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26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388.xml" ContentType="application/vnd.openxmlformats-officedocument.presentationml.slide+xml"/>
  <Override PartName="/ppt/slides/slide40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221.xml" ContentType="application/vnd.openxmlformats-officedocument.presentationml.slide+xml"/>
  <Override PartName="/ppt/slides/slide319.xml" ContentType="application/vnd.openxmlformats-officedocument.presentationml.slide+xml"/>
  <Override PartName="/ppt/slides/slide366.xml" ContentType="application/vnd.openxmlformats-officedocument.presentationml.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slides/slide391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slides/slide300.xml" ContentType="application/vnd.openxmlformats-officedocument.presentationml.slide+xml"/>
  <Default Extension="png" ContentType="image/png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423.xml" ContentType="application/vnd.openxmlformats-officedocument.presentationml.slide+xml"/>
  <Override PartName="/ppt/theme/theme2.xml" ContentType="application/vnd.openxmlformats-officedocument.them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62.xml" ContentType="application/vnd.openxmlformats-officedocument.presentationml.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401.xml" ContentType="application/vnd.openxmlformats-officedocument.presentationml.slide+xml"/>
  <Override PartName="/ppt/slides/slide240.xml" ContentType="application/vnd.openxmlformats-officedocument.presentationml.slide+xml"/>
  <Override PartName="/ppt/slides/slide338.xml" ContentType="application/vnd.openxmlformats-officedocument.presentationml.slide+xml"/>
  <Override PartName="/ppt/slides/slide385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39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341.xml" ContentType="application/vnd.openxmlformats-officedocument.presentationml.slide+xml"/>
  <Override PartName="/ppt/slides/slide428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s/slide41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s/slide406.xml" ContentType="application/vnd.openxmlformats-officedocument.presentationml.slide+xml"/>
  <Override PartName="/ppt/slides/slide442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s/slide292.xml" ContentType="application/vnd.openxmlformats-officedocument.presentationml.slide+xml"/>
  <Override PartName="/ppt/slides/slide379.xml" ContentType="application/vnd.openxmlformats-officedocument.presentationml.slide+xml"/>
  <Override PartName="/ppt/slides/slide431.xml" ContentType="application/vnd.openxmlformats-officedocument.presentationml.slide+xml"/>
  <Default Extension="wmf" ContentType="image/x-wmf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57.xml" ContentType="application/vnd.openxmlformats-officedocument.presentationml.slide+xml"/>
  <Override PartName="/ppt/slides/slide368.xml" ContentType="application/vnd.openxmlformats-officedocument.presentationml.slide+xml"/>
  <Override PartName="/ppt/slides/slide420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346.xml" ContentType="application/vnd.openxmlformats-officedocument.presentationml.slide+xml"/>
  <Override PartName="/ppt/slides/slide393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25.xml" ContentType="application/vnd.openxmlformats-officedocument.presentationml.slide+xml"/>
  <Override PartName="/ppt/slides/slide436.xml" ContentType="application/vnd.openxmlformats-officedocument.presentationml.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414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398.xml" ContentType="application/vnd.openxmlformats-officedocument.presentationml.slide+xml"/>
  <Override PartName="/ppt/slides/slide403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slides/slide38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343.xml" ContentType="application/vnd.openxmlformats-officedocument.presentationml.slide+xml"/>
  <Override PartName="/ppt/slides/slide390.xml" ContentType="application/vnd.openxmlformats-officedocument.presentationml.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321.xml" ContentType="application/vnd.openxmlformats-officedocument.presentationml.slide+xml"/>
  <Override PartName="/ppt/slides/slide41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08.xml" ContentType="application/vnd.openxmlformats-officedocument.presentationml.slide+xml"/>
  <Override PartName="/ppt/slides/slide44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s/slide433.xml" ContentType="application/vnd.openxmlformats-officedocument.presentationml.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slides/slide42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48.xml" ContentType="application/vnd.openxmlformats-officedocument.presentationml.slide+xml"/>
  <Override PartName="/ppt/slides/slide359.xml" ContentType="application/vnd.openxmlformats-officedocument.presentationml.slide+xml"/>
  <Override PartName="/ppt/slides/slide395.xml" ContentType="application/vnd.openxmlformats-officedocument.presentationml.slide+xml"/>
  <Override PartName="/ppt/slides/slide400.xml" ContentType="application/vnd.openxmlformats-officedocument.presentationml.slide+xml"/>
  <Override PartName="/ppt/slides/slide4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337.xml" ContentType="application/vnd.openxmlformats-officedocument.presentationml.slide+xml"/>
  <Override PartName="/ppt/slides/slide384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351.xml" ContentType="application/vnd.openxmlformats-officedocument.presentationml.slide+xml"/>
  <Override PartName="/ppt/slides/slide362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340.xml" ContentType="application/vnd.openxmlformats-officedocument.presentationml.slide+xml"/>
  <Override PartName="/ppt/slides/slide438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416.xml" ContentType="application/vnd.openxmlformats-officedocument.presentationml.slide+xml"/>
  <Override PartName="/ppt/slides/slide427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slides/slide40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s/slide378.xml" ContentType="application/vnd.openxmlformats-officedocument.presentationml.slide+xml"/>
  <Override PartName="/ppt/slides/slide389.xml" ContentType="application/vnd.openxmlformats-officedocument.presentationml.slide+xml"/>
  <Override PartName="/ppt/slides/slide44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367.xml" ContentType="application/vnd.openxmlformats-officedocument.presentationml.slide+xml"/>
  <Override PartName="/ppt/slides/slide430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392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370.xml" ContentType="application/vnd.openxmlformats-officedocument.presentationml.slide+xml"/>
  <Override PartName="/ppt/slides/slide381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s/slide43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424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s/slide397.xml" ContentType="application/vnd.openxmlformats-officedocument.presentationml.slide+xml"/>
  <Override PartName="/ppt/slides/slide402.xml" ContentType="application/vnd.openxmlformats-officedocument.presentationml.slide+xml"/>
  <Override PartName="/ppt/slides/slide41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386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353.xml" ContentType="application/vnd.openxmlformats-officedocument.presentationml.slide+xml"/>
  <Override PartName="/ppt/slides/slide364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418.xml" ContentType="application/vnd.openxmlformats-officedocument.presentationml.slide+xml"/>
  <Override PartName="/ppt/slides/slide42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40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s/slide443.xml" ContentType="application/vnd.openxmlformats-officedocument.presentationml.slide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369.xml" ContentType="application/vnd.openxmlformats-officedocument.presentationml.slide+xml"/>
  <Override PartName="/ppt/slides/slide421.xml" ContentType="application/vnd.openxmlformats-officedocument.presentationml.slide+xml"/>
  <Override PartName="/ppt/slides/slide432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358.xml" ContentType="application/vnd.openxmlformats-officedocument.presentationml.slide+xml"/>
  <Override PartName="/ppt/slides/slide410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394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372.xml" ContentType="application/vnd.openxmlformats-officedocument.presentationml.slide+xml"/>
  <Override PartName="/ppt/slides/slide383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437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399.xml" ContentType="application/vnd.openxmlformats-officedocument.presentationml.slide+xml"/>
  <Override PartName="/ppt/slides/slide415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440.xml" ContentType="application/vnd.openxmlformats-officedocument.presentationml.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409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s/slide55.xml" ContentType="application/vnd.openxmlformats-officedocument.presentationml.slide+xml"/>
  <Override PartName="/ppt/slides/slide434.xml" ContentType="application/vnd.openxmlformats-officedocument.presentationml.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slides/slide412.xml" ContentType="application/vnd.openxmlformats-officedocument.presentationml.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ppt/slides/slide396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327.xml" ContentType="application/vnd.openxmlformats-officedocument.presentationml.slide+xml"/>
  <Override PartName="/ppt/slides/slide374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6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736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755" r:id="rId31"/>
    <p:sldId id="310" r:id="rId32"/>
    <p:sldId id="745" r:id="rId33"/>
    <p:sldId id="738" r:id="rId34"/>
    <p:sldId id="739" r:id="rId35"/>
    <p:sldId id="750" r:id="rId36"/>
    <p:sldId id="740" r:id="rId37"/>
    <p:sldId id="741" r:id="rId38"/>
    <p:sldId id="742" r:id="rId39"/>
    <p:sldId id="743" r:id="rId40"/>
    <p:sldId id="313" r:id="rId41"/>
    <p:sldId id="744" r:id="rId42"/>
    <p:sldId id="315" r:id="rId43"/>
    <p:sldId id="317" r:id="rId44"/>
    <p:sldId id="318" r:id="rId45"/>
    <p:sldId id="704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700" r:id="rId60"/>
    <p:sldId id="756" r:id="rId61"/>
    <p:sldId id="701" r:id="rId62"/>
    <p:sldId id="702" r:id="rId63"/>
    <p:sldId id="703" r:id="rId64"/>
    <p:sldId id="705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746" r:id="rId99"/>
    <p:sldId id="747" r:id="rId100"/>
    <p:sldId id="748" r:id="rId101"/>
    <p:sldId id="749" r:id="rId102"/>
    <p:sldId id="366" r:id="rId103"/>
    <p:sldId id="367" r:id="rId104"/>
    <p:sldId id="368" r:id="rId105"/>
    <p:sldId id="369" r:id="rId106"/>
    <p:sldId id="370" r:id="rId107"/>
    <p:sldId id="371" r:id="rId108"/>
    <p:sldId id="372" r:id="rId109"/>
    <p:sldId id="373" r:id="rId110"/>
    <p:sldId id="374" r:id="rId111"/>
    <p:sldId id="375" r:id="rId112"/>
    <p:sldId id="376" r:id="rId113"/>
    <p:sldId id="377" r:id="rId114"/>
    <p:sldId id="378" r:id="rId115"/>
    <p:sldId id="379" r:id="rId116"/>
    <p:sldId id="380" r:id="rId117"/>
    <p:sldId id="381" r:id="rId118"/>
    <p:sldId id="382" r:id="rId119"/>
    <p:sldId id="383" r:id="rId120"/>
    <p:sldId id="384" r:id="rId121"/>
    <p:sldId id="385" r:id="rId122"/>
    <p:sldId id="386" r:id="rId123"/>
    <p:sldId id="387" r:id="rId124"/>
    <p:sldId id="388" r:id="rId125"/>
    <p:sldId id="389" r:id="rId126"/>
    <p:sldId id="390" r:id="rId127"/>
    <p:sldId id="391" r:id="rId128"/>
    <p:sldId id="392" r:id="rId129"/>
    <p:sldId id="393" r:id="rId130"/>
    <p:sldId id="394" r:id="rId131"/>
    <p:sldId id="395" r:id="rId132"/>
    <p:sldId id="396" r:id="rId133"/>
    <p:sldId id="397" r:id="rId134"/>
    <p:sldId id="398" r:id="rId135"/>
    <p:sldId id="714" r:id="rId136"/>
    <p:sldId id="715" r:id="rId137"/>
    <p:sldId id="716" r:id="rId138"/>
    <p:sldId id="717" r:id="rId139"/>
    <p:sldId id="706" r:id="rId140"/>
    <p:sldId id="402" r:id="rId141"/>
    <p:sldId id="409" r:id="rId142"/>
    <p:sldId id="410" r:id="rId143"/>
    <p:sldId id="411" r:id="rId144"/>
    <p:sldId id="412" r:id="rId145"/>
    <p:sldId id="413" r:id="rId146"/>
    <p:sldId id="414" r:id="rId147"/>
    <p:sldId id="415" r:id="rId148"/>
    <p:sldId id="416" r:id="rId149"/>
    <p:sldId id="417" r:id="rId150"/>
    <p:sldId id="418" r:id="rId151"/>
    <p:sldId id="419" r:id="rId152"/>
    <p:sldId id="420" r:id="rId153"/>
    <p:sldId id="421" r:id="rId154"/>
    <p:sldId id="422" r:id="rId155"/>
    <p:sldId id="423" r:id="rId156"/>
    <p:sldId id="424" r:id="rId157"/>
    <p:sldId id="425" r:id="rId158"/>
    <p:sldId id="426" r:id="rId159"/>
    <p:sldId id="427" r:id="rId160"/>
    <p:sldId id="428" r:id="rId161"/>
    <p:sldId id="429" r:id="rId162"/>
    <p:sldId id="430" r:id="rId163"/>
    <p:sldId id="431" r:id="rId164"/>
    <p:sldId id="432" r:id="rId165"/>
    <p:sldId id="433" r:id="rId166"/>
    <p:sldId id="434" r:id="rId167"/>
    <p:sldId id="435" r:id="rId168"/>
    <p:sldId id="436" r:id="rId169"/>
    <p:sldId id="437" r:id="rId170"/>
    <p:sldId id="438" r:id="rId171"/>
    <p:sldId id="439" r:id="rId172"/>
    <p:sldId id="440" r:id="rId173"/>
    <p:sldId id="441" r:id="rId174"/>
    <p:sldId id="442" r:id="rId175"/>
    <p:sldId id="443" r:id="rId176"/>
    <p:sldId id="444" r:id="rId177"/>
    <p:sldId id="445" r:id="rId178"/>
    <p:sldId id="446" r:id="rId179"/>
    <p:sldId id="447" r:id="rId180"/>
    <p:sldId id="448" r:id="rId181"/>
    <p:sldId id="449" r:id="rId182"/>
    <p:sldId id="450" r:id="rId183"/>
    <p:sldId id="451" r:id="rId184"/>
    <p:sldId id="452" r:id="rId185"/>
    <p:sldId id="453" r:id="rId186"/>
    <p:sldId id="454" r:id="rId187"/>
    <p:sldId id="455" r:id="rId188"/>
    <p:sldId id="456" r:id="rId189"/>
    <p:sldId id="457" r:id="rId190"/>
    <p:sldId id="458" r:id="rId191"/>
    <p:sldId id="459" r:id="rId192"/>
    <p:sldId id="460" r:id="rId193"/>
    <p:sldId id="461" r:id="rId194"/>
    <p:sldId id="462" r:id="rId195"/>
    <p:sldId id="463" r:id="rId196"/>
    <p:sldId id="464" r:id="rId197"/>
    <p:sldId id="465" r:id="rId198"/>
    <p:sldId id="466" r:id="rId199"/>
    <p:sldId id="689" r:id="rId200"/>
    <p:sldId id="467" r:id="rId201"/>
    <p:sldId id="468" r:id="rId202"/>
    <p:sldId id="469" r:id="rId203"/>
    <p:sldId id="470" r:id="rId204"/>
    <p:sldId id="471" r:id="rId205"/>
    <p:sldId id="472" r:id="rId206"/>
    <p:sldId id="473" r:id="rId207"/>
    <p:sldId id="474" r:id="rId208"/>
    <p:sldId id="475" r:id="rId209"/>
    <p:sldId id="476" r:id="rId210"/>
    <p:sldId id="477" r:id="rId211"/>
    <p:sldId id="478" r:id="rId212"/>
    <p:sldId id="479" r:id="rId213"/>
    <p:sldId id="480" r:id="rId214"/>
    <p:sldId id="481" r:id="rId215"/>
    <p:sldId id="482" r:id="rId216"/>
    <p:sldId id="483" r:id="rId217"/>
    <p:sldId id="484" r:id="rId218"/>
    <p:sldId id="485" r:id="rId219"/>
    <p:sldId id="486" r:id="rId220"/>
    <p:sldId id="487" r:id="rId221"/>
    <p:sldId id="488" r:id="rId222"/>
    <p:sldId id="489" r:id="rId223"/>
    <p:sldId id="490" r:id="rId224"/>
    <p:sldId id="491" r:id="rId225"/>
    <p:sldId id="492" r:id="rId226"/>
    <p:sldId id="493" r:id="rId227"/>
    <p:sldId id="494" r:id="rId228"/>
    <p:sldId id="495" r:id="rId229"/>
    <p:sldId id="496" r:id="rId230"/>
    <p:sldId id="497" r:id="rId231"/>
    <p:sldId id="498" r:id="rId232"/>
    <p:sldId id="499" r:id="rId233"/>
    <p:sldId id="500" r:id="rId234"/>
    <p:sldId id="501" r:id="rId235"/>
    <p:sldId id="502" r:id="rId236"/>
    <p:sldId id="503" r:id="rId237"/>
    <p:sldId id="504" r:id="rId238"/>
    <p:sldId id="505" r:id="rId239"/>
    <p:sldId id="506" r:id="rId240"/>
    <p:sldId id="507" r:id="rId241"/>
    <p:sldId id="508" r:id="rId242"/>
    <p:sldId id="509" r:id="rId243"/>
    <p:sldId id="510" r:id="rId244"/>
    <p:sldId id="511" r:id="rId245"/>
    <p:sldId id="512" r:id="rId246"/>
    <p:sldId id="513" r:id="rId247"/>
    <p:sldId id="514" r:id="rId248"/>
    <p:sldId id="515" r:id="rId249"/>
    <p:sldId id="695" r:id="rId250"/>
    <p:sldId id="696" r:id="rId251"/>
    <p:sldId id="516" r:id="rId252"/>
    <p:sldId id="517" r:id="rId253"/>
    <p:sldId id="518" r:id="rId254"/>
    <p:sldId id="519" r:id="rId255"/>
    <p:sldId id="520" r:id="rId256"/>
    <p:sldId id="521" r:id="rId257"/>
    <p:sldId id="522" r:id="rId258"/>
    <p:sldId id="523" r:id="rId259"/>
    <p:sldId id="524" r:id="rId260"/>
    <p:sldId id="525" r:id="rId261"/>
    <p:sldId id="526" r:id="rId262"/>
    <p:sldId id="527" r:id="rId263"/>
    <p:sldId id="528" r:id="rId264"/>
    <p:sldId id="529" r:id="rId265"/>
    <p:sldId id="530" r:id="rId266"/>
    <p:sldId id="531" r:id="rId267"/>
    <p:sldId id="532" r:id="rId268"/>
    <p:sldId id="690" r:id="rId269"/>
    <p:sldId id="707" r:id="rId270"/>
    <p:sldId id="533" r:id="rId271"/>
    <p:sldId id="698" r:id="rId272"/>
    <p:sldId id="534" r:id="rId273"/>
    <p:sldId id="535" r:id="rId274"/>
    <p:sldId id="536" r:id="rId275"/>
    <p:sldId id="697" r:id="rId276"/>
    <p:sldId id="538" r:id="rId277"/>
    <p:sldId id="539" r:id="rId278"/>
    <p:sldId id="540" r:id="rId279"/>
    <p:sldId id="541" r:id="rId280"/>
    <p:sldId id="542" r:id="rId281"/>
    <p:sldId id="543" r:id="rId282"/>
    <p:sldId id="544" r:id="rId283"/>
    <p:sldId id="545" r:id="rId284"/>
    <p:sldId id="546" r:id="rId285"/>
    <p:sldId id="547" r:id="rId286"/>
    <p:sldId id="548" r:id="rId287"/>
    <p:sldId id="549" r:id="rId288"/>
    <p:sldId id="550" r:id="rId289"/>
    <p:sldId id="551" r:id="rId290"/>
    <p:sldId id="552" r:id="rId291"/>
    <p:sldId id="553" r:id="rId292"/>
    <p:sldId id="554" r:id="rId293"/>
    <p:sldId id="712" r:id="rId294"/>
    <p:sldId id="713" r:id="rId295"/>
    <p:sldId id="555" r:id="rId296"/>
    <p:sldId id="556" r:id="rId297"/>
    <p:sldId id="557" r:id="rId298"/>
    <p:sldId id="558" r:id="rId299"/>
    <p:sldId id="559" r:id="rId300"/>
    <p:sldId id="560" r:id="rId301"/>
    <p:sldId id="561" r:id="rId302"/>
    <p:sldId id="562" r:id="rId303"/>
    <p:sldId id="563" r:id="rId304"/>
    <p:sldId id="564" r:id="rId305"/>
    <p:sldId id="565" r:id="rId306"/>
    <p:sldId id="566" r:id="rId307"/>
    <p:sldId id="567" r:id="rId308"/>
    <p:sldId id="568" r:id="rId309"/>
    <p:sldId id="569" r:id="rId310"/>
    <p:sldId id="570" r:id="rId311"/>
    <p:sldId id="571" r:id="rId312"/>
    <p:sldId id="572" r:id="rId313"/>
    <p:sldId id="573" r:id="rId314"/>
    <p:sldId id="574" r:id="rId315"/>
    <p:sldId id="575" r:id="rId316"/>
    <p:sldId id="751" r:id="rId317"/>
    <p:sldId id="752" r:id="rId318"/>
    <p:sldId id="753" r:id="rId319"/>
    <p:sldId id="754" r:id="rId320"/>
    <p:sldId id="576" r:id="rId321"/>
    <p:sldId id="577" r:id="rId322"/>
    <p:sldId id="578" r:id="rId323"/>
    <p:sldId id="579" r:id="rId324"/>
    <p:sldId id="580" r:id="rId325"/>
    <p:sldId id="581" r:id="rId326"/>
    <p:sldId id="582" r:id="rId327"/>
    <p:sldId id="583" r:id="rId328"/>
    <p:sldId id="584" r:id="rId329"/>
    <p:sldId id="585" r:id="rId330"/>
    <p:sldId id="586" r:id="rId331"/>
    <p:sldId id="587" r:id="rId332"/>
    <p:sldId id="588" r:id="rId333"/>
    <p:sldId id="589" r:id="rId334"/>
    <p:sldId id="590" r:id="rId335"/>
    <p:sldId id="591" r:id="rId336"/>
    <p:sldId id="592" r:id="rId337"/>
    <p:sldId id="593" r:id="rId338"/>
    <p:sldId id="594" r:id="rId339"/>
    <p:sldId id="595" r:id="rId340"/>
    <p:sldId id="596" r:id="rId341"/>
    <p:sldId id="699" r:id="rId342"/>
    <p:sldId id="597" r:id="rId343"/>
    <p:sldId id="598" r:id="rId344"/>
    <p:sldId id="599" r:id="rId345"/>
    <p:sldId id="734" r:id="rId346"/>
    <p:sldId id="735" r:id="rId347"/>
    <p:sldId id="600" r:id="rId348"/>
    <p:sldId id="601" r:id="rId349"/>
    <p:sldId id="602" r:id="rId350"/>
    <p:sldId id="603" r:id="rId351"/>
    <p:sldId id="604" r:id="rId352"/>
    <p:sldId id="605" r:id="rId353"/>
    <p:sldId id="606" r:id="rId354"/>
    <p:sldId id="607" r:id="rId355"/>
    <p:sldId id="608" r:id="rId356"/>
    <p:sldId id="609" r:id="rId357"/>
    <p:sldId id="610" r:id="rId358"/>
    <p:sldId id="611" r:id="rId359"/>
    <p:sldId id="612" r:id="rId360"/>
    <p:sldId id="613" r:id="rId361"/>
    <p:sldId id="614" r:id="rId362"/>
    <p:sldId id="615" r:id="rId363"/>
    <p:sldId id="616" r:id="rId364"/>
    <p:sldId id="618" r:id="rId365"/>
    <p:sldId id="619" r:id="rId366"/>
    <p:sldId id="620" r:id="rId367"/>
    <p:sldId id="621" r:id="rId368"/>
    <p:sldId id="617" r:id="rId369"/>
    <p:sldId id="622" r:id="rId370"/>
    <p:sldId id="623" r:id="rId371"/>
    <p:sldId id="624" r:id="rId372"/>
    <p:sldId id="625" r:id="rId373"/>
    <p:sldId id="626" r:id="rId374"/>
    <p:sldId id="627" r:id="rId375"/>
    <p:sldId id="628" r:id="rId376"/>
    <p:sldId id="629" r:id="rId377"/>
    <p:sldId id="630" r:id="rId378"/>
    <p:sldId id="631" r:id="rId379"/>
    <p:sldId id="632" r:id="rId380"/>
    <p:sldId id="633" r:id="rId381"/>
    <p:sldId id="634" r:id="rId382"/>
    <p:sldId id="635" r:id="rId383"/>
    <p:sldId id="636" r:id="rId384"/>
    <p:sldId id="637" r:id="rId385"/>
    <p:sldId id="638" r:id="rId386"/>
    <p:sldId id="639" r:id="rId387"/>
    <p:sldId id="640" r:id="rId388"/>
    <p:sldId id="641" r:id="rId389"/>
    <p:sldId id="642" r:id="rId390"/>
    <p:sldId id="643" r:id="rId391"/>
    <p:sldId id="644" r:id="rId392"/>
    <p:sldId id="645" r:id="rId393"/>
    <p:sldId id="646" r:id="rId394"/>
    <p:sldId id="647" r:id="rId395"/>
    <p:sldId id="648" r:id="rId396"/>
    <p:sldId id="649" r:id="rId397"/>
    <p:sldId id="708" r:id="rId398"/>
    <p:sldId id="650" r:id="rId399"/>
    <p:sldId id="651" r:id="rId400"/>
    <p:sldId id="652" r:id="rId401"/>
    <p:sldId id="653" r:id="rId402"/>
    <p:sldId id="654" r:id="rId403"/>
    <p:sldId id="655" r:id="rId404"/>
    <p:sldId id="656" r:id="rId405"/>
    <p:sldId id="657" r:id="rId406"/>
    <p:sldId id="658" r:id="rId407"/>
    <p:sldId id="659" r:id="rId408"/>
    <p:sldId id="660" r:id="rId409"/>
    <p:sldId id="661" r:id="rId410"/>
    <p:sldId id="662" r:id="rId411"/>
    <p:sldId id="663" r:id="rId412"/>
    <p:sldId id="664" r:id="rId413"/>
    <p:sldId id="665" r:id="rId414"/>
    <p:sldId id="666" r:id="rId415"/>
    <p:sldId id="667" r:id="rId416"/>
    <p:sldId id="668" r:id="rId417"/>
    <p:sldId id="669" r:id="rId418"/>
    <p:sldId id="670" r:id="rId419"/>
    <p:sldId id="671" r:id="rId420"/>
    <p:sldId id="672" r:id="rId421"/>
    <p:sldId id="673" r:id="rId422"/>
    <p:sldId id="674" r:id="rId423"/>
    <p:sldId id="675" r:id="rId424"/>
    <p:sldId id="676" r:id="rId425"/>
    <p:sldId id="677" r:id="rId426"/>
    <p:sldId id="718" r:id="rId427"/>
    <p:sldId id="726" r:id="rId428"/>
    <p:sldId id="727" r:id="rId429"/>
    <p:sldId id="728" r:id="rId430"/>
    <p:sldId id="729" r:id="rId431"/>
    <p:sldId id="731" r:id="rId432"/>
    <p:sldId id="732" r:id="rId433"/>
    <p:sldId id="733" r:id="rId434"/>
    <p:sldId id="678" r:id="rId435"/>
    <p:sldId id="679" r:id="rId436"/>
    <p:sldId id="680" r:id="rId437"/>
    <p:sldId id="681" r:id="rId438"/>
    <p:sldId id="682" r:id="rId439"/>
    <p:sldId id="683" r:id="rId440"/>
    <p:sldId id="684" r:id="rId441"/>
    <p:sldId id="685" r:id="rId442"/>
    <p:sldId id="709" r:id="rId443"/>
    <p:sldId id="688" r:id="rId444"/>
    <p:sldId id="710" r:id="rId44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b="1" kern="1200">
        <a:solidFill>
          <a:srgbClr val="FF0000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rgbClr val="FF0000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rgbClr val="FF0000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rgbClr val="FF0000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rgbClr val="FF0000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umimoji="1" b="1" kern="1200">
        <a:solidFill>
          <a:srgbClr val="FF0000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umimoji="1" b="1" kern="1200">
        <a:solidFill>
          <a:srgbClr val="FF0000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umimoji="1" b="1" kern="1200">
        <a:solidFill>
          <a:srgbClr val="FF0000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umimoji="1" b="1" kern="1200">
        <a:solidFill>
          <a:srgbClr val="FF0000"/>
        </a:solidFill>
        <a:latin typeface="Times New Roman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CC"/>
    <a:srgbClr val="0000FF"/>
    <a:srgbClr val="FFFFCC"/>
    <a:srgbClr val="FFCCFF"/>
    <a:srgbClr val="ECE6C0"/>
    <a:srgbClr val="FF0000"/>
    <a:srgbClr val="0099FF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84" autoAdjust="0"/>
    <p:restoredTop sz="99818" autoAdjust="0"/>
  </p:normalViewPr>
  <p:slideViewPr>
    <p:cSldViewPr>
      <p:cViewPr>
        <p:scale>
          <a:sx n="50" d="100"/>
          <a:sy n="50" d="100"/>
        </p:scale>
        <p:origin x="-955" y="-235"/>
      </p:cViewPr>
      <p:guideLst>
        <p:guide orient="horz" pos="20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0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slide" Target="slides/slide377.xml"/><Relationship Id="rId399" Type="http://schemas.openxmlformats.org/officeDocument/2006/relationships/slide" Target="slides/slide398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45" Type="http://schemas.openxmlformats.org/officeDocument/2006/relationships/slide" Target="slides/slide444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35" Type="http://schemas.openxmlformats.org/officeDocument/2006/relationships/slide" Target="slides/slide434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25" Type="http://schemas.openxmlformats.org/officeDocument/2006/relationships/slide" Target="slides/slide424.xml"/><Relationship Id="rId446" Type="http://schemas.openxmlformats.org/officeDocument/2006/relationships/notesMaster" Target="notesMasters/notesMaster1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447" Type="http://schemas.openxmlformats.org/officeDocument/2006/relationships/presProps" Target="presProps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448" Type="http://schemas.openxmlformats.org/officeDocument/2006/relationships/viewProps" Target="viewProp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theme" Target="theme/theme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45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94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4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08414E-D47C-4075-AF42-50C91E5A0D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2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999163"/>
            <a:ext cx="7159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35"/>
          <p:cNvSpPr>
            <a:spLocks noChangeArrowheads="1"/>
          </p:cNvSpPr>
          <p:nvPr userDrawn="1"/>
        </p:nvSpPr>
        <p:spPr bwMode="auto">
          <a:xfrm>
            <a:off x="0" y="6477000"/>
            <a:ext cx="2364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>
                <a:solidFill>
                  <a:schemeClr val="bg2"/>
                </a:solidFill>
                <a:latin typeface="宋体" charset="-122"/>
              </a:rPr>
              <a:t>华南理工大学计算机学院 周霭如 </a:t>
            </a:r>
            <a:r>
              <a:rPr lang="en-US" altLang="zh-CN" sz="1000" smtClean="0">
                <a:solidFill>
                  <a:schemeClr val="bg2"/>
                </a:solidFill>
                <a:latin typeface="宋体" charset="-122"/>
              </a:rPr>
              <a:t>2016</a:t>
            </a:r>
            <a:endParaRPr lang="en-US" altLang="zh-CN" sz="1000">
              <a:solidFill>
                <a:schemeClr val="bg2"/>
              </a:solidFill>
              <a:latin typeface="宋体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../slides/slide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9" descr="12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5999163"/>
            <a:ext cx="7159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6477000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>
                <a:solidFill>
                  <a:schemeClr val="bg2"/>
                </a:solidFill>
                <a:latin typeface="宋体" charset="-122"/>
              </a:rPr>
              <a:t>华南理工大学计算机学院 周霭如 </a:t>
            </a:r>
            <a:r>
              <a:rPr lang="en-US" altLang="zh-CN" sz="1000" smtClean="0">
                <a:solidFill>
                  <a:schemeClr val="bg2"/>
                </a:solidFill>
                <a:latin typeface="宋体" charset="-122"/>
              </a:rPr>
              <a:t>2016</a:t>
            </a:r>
            <a:endParaRPr lang="en-US" altLang="zh-CN" sz="1000">
              <a:solidFill>
                <a:schemeClr val="bg2"/>
              </a:solidFill>
              <a:latin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702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hyperlink" Target="../../C++&#35838;&#20214;&#65288;V3&#65289;/1-&#22522;&#26412;&#25968;&#25454;&#19982;&#34920;&#36798;&#24335;(1.4).ppt" TargetMode="External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1.png"/><Relationship Id="rId3" Type="http://schemas.openxmlformats.org/officeDocument/2006/relationships/image" Target="../media/image3.jpeg"/><Relationship Id="rId21" Type="http://schemas.openxmlformats.org/officeDocument/2006/relationships/oleObject" Target="../embeddings/oleObject6.bin"/><Relationship Id="rId7" Type="http://schemas.openxmlformats.org/officeDocument/2006/relationships/hyperlink" Target="../../C++&#35838;&#20214;&#65288;V3&#65289;/1-&#22522;&#26412;&#25968;&#25454;&#19982;&#34920;&#36798;&#24335;(1.2).ppt" TargetMode="External"/><Relationship Id="rId12" Type="http://schemas.openxmlformats.org/officeDocument/2006/relationships/oleObject" Target="../embeddings/oleObject3.bin"/><Relationship Id="rId17" Type="http://schemas.openxmlformats.org/officeDocument/2006/relationships/slide" Target="slide270.xml"/><Relationship Id="rId25" Type="http://schemas.openxmlformats.org/officeDocument/2006/relationships/hyperlink" Target="0-&#39044;&#22791;&#30693;&#35782;.ppt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../../C++&#35838;&#20214;&#65288;V3&#65289;/1-&#22522;&#26412;&#25968;&#25454;&#19982;&#34920;&#36798;&#24335;(1.5).ppt" TargetMode="External"/><Relationship Id="rId20" Type="http://schemas.openxmlformats.org/officeDocument/2006/relationships/slide" Target="slide39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slide" Target="slide65.xml"/><Relationship Id="rId24" Type="http://schemas.openxmlformats.org/officeDocument/2006/relationships/oleObject" Target="../embeddings/oleObject7.bin"/><Relationship Id="rId5" Type="http://schemas.openxmlformats.org/officeDocument/2006/relationships/slide" Target="slide3.xml"/><Relationship Id="rId15" Type="http://schemas.openxmlformats.org/officeDocument/2006/relationships/oleObject" Target="../embeddings/oleObject4.bin"/><Relationship Id="rId23" Type="http://schemas.openxmlformats.org/officeDocument/2006/relationships/slide" Target="slide443.xml"/><Relationship Id="rId10" Type="http://schemas.openxmlformats.org/officeDocument/2006/relationships/hyperlink" Target="../../C++&#35838;&#20214;&#65288;V3&#65289;/1-&#22522;&#26412;&#25968;&#25454;&#19982;&#34920;&#36798;&#24335;(1.3).ppt" TargetMode="External"/><Relationship Id="rId19" Type="http://schemas.openxmlformats.org/officeDocument/2006/relationships/hyperlink" Target="../../C++&#35838;&#20214;&#65288;V3&#65289;/1-&#22522;&#26412;&#25968;&#25454;&#19982;&#34920;&#36798;&#24335;(1.6).ppt" TargetMode="External"/><Relationship Id="rId4" Type="http://schemas.openxmlformats.org/officeDocument/2006/relationships/slide" Target="slide12.xml"/><Relationship Id="rId9" Type="http://schemas.openxmlformats.org/officeDocument/2006/relationships/oleObject" Target="../embeddings/oleObject2.bin"/><Relationship Id="rId14" Type="http://schemas.openxmlformats.org/officeDocument/2006/relationships/slide" Target="slide140.xml"/><Relationship Id="rId22" Type="http://schemas.openxmlformats.org/officeDocument/2006/relationships/hyperlink" Target="../../C++&#35838;&#20214;&#65288;V3&#65289;/1-&#22522;&#26412;&#25968;&#25454;&#19982;&#34920;&#36798;&#24335;(&#23567;&#32467;).pp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.doc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3.doc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2" descr="face2"/>
          <p:cNvPicPr>
            <a:picLocks noChangeAspect="1" noChangeArrowheads="1"/>
          </p:cNvPicPr>
          <p:nvPr/>
        </p:nvPicPr>
        <p:blipFill>
          <a:blip r:embed="rId3">
            <a:lum bright="4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8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7988" y="685800"/>
            <a:ext cx="5865812" cy="838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smtClean="0">
                <a:solidFill>
                  <a:srgbClr val="CC3300"/>
                </a:solidFill>
                <a:ea typeface="隶书" pitchFamily="49" charset="-122"/>
              </a:rPr>
              <a:t>第</a:t>
            </a:r>
            <a:r>
              <a:rPr lang="en-US" altLang="zh-CN" sz="4000" b="1" smtClean="0">
                <a:solidFill>
                  <a:srgbClr val="CC3300"/>
                </a:solidFill>
                <a:ea typeface="隶书" pitchFamily="49" charset="-122"/>
              </a:rPr>
              <a:t>1</a:t>
            </a:r>
            <a:r>
              <a:rPr lang="zh-CN" altLang="en-US" sz="4000" b="1" smtClean="0">
                <a:solidFill>
                  <a:srgbClr val="CC3300"/>
                </a:solidFill>
                <a:ea typeface="隶书" pitchFamily="49" charset="-122"/>
              </a:rPr>
              <a:t>章  基本数据与表达式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2133600"/>
            <a:ext cx="6705600" cy="468313"/>
            <a:chOff x="816" y="1344"/>
            <a:chExt cx="4224" cy="295"/>
          </a:xfrm>
        </p:grpSpPr>
        <p:sp>
          <p:nvSpPr>
            <p:cNvPr id="1049" name="Rectangl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16" y="134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5" action="ppaction://hlinksldjump"/>
                </a:rPr>
                <a:t>1.1  </a:t>
              </a:r>
              <a:r>
                <a:rPr lang="zh-CN" altLang="en-US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5" action="ppaction://hlinksldjump"/>
                </a:rPr>
                <a:t>概述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32" name="Object 6"/>
            <p:cNvGraphicFramePr>
              <a:graphicFrameLocks noChangeAspect="1"/>
            </p:cNvGraphicFramePr>
            <p:nvPr/>
          </p:nvGraphicFramePr>
          <p:xfrm>
            <a:off x="1344" y="1377"/>
            <a:ext cx="227" cy="229"/>
          </p:xfrm>
          <a:graphic>
            <a:graphicData uri="http://schemas.openxmlformats.org/presentationml/2006/ole">
              <p:oleObj spid="_x0000_s1032" name="BMP 图象" r:id="rId6" imgW="1276190" imgH="1286055" progId="PBrush">
                <p:embed/>
              </p:oleObj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95400" y="2667000"/>
            <a:ext cx="6705600" cy="468313"/>
            <a:chOff x="816" y="1680"/>
            <a:chExt cx="4224" cy="295"/>
          </a:xfrm>
        </p:grpSpPr>
        <p:sp>
          <p:nvSpPr>
            <p:cNvPr id="1048" name="Rectangle 8">
              <a:hlinkClick r:id="rId7" action="ppaction://hlinkpres?slideindex=1&amp;slidetitle=1.2  C++的字符集与词汇"/>
            </p:cNvPr>
            <p:cNvSpPr>
              <a:spLocks noChangeArrowheads="1"/>
            </p:cNvSpPr>
            <p:nvPr/>
          </p:nvSpPr>
          <p:spPr bwMode="auto">
            <a:xfrm>
              <a:off x="816" y="1680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8" action="ppaction://hlinksldjump"/>
                </a:rPr>
                <a:t>1.2  C++</a:t>
              </a:r>
              <a:r>
                <a:rPr lang="zh-CN" altLang="en-US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8" action="ppaction://hlinksldjump"/>
                </a:rPr>
                <a:t>的字符集与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8" action="ppaction://hlinksldjump"/>
                </a:rPr>
                <a:t>词汇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               </a:t>
              </a:r>
              <a:r>
                <a:rPr lang="en-US" altLang="zh-CN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46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31" name="Object 9"/>
            <p:cNvGraphicFramePr>
              <a:graphicFrameLocks noChangeAspect="1"/>
            </p:cNvGraphicFramePr>
            <p:nvPr/>
          </p:nvGraphicFramePr>
          <p:xfrm>
            <a:off x="1344" y="1713"/>
            <a:ext cx="227" cy="229"/>
          </p:xfrm>
          <a:graphic>
            <a:graphicData uri="http://schemas.openxmlformats.org/presentationml/2006/ole">
              <p:oleObj spid="_x0000_s1031" name="BMP 图象" r:id="rId9" imgW="1276190" imgH="1286055" progId="PBrush">
                <p:embed/>
              </p:oleObj>
            </a:graphicData>
          </a:graphic>
        </p:graphicFrame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95400" y="3200400"/>
            <a:ext cx="6705600" cy="468313"/>
            <a:chOff x="816" y="2016"/>
            <a:chExt cx="4224" cy="295"/>
          </a:xfrm>
        </p:grpSpPr>
        <p:sp>
          <p:nvSpPr>
            <p:cNvPr id="1047" name="Rectangle 11">
              <a:hlinkClick r:id="rId10" action="ppaction://hlinkpres?slideindex=1&amp;slidetitle=1.3  C++的基本数据类型与存储形式 "/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1" action="ppaction://hlinksldjump"/>
                </a:rPr>
                <a:t>1.3  C++</a:t>
              </a:r>
              <a:r>
                <a:rPr lang="zh-CN" altLang="en-US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1" action="ppaction://hlinksldjump"/>
                </a:rPr>
                <a:t>的基本数据类型与存储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1" action="ppaction://hlinksldjump"/>
                </a:rPr>
                <a:t>形式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     </a:t>
              </a:r>
              <a:r>
                <a:rPr lang="en-US" altLang="zh-CN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65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30" name="Object 12"/>
            <p:cNvGraphicFramePr>
              <a:graphicFrameLocks noChangeAspect="1"/>
            </p:cNvGraphicFramePr>
            <p:nvPr/>
          </p:nvGraphicFramePr>
          <p:xfrm>
            <a:off x="1344" y="2049"/>
            <a:ext cx="227" cy="229"/>
          </p:xfrm>
          <a:graphic>
            <a:graphicData uri="http://schemas.openxmlformats.org/presentationml/2006/ole">
              <p:oleObj spid="_x0000_s1030" name="BMP 图象" r:id="rId12" imgW="1276190" imgH="1286055" progId="PBrush">
                <p:embed/>
              </p:oleObj>
            </a:graphicData>
          </a:graphic>
        </p:graphicFrame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295400" y="3733800"/>
            <a:ext cx="6705600" cy="468313"/>
            <a:chOff x="816" y="2352"/>
            <a:chExt cx="4224" cy="295"/>
          </a:xfrm>
        </p:grpSpPr>
        <p:sp>
          <p:nvSpPr>
            <p:cNvPr id="1046" name="Rectangle 14">
              <a:hlinkClick r:id="rId13" action="ppaction://hlinkpres?slideindex=1&amp;slidetitle=1.4  常量与变量 "/>
            </p:cNvPr>
            <p:cNvSpPr>
              <a:spLocks noChangeArrowheads="1"/>
            </p:cNvSpPr>
            <p:nvPr/>
          </p:nvSpPr>
          <p:spPr bwMode="auto">
            <a:xfrm>
              <a:off x="816" y="2352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4" action="ppaction://hlinksldjump"/>
                </a:rPr>
                <a:t>1.4  </a:t>
              </a:r>
              <a:r>
                <a:rPr lang="zh-CN" altLang="en-US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4" action="ppaction://hlinksldjump"/>
                </a:rPr>
                <a:t>数据对象与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4" action="ppaction://hlinksldjump"/>
                </a:rPr>
                <a:t>访问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                  </a:t>
              </a:r>
              <a:r>
                <a:rPr lang="en-US" altLang="zh-CN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140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9" name="Object 15"/>
            <p:cNvGraphicFramePr>
              <a:graphicFrameLocks noChangeAspect="1"/>
            </p:cNvGraphicFramePr>
            <p:nvPr/>
          </p:nvGraphicFramePr>
          <p:xfrm>
            <a:off x="1344" y="2385"/>
            <a:ext cx="227" cy="229"/>
          </p:xfrm>
          <a:graphic>
            <a:graphicData uri="http://schemas.openxmlformats.org/presentationml/2006/ole">
              <p:oleObj spid="_x0000_s1029" name="BMP 图象" r:id="rId15" imgW="1276190" imgH="1286055" progId="PBrush">
                <p:embed/>
              </p:oleObj>
            </a:graphicData>
          </a:graphic>
        </p:graphicFrame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295400" y="4267200"/>
            <a:ext cx="6705600" cy="468313"/>
            <a:chOff x="816" y="2688"/>
            <a:chExt cx="4224" cy="295"/>
          </a:xfrm>
        </p:grpSpPr>
        <p:sp>
          <p:nvSpPr>
            <p:cNvPr id="1045" name="Rectangle 17">
              <a:hlinkClick r:id="rId16" action="ppaction://hlinkpres?slideindex=1&amp;slidetitle=1.5  内存访问 "/>
            </p:cNvPr>
            <p:cNvSpPr>
              <a:spLocks noChangeArrowheads="1"/>
            </p:cNvSpPr>
            <p:nvPr/>
          </p:nvSpPr>
          <p:spPr bwMode="auto">
            <a:xfrm>
              <a:off x="816" y="2688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7" action="ppaction://hlinksldjump"/>
                </a:rPr>
                <a:t>1.5  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7" action="ppaction://hlinksldjump"/>
                </a:rPr>
                <a:t>表达式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                          </a:t>
              </a:r>
              <a:r>
                <a:rPr lang="en-US" altLang="zh-CN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270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8" name="Object 18"/>
            <p:cNvGraphicFramePr>
              <a:graphicFrameLocks noChangeAspect="1"/>
            </p:cNvGraphicFramePr>
            <p:nvPr/>
          </p:nvGraphicFramePr>
          <p:xfrm>
            <a:off x="1344" y="2721"/>
            <a:ext cx="227" cy="229"/>
          </p:xfrm>
          <a:graphic>
            <a:graphicData uri="http://schemas.openxmlformats.org/presentationml/2006/ole">
              <p:oleObj spid="_x0000_s1028" name="BMP 图象" r:id="rId18" imgW="1276190" imgH="1286055" progId="PBrush">
                <p:embed/>
              </p:oleObj>
            </a:graphicData>
          </a:graphic>
        </p:graphicFrame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295400" y="4800600"/>
            <a:ext cx="6705600" cy="468313"/>
            <a:chOff x="816" y="3024"/>
            <a:chExt cx="4224" cy="295"/>
          </a:xfrm>
        </p:grpSpPr>
        <p:sp>
          <p:nvSpPr>
            <p:cNvPr id="1044" name="Rectangle 20">
              <a:hlinkClick r:id="rId19" action="ppaction://hlinkpres?slideindex=1&amp;slidetitle=1.6  表达式 "/>
            </p:cNvPr>
            <p:cNvSpPr>
              <a:spLocks noChangeArrowheads="1"/>
            </p:cNvSpPr>
            <p:nvPr/>
          </p:nvSpPr>
          <p:spPr bwMode="auto">
            <a:xfrm>
              <a:off x="816" y="302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20" action="ppaction://hlinksldjump"/>
                </a:rPr>
                <a:t>1.6  </a:t>
              </a:r>
              <a:r>
                <a:rPr lang="zh-CN" altLang="en-US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20" action="ppaction://hlinksldjump"/>
                </a:rPr>
                <a:t>数据输入和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20" action="ppaction://hlinksldjump"/>
                </a:rPr>
                <a:t>输出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                  </a:t>
              </a:r>
              <a:r>
                <a:rPr lang="en-US" altLang="zh-CN" sz="2000" smtClean="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398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7" name="Object 21"/>
            <p:cNvGraphicFramePr>
              <a:graphicFrameLocks noChangeAspect="1"/>
            </p:cNvGraphicFramePr>
            <p:nvPr/>
          </p:nvGraphicFramePr>
          <p:xfrm>
            <a:off x="1344" y="3057"/>
            <a:ext cx="227" cy="229"/>
          </p:xfrm>
          <a:graphic>
            <a:graphicData uri="http://schemas.openxmlformats.org/presentationml/2006/ole">
              <p:oleObj spid="_x0000_s1027" name="BMP 图象" r:id="rId21" imgW="1276190" imgH="1286055" progId="PBrush">
                <p:embed/>
              </p:oleObj>
            </a:graphicData>
          </a:graphic>
        </p:graphicFrame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295400" y="5334000"/>
            <a:ext cx="6705600" cy="468313"/>
            <a:chOff x="816" y="3696"/>
            <a:chExt cx="4224" cy="295"/>
          </a:xfrm>
        </p:grpSpPr>
        <p:sp>
          <p:nvSpPr>
            <p:cNvPr id="532506" name="Rectangle 26">
              <a:hlinkClick r:id="rId22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816" y="3696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r>
                <a:rPr lang="en-US" altLang="zh-CN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Arial Unicode MS" pitchFamily="34" charset="-122"/>
                  <a:cs typeface="Arial Unicode MS" pitchFamily="34" charset="-122"/>
                </a:rPr>
                <a:t>	        </a:t>
              </a:r>
              <a:r>
                <a:rPr lang="zh-CN" altLang="en-US" sz="2000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23" action="ppaction://hlinksldjump"/>
                </a:rPr>
                <a:t>小结</a:t>
              </a:r>
              <a:endParaRPr lang="zh-CN" altLang="en-US" sz="2000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6" name="Object 27"/>
            <p:cNvGraphicFramePr>
              <a:graphicFrameLocks noChangeAspect="1"/>
            </p:cNvGraphicFramePr>
            <p:nvPr/>
          </p:nvGraphicFramePr>
          <p:xfrm>
            <a:off x="1344" y="3729"/>
            <a:ext cx="227" cy="229"/>
          </p:xfrm>
          <a:graphic>
            <a:graphicData uri="http://schemas.openxmlformats.org/presentationml/2006/ole">
              <p:oleObj spid="_x0000_s1026" name="BMP 图象" r:id="rId24" imgW="1276190" imgH="1286055" progId="PBrush">
                <p:embed/>
              </p:oleObj>
            </a:graphicData>
          </a:graphic>
        </p:graphicFrame>
      </p:grpSp>
      <p:pic>
        <p:nvPicPr>
          <p:cNvPr id="1042" name="Picture 29" descr="129">
            <a:hlinkClick r:id="rId2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885113" y="5741988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1052513"/>
            <a:ext cx="46101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double r, girth, area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41700" name="AutoShape 4"/>
          <p:cNvSpPr>
            <a:spLocks/>
          </p:cNvSpPr>
          <p:nvPr/>
        </p:nvSpPr>
        <p:spPr bwMode="auto">
          <a:xfrm>
            <a:off x="5638800" y="220980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5662"/>
              <a:gd name="adj5" fmla="val -83074"/>
              <a:gd name="adj6" fmla="val -9346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注释行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0" grpId="0" animBg="1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Text Box 2"/>
          <p:cNvSpPr txBox="1">
            <a:spLocks noChangeArrowheads="1"/>
          </p:cNvSpPr>
          <p:nvPr/>
        </p:nvSpPr>
        <p:spPr bwMode="auto">
          <a:xfrm>
            <a:off x="985838" y="1628775"/>
            <a:ext cx="5170487" cy="4838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1-4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enum colour{ red, yellow, blue, white, black };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colour c;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c=red;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cout&lt;&lt;"red: "&lt;&lt;c&lt;&lt;endl;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c=blue;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cout&lt;&lt;"blue: "&lt;&lt;c&lt;&lt;endl;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c=black;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cout&lt;&lt;"black: "&lt;&lt;c&lt;&lt;endl;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877888" y="1149350"/>
            <a:ext cx="987425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enum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7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985838" y="1628775"/>
            <a:ext cx="5170487" cy="4838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1-4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enum</a:t>
            </a:r>
            <a:r>
              <a:rPr lang="en-US" altLang="zh-CN" sz="2000">
                <a:solidFill>
                  <a:schemeClr val="tx1"/>
                </a:solidFill>
              </a:rPr>
              <a:t> colour{ red, yellow, blue, white, black };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</a:t>
            </a:r>
            <a:r>
              <a:rPr lang="en-US" altLang="zh-CN" sz="2000">
                <a:solidFill>
                  <a:schemeClr val="tx1"/>
                </a:solidFill>
              </a:rPr>
              <a:t>colour c;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c=red;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cout&lt;&lt;"red: "&lt;&lt;c&lt;&lt;endl;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c=blue;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cout&lt;&lt;"blue: "&lt;&lt;c&lt;&lt;endl;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c=black;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cout&lt;&lt;"black: "&lt;&lt;c&lt;&lt;endl;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877888" y="1149350"/>
            <a:ext cx="987425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enum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92275" y="1412875"/>
            <a:ext cx="3455988" cy="1800225"/>
            <a:chOff x="1066" y="890"/>
            <a:chExt cx="2177" cy="1134"/>
          </a:xfrm>
        </p:grpSpPr>
        <p:sp>
          <p:nvSpPr>
            <p:cNvPr id="104461" name="Oval 5"/>
            <p:cNvSpPr>
              <a:spLocks noChangeArrowheads="1"/>
            </p:cNvSpPr>
            <p:nvPr/>
          </p:nvSpPr>
          <p:spPr bwMode="auto">
            <a:xfrm>
              <a:off x="1066" y="1752"/>
              <a:ext cx="499" cy="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04462" name="AutoShape 6"/>
            <p:cNvSpPr>
              <a:spLocks/>
            </p:cNvSpPr>
            <p:nvPr/>
          </p:nvSpPr>
          <p:spPr bwMode="auto">
            <a:xfrm>
              <a:off x="2200" y="890"/>
              <a:ext cx="1043" cy="317"/>
            </a:xfrm>
            <a:prstGeom prst="borderCallout2">
              <a:avLst>
                <a:gd name="adj1" fmla="val 22713"/>
                <a:gd name="adj2" fmla="val -4602"/>
                <a:gd name="adj3" fmla="val 22713"/>
                <a:gd name="adj4" fmla="val -36722"/>
                <a:gd name="adj5" fmla="val 258046"/>
                <a:gd name="adj6" fmla="val -70375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类型标识符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411413" y="1412875"/>
            <a:ext cx="5545137" cy="1835150"/>
            <a:chOff x="1519" y="890"/>
            <a:chExt cx="3493" cy="1156"/>
          </a:xfrm>
        </p:grpSpPr>
        <p:sp>
          <p:nvSpPr>
            <p:cNvPr id="104459" name="Oval 9"/>
            <p:cNvSpPr>
              <a:spLocks noChangeArrowheads="1"/>
            </p:cNvSpPr>
            <p:nvPr/>
          </p:nvSpPr>
          <p:spPr bwMode="auto">
            <a:xfrm>
              <a:off x="1519" y="1706"/>
              <a:ext cx="2268" cy="3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04460" name="AutoShape 10"/>
            <p:cNvSpPr>
              <a:spLocks/>
            </p:cNvSpPr>
            <p:nvPr/>
          </p:nvSpPr>
          <p:spPr bwMode="auto">
            <a:xfrm>
              <a:off x="4059" y="890"/>
              <a:ext cx="953" cy="317"/>
            </a:xfrm>
            <a:prstGeom prst="borderCallout2">
              <a:avLst>
                <a:gd name="adj1" fmla="val 22713"/>
                <a:gd name="adj2" fmla="val -5037"/>
                <a:gd name="adj3" fmla="val 22713"/>
                <a:gd name="adj4" fmla="val -40190"/>
                <a:gd name="adj5" fmla="val 258046"/>
                <a:gd name="adj6" fmla="val -77019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枚举常量</a:t>
              </a:r>
            </a:p>
          </p:txBody>
        </p:sp>
      </p:grpSp>
      <p:pic>
        <p:nvPicPr>
          <p:cNvPr id="102401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59225"/>
            <a:ext cx="36925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908175" y="2133600"/>
            <a:ext cx="3384550" cy="1800225"/>
            <a:chOff x="1202" y="1344"/>
            <a:chExt cx="2132" cy="1134"/>
          </a:xfrm>
        </p:grpSpPr>
        <p:sp>
          <p:nvSpPr>
            <p:cNvPr id="104457" name="Oval 14"/>
            <p:cNvSpPr>
              <a:spLocks noChangeArrowheads="1"/>
            </p:cNvSpPr>
            <p:nvPr/>
          </p:nvSpPr>
          <p:spPr bwMode="auto">
            <a:xfrm>
              <a:off x="1202" y="2206"/>
              <a:ext cx="227" cy="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04458" name="AutoShape 15"/>
            <p:cNvSpPr>
              <a:spLocks/>
            </p:cNvSpPr>
            <p:nvPr/>
          </p:nvSpPr>
          <p:spPr bwMode="auto">
            <a:xfrm>
              <a:off x="2291" y="1344"/>
              <a:ext cx="1043" cy="317"/>
            </a:xfrm>
            <a:prstGeom prst="borderCallout2">
              <a:avLst>
                <a:gd name="adj1" fmla="val 22713"/>
                <a:gd name="adj2" fmla="val -4602"/>
                <a:gd name="adj3" fmla="val 22713"/>
                <a:gd name="adj4" fmla="val -39787"/>
                <a:gd name="adj5" fmla="val 281074"/>
                <a:gd name="adj6" fmla="val -76509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枚举类型变量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1143000" y="1570038"/>
            <a:ext cx="7010400" cy="183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float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	4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字节		单精度浮点型		</a:t>
            </a:r>
          </a:p>
          <a:p>
            <a:pPr>
              <a:lnSpc>
                <a:spcPct val="190000"/>
              </a:lnSpc>
            </a:pP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double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	8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字节		双精度浮点型</a:t>
            </a:r>
          </a:p>
          <a:p>
            <a:pPr>
              <a:lnSpc>
                <a:spcPct val="190000"/>
              </a:lnSpc>
            </a:pP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long double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	8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字节		长双精度浮点型</a:t>
            </a: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8" grpId="0" autoUpdateAnimBg="0"/>
      <p:bldP spid="618499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常用示数方式</a:t>
            </a: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2438400" y="2514600"/>
            <a:ext cx="44148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 F | f | L | l ]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2" grpId="0" autoUpdateAnimBg="0"/>
      <p:bldP spid="619523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2438400" y="2514600"/>
            <a:ext cx="44148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rgbClr val="0000CC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rgbClr val="0000CC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 F | f | L | l ]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400" y="3001963"/>
            <a:ext cx="1905000" cy="1219200"/>
            <a:chOff x="960" y="1872"/>
            <a:chExt cx="1200" cy="768"/>
          </a:xfrm>
        </p:grpSpPr>
        <p:sp>
          <p:nvSpPr>
            <p:cNvPr id="107526" name="AutoShape 4"/>
            <p:cNvSpPr>
              <a:spLocks/>
            </p:cNvSpPr>
            <p:nvPr/>
          </p:nvSpPr>
          <p:spPr bwMode="auto">
            <a:xfrm>
              <a:off x="960" y="2304"/>
              <a:ext cx="912" cy="336"/>
            </a:xfrm>
            <a:prstGeom prst="borderCallout2">
              <a:avLst>
                <a:gd name="adj1" fmla="val 21431"/>
                <a:gd name="adj2" fmla="val 105264"/>
                <a:gd name="adj3" fmla="val 21431"/>
                <a:gd name="adj4" fmla="val 134759"/>
                <a:gd name="adj5" fmla="val -131250"/>
                <a:gd name="adj6" fmla="val 165130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数字串</a:t>
              </a:r>
            </a:p>
          </p:txBody>
        </p:sp>
        <p:sp>
          <p:nvSpPr>
            <p:cNvPr id="107527" name="Line 5"/>
            <p:cNvSpPr>
              <a:spLocks noChangeShapeType="1"/>
            </p:cNvSpPr>
            <p:nvPr/>
          </p:nvSpPr>
          <p:spPr bwMode="auto">
            <a:xfrm>
              <a:off x="2064" y="1872"/>
              <a:ext cx="96" cy="480"/>
            </a:xfrm>
            <a:prstGeom prst="line">
              <a:avLst/>
            </a:prstGeom>
            <a:noFill/>
            <a:ln w="19050" cap="sq">
              <a:solidFill>
                <a:srgbClr val="FF3300"/>
              </a:solidFill>
              <a:round/>
              <a:headEnd type="oval" w="lg" len="lg"/>
              <a:tailEnd type="none" w="sm" len="sm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07524" name="Rectangle 6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常用示数方式</a:t>
            </a:r>
          </a:p>
        </p:txBody>
      </p:sp>
      <p:sp>
        <p:nvSpPr>
          <p:cNvPr id="107525" name="Text Box 7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439988" y="2514600"/>
            <a:ext cx="44148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rgbClr val="0000CC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rgbClr val="0000CC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 F | f | L | l ]</a:t>
            </a:r>
          </a:p>
        </p:txBody>
      </p:sp>
      <p:sp>
        <p:nvSpPr>
          <p:cNvPr id="621571" name="AutoShape 3"/>
          <p:cNvSpPr>
            <a:spLocks/>
          </p:cNvSpPr>
          <p:nvPr/>
        </p:nvSpPr>
        <p:spPr bwMode="auto">
          <a:xfrm>
            <a:off x="1752600" y="3743325"/>
            <a:ext cx="2743200" cy="838200"/>
          </a:xfrm>
          <a:prstGeom prst="borderCallout2">
            <a:avLst>
              <a:gd name="adj1" fmla="val 13634"/>
              <a:gd name="adj2" fmla="val 102778"/>
              <a:gd name="adj3" fmla="val 13634"/>
              <a:gd name="adj4" fmla="val 110130"/>
              <a:gd name="adj5" fmla="val -86551"/>
              <a:gd name="adj6" fmla="val 1177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只允许省略</a:t>
            </a: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其中一个数字串</a:t>
            </a:r>
          </a:p>
        </p:txBody>
      </p:sp>
      <p:sp>
        <p:nvSpPr>
          <p:cNvPr id="621572" name="Line 4"/>
          <p:cNvSpPr>
            <a:spLocks noChangeShapeType="1"/>
          </p:cNvSpPr>
          <p:nvPr/>
        </p:nvSpPr>
        <p:spPr bwMode="auto">
          <a:xfrm>
            <a:off x="4038600" y="2971800"/>
            <a:ext cx="685800" cy="762000"/>
          </a:xfrm>
          <a:prstGeom prst="line">
            <a:avLst/>
          </a:prstGeom>
          <a:noFill/>
          <a:ln w="19050" cap="sq">
            <a:solidFill>
              <a:srgbClr val="FF3300"/>
            </a:solidFill>
            <a:round/>
            <a:headEnd type="oval" w="lg" len="lg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常用示数方式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 animBg="1" autoUpdateAnimBg="0"/>
      <p:bldP spid="62157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2438400" y="2514600"/>
            <a:ext cx="44148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 </a:t>
            </a:r>
            <a:r>
              <a:rPr lang="en-US" altLang="zh-CN" sz="2400">
                <a:solidFill>
                  <a:schemeClr val="tx1"/>
                </a:solidFill>
              </a:rPr>
              <a:t>[ </a:t>
            </a:r>
            <a:r>
              <a:rPr lang="en-US" altLang="zh-CN" sz="2400">
                <a:solidFill>
                  <a:srgbClr val="0000CC"/>
                </a:solidFill>
              </a:rPr>
              <a:t>F</a:t>
            </a:r>
            <a:r>
              <a:rPr lang="en-US" altLang="zh-CN" sz="2400">
                <a:solidFill>
                  <a:schemeClr val="tx1"/>
                </a:solidFill>
              </a:rPr>
              <a:t> | </a:t>
            </a:r>
            <a:r>
              <a:rPr lang="en-US" altLang="zh-CN" sz="2400">
                <a:solidFill>
                  <a:srgbClr val="0000CC"/>
                </a:solidFill>
              </a:rPr>
              <a:t>f</a:t>
            </a:r>
            <a:r>
              <a:rPr lang="en-US" altLang="zh-CN" sz="2400">
                <a:solidFill>
                  <a:schemeClr val="tx1"/>
                </a:solidFill>
              </a:rPr>
              <a:t> | </a:t>
            </a:r>
            <a:r>
              <a:rPr lang="en-US" altLang="zh-CN" sz="2400">
                <a:solidFill>
                  <a:srgbClr val="0000CC"/>
                </a:solidFill>
              </a:rPr>
              <a:t>L</a:t>
            </a:r>
            <a:r>
              <a:rPr lang="en-US" altLang="zh-CN" sz="2400">
                <a:solidFill>
                  <a:schemeClr val="tx1"/>
                </a:solidFill>
              </a:rPr>
              <a:t> | </a:t>
            </a:r>
            <a:r>
              <a:rPr lang="en-US" altLang="zh-CN" sz="2400">
                <a:solidFill>
                  <a:srgbClr val="0000CC"/>
                </a:solidFill>
              </a:rPr>
              <a:t>l</a:t>
            </a:r>
            <a:r>
              <a:rPr lang="en-US" altLang="zh-CN" sz="2400">
                <a:solidFill>
                  <a:schemeClr val="tx1"/>
                </a:solidFill>
              </a:rPr>
              <a:t> ]</a:t>
            </a:r>
          </a:p>
        </p:txBody>
      </p:sp>
      <p:sp>
        <p:nvSpPr>
          <p:cNvPr id="622595" name="AutoShape 3"/>
          <p:cNvSpPr>
            <a:spLocks/>
          </p:cNvSpPr>
          <p:nvPr/>
        </p:nvSpPr>
        <p:spPr bwMode="auto">
          <a:xfrm>
            <a:off x="6324600" y="3962400"/>
            <a:ext cx="2209800" cy="609600"/>
          </a:xfrm>
          <a:prstGeom prst="borderCallout2">
            <a:avLst>
              <a:gd name="adj1" fmla="val 18750"/>
              <a:gd name="adj2" fmla="val -3449"/>
              <a:gd name="adj3" fmla="val 18750"/>
              <a:gd name="adj4" fmla="val -14727"/>
              <a:gd name="adj5" fmla="val -144009"/>
              <a:gd name="adj6" fmla="val -262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可选的类型说明符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常用示数方式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5" grpId="0" animBg="1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438400" y="2514600"/>
            <a:ext cx="44148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 F | f | L | l ]</a:t>
            </a:r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898525" y="3324225"/>
            <a:ext cx="5691188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-2.34        3.1416        29.00        .23        0.23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常用示数方式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9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科学示数方式</a:t>
            </a: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1752600" y="2209800"/>
            <a:ext cx="59134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</a:t>
            </a:r>
            <a:r>
              <a:rPr lang="en-US" altLang="zh-CN" sz="2400" i="1">
                <a:solidFill>
                  <a:schemeClr val="tx1"/>
                </a:solidFill>
              </a:rPr>
              <a:t>Exponent</a:t>
            </a:r>
            <a:r>
              <a:rPr lang="en-US" altLang="zh-CN" sz="2400">
                <a:solidFill>
                  <a:schemeClr val="tx1"/>
                </a:solidFill>
              </a:rPr>
              <a:t>] [ F | f | L | l ]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2" grpId="0" autoUpdateAnimBg="0"/>
      <p:bldP spid="624643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59134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rgbClr val="0000CC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rgbClr val="0000CC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</a:t>
            </a:r>
            <a:r>
              <a:rPr lang="en-US" altLang="zh-CN" sz="2400" i="1">
                <a:solidFill>
                  <a:schemeClr val="tx1"/>
                </a:solidFill>
              </a:rPr>
              <a:t>Exponent</a:t>
            </a:r>
            <a:r>
              <a:rPr lang="en-US" altLang="zh-CN" sz="2400">
                <a:solidFill>
                  <a:schemeClr val="tx1"/>
                </a:solidFill>
              </a:rPr>
              <a:t>] [ F | f | L | l ]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科学示数方式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2714625"/>
            <a:ext cx="2362200" cy="1219200"/>
            <a:chOff x="960" y="1872"/>
            <a:chExt cx="1200" cy="768"/>
          </a:xfrm>
        </p:grpSpPr>
        <p:sp>
          <p:nvSpPr>
            <p:cNvPr id="112646" name="AutoShape 6"/>
            <p:cNvSpPr>
              <a:spLocks/>
            </p:cNvSpPr>
            <p:nvPr/>
          </p:nvSpPr>
          <p:spPr bwMode="auto">
            <a:xfrm>
              <a:off x="960" y="2304"/>
              <a:ext cx="912" cy="336"/>
            </a:xfrm>
            <a:prstGeom prst="borderCallout2">
              <a:avLst>
                <a:gd name="adj1" fmla="val 21431"/>
                <a:gd name="adj2" fmla="val 105264"/>
                <a:gd name="adj3" fmla="val 21431"/>
                <a:gd name="adj4" fmla="val 134759"/>
                <a:gd name="adj5" fmla="val -131250"/>
                <a:gd name="adj6" fmla="val 165130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尾数，数字串</a:t>
              </a:r>
            </a:p>
          </p:txBody>
        </p:sp>
        <p:sp>
          <p:nvSpPr>
            <p:cNvPr id="112647" name="Line 7"/>
            <p:cNvSpPr>
              <a:spLocks noChangeShapeType="1"/>
            </p:cNvSpPr>
            <p:nvPr/>
          </p:nvSpPr>
          <p:spPr bwMode="auto">
            <a:xfrm>
              <a:off x="2064" y="1872"/>
              <a:ext cx="96" cy="480"/>
            </a:xfrm>
            <a:prstGeom prst="line">
              <a:avLst/>
            </a:prstGeom>
            <a:noFill/>
            <a:ln w="19050" cap="sq">
              <a:solidFill>
                <a:srgbClr val="FF3300"/>
              </a:solidFill>
              <a:round/>
              <a:headEnd type="oval" w="lg" len="lg"/>
              <a:tailEnd type="none" w="sm" len="sm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1052513"/>
            <a:ext cx="41783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endParaRPr lang="en-US" altLang="zh-CN" sz="2000" b="0">
              <a:solidFill>
                <a:srgbClr val="3333FF"/>
              </a:solidFill>
            </a:endParaRP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double r, girth, area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42725" name="Text Box 5"/>
          <p:cNvSpPr txBox="1">
            <a:spLocks noChangeArrowheads="1"/>
          </p:cNvSpPr>
          <p:nvPr/>
        </p:nvSpPr>
        <p:spPr bwMode="auto">
          <a:xfrm>
            <a:off x="609600" y="1120775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ffectLst>
                  <a:outerShdw blurRad="38100" dist="38100" dir="2700000" algn="tl">
                    <a:srgbClr val="000000"/>
                  </a:outerShdw>
                </a:effectLst>
              </a:rPr>
              <a:t>//</a:t>
            </a:r>
            <a:r>
              <a:rPr lang="en-US" altLang="zh-CN">
                <a:solidFill>
                  <a:srgbClr val="008000"/>
                </a:solidFill>
              </a:rPr>
              <a:t> count the girth and area of circle</a:t>
            </a:r>
          </a:p>
        </p:txBody>
      </p:sp>
      <p:sp>
        <p:nvSpPr>
          <p:cNvPr id="542726" name="Text Box 6"/>
          <p:cNvSpPr txBox="1">
            <a:spLocks noChangeArrowheads="1"/>
          </p:cNvSpPr>
          <p:nvPr/>
        </p:nvSpPr>
        <p:spPr bwMode="auto">
          <a:xfrm>
            <a:off x="609600" y="725488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//</a:t>
            </a:r>
            <a:r>
              <a:rPr lang="en-US" altLang="zh-CN" sz="2000">
                <a:solidFill>
                  <a:srgbClr val="008000"/>
                </a:solidFill>
              </a:rPr>
              <a:t> this is a simple program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4648200" y="1905000"/>
            <a:ext cx="4038600" cy="1457325"/>
          </a:xfrm>
          <a:prstGeom prst="rect">
            <a:avLst/>
          </a:prstGeom>
          <a:solidFill>
            <a:srgbClr val="F5F6FD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400">
                <a:solidFill>
                  <a:srgbClr val="FF3300"/>
                </a:solidFill>
              </a:rPr>
              <a:t>注释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000">
                <a:solidFill>
                  <a:srgbClr val="0000CC"/>
                </a:solidFill>
              </a:rPr>
              <a:t>第一种形式</a:t>
            </a:r>
            <a:r>
              <a:rPr lang="en-US" altLang="zh-CN" sz="2000">
                <a:solidFill>
                  <a:srgbClr val="0000CC"/>
                </a:solidFill>
              </a:rPr>
              <a:t>: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以 ” </a:t>
            </a:r>
            <a:r>
              <a:rPr lang="en-US" altLang="zh-CN" sz="2000" b="0">
                <a:solidFill>
                  <a:schemeClr val="tx1"/>
                </a:solidFill>
              </a:rPr>
              <a:t>// ”  </a:t>
            </a:r>
            <a:r>
              <a:rPr lang="zh-CN" altLang="en-US" sz="2000" b="0">
                <a:solidFill>
                  <a:schemeClr val="tx1"/>
                </a:solidFill>
              </a:rPr>
              <a:t>开始至行末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5" grpId="0" autoUpdateAnimBg="0"/>
      <p:bldP spid="542726" grpId="0" autoUpdateAnimBg="0"/>
      <p:bldP spid="542724" grpId="0" animBg="1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59134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rgbClr val="0000CC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rgbClr val="0000CC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</a:t>
            </a:r>
            <a:r>
              <a:rPr lang="en-US" altLang="zh-CN" sz="2400" i="1">
                <a:solidFill>
                  <a:schemeClr val="tx1"/>
                </a:solidFill>
              </a:rPr>
              <a:t>Exponent</a:t>
            </a:r>
            <a:r>
              <a:rPr lang="en-US" altLang="zh-CN" sz="2400">
                <a:solidFill>
                  <a:schemeClr val="tx1"/>
                </a:solidFill>
              </a:rPr>
              <a:t>] [ F | f | L | l ]</a:t>
            </a:r>
          </a:p>
        </p:txBody>
      </p:sp>
      <p:sp>
        <p:nvSpPr>
          <p:cNvPr id="626691" name="AutoShape 3"/>
          <p:cNvSpPr>
            <a:spLocks/>
          </p:cNvSpPr>
          <p:nvPr/>
        </p:nvSpPr>
        <p:spPr bwMode="auto">
          <a:xfrm>
            <a:off x="838200" y="3398838"/>
            <a:ext cx="2743200" cy="914400"/>
          </a:xfrm>
          <a:prstGeom prst="borderCallout2">
            <a:avLst>
              <a:gd name="adj1" fmla="val 12500"/>
              <a:gd name="adj2" fmla="val 102778"/>
              <a:gd name="adj3" fmla="val 12500"/>
              <a:gd name="adj4" fmla="val 110130"/>
              <a:gd name="adj5" fmla="val -79343"/>
              <a:gd name="adj6" fmla="val 1177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有指数部分时</a:t>
            </a: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不能省略尾数部分</a:t>
            </a:r>
          </a:p>
        </p:txBody>
      </p:sp>
      <p:sp>
        <p:nvSpPr>
          <p:cNvPr id="626692" name="Line 4"/>
          <p:cNvSpPr>
            <a:spLocks noChangeShapeType="1"/>
          </p:cNvSpPr>
          <p:nvPr/>
        </p:nvSpPr>
        <p:spPr bwMode="auto">
          <a:xfrm>
            <a:off x="3124200" y="2708275"/>
            <a:ext cx="685800" cy="762000"/>
          </a:xfrm>
          <a:prstGeom prst="line">
            <a:avLst/>
          </a:prstGeom>
          <a:noFill/>
          <a:ln w="19050" cap="sq">
            <a:solidFill>
              <a:srgbClr val="FF3300"/>
            </a:solidFill>
            <a:round/>
            <a:headEnd type="oval" w="lg" len="lg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科学示数方式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6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6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6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1" grpId="0" animBg="1" autoUpdateAnimBg="0"/>
      <p:bldP spid="62669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59134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</a:t>
            </a:r>
            <a:r>
              <a:rPr lang="en-US" altLang="zh-CN" sz="2400" i="1">
                <a:solidFill>
                  <a:srgbClr val="0000CC"/>
                </a:solidFill>
              </a:rPr>
              <a:t>Exponent</a:t>
            </a:r>
            <a:r>
              <a:rPr lang="en-US" altLang="zh-CN" sz="2400">
                <a:solidFill>
                  <a:schemeClr val="tx1"/>
                </a:solidFill>
              </a:rPr>
              <a:t>] [ F | f | L | l ]</a:t>
            </a:r>
          </a:p>
        </p:txBody>
      </p:sp>
      <p:sp>
        <p:nvSpPr>
          <p:cNvPr id="627715" name="AutoShape 3"/>
          <p:cNvSpPr>
            <a:spLocks/>
          </p:cNvSpPr>
          <p:nvPr/>
        </p:nvSpPr>
        <p:spPr bwMode="auto">
          <a:xfrm>
            <a:off x="1981200" y="3471863"/>
            <a:ext cx="2286000" cy="533400"/>
          </a:xfrm>
          <a:prstGeom prst="borderCallout2">
            <a:avLst>
              <a:gd name="adj1" fmla="val 21431"/>
              <a:gd name="adj2" fmla="val 103333"/>
              <a:gd name="adj3" fmla="val 21431"/>
              <a:gd name="adj4" fmla="val 115417"/>
              <a:gd name="adj5" fmla="val -136014"/>
              <a:gd name="adj6" fmla="val 12791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可选择的指数部分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科学示数方式</a:t>
            </a:r>
          </a:p>
        </p:txBody>
      </p:sp>
      <p:sp>
        <p:nvSpPr>
          <p:cNvPr id="114693" name="Text Box 9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animBg="1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59134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</a:t>
            </a:r>
            <a:r>
              <a:rPr lang="en-US" altLang="zh-CN" sz="2400" i="1">
                <a:solidFill>
                  <a:srgbClr val="0000CC"/>
                </a:solidFill>
              </a:rPr>
              <a:t>Exponent</a:t>
            </a:r>
            <a:r>
              <a:rPr lang="en-US" altLang="zh-CN" sz="2400">
                <a:solidFill>
                  <a:schemeClr val="tx1"/>
                </a:solidFill>
              </a:rPr>
              <a:t>] [ F | f | L | l ]</a:t>
            </a:r>
          </a:p>
        </p:txBody>
      </p:sp>
      <p:sp>
        <p:nvSpPr>
          <p:cNvPr id="628739" name="Rectangle 3"/>
          <p:cNvSpPr>
            <a:spLocks noChangeArrowheads="1"/>
          </p:cNvSpPr>
          <p:nvPr/>
        </p:nvSpPr>
        <p:spPr bwMode="auto">
          <a:xfrm>
            <a:off x="838200" y="2954338"/>
            <a:ext cx="247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CC"/>
                </a:solidFill>
              </a:rPr>
              <a:t>指数部分的表示形式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3146425" y="3429000"/>
            <a:ext cx="30257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</a:rPr>
              <a:t>( e | E )  [ + | - ] 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科学示数方式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autoUpdateAnimBg="0"/>
      <p:bldP spid="628740" grpId="0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59134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</a:t>
            </a:r>
            <a:r>
              <a:rPr lang="en-US" altLang="zh-CN" sz="2400" i="1">
                <a:solidFill>
                  <a:srgbClr val="0000CC"/>
                </a:solidFill>
              </a:rPr>
              <a:t>Exponent</a:t>
            </a:r>
            <a:r>
              <a:rPr lang="en-US" altLang="zh-CN" sz="2400">
                <a:solidFill>
                  <a:schemeClr val="tx1"/>
                </a:solidFill>
              </a:rPr>
              <a:t>] [ F | f | L | l ]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3146425" y="3429000"/>
            <a:ext cx="30257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</a:rPr>
              <a:t>( </a:t>
            </a:r>
            <a:r>
              <a:rPr lang="en-US" altLang="zh-CN" sz="2400">
                <a:solidFill>
                  <a:srgbClr val="0000CC"/>
                </a:solidFill>
              </a:rPr>
              <a:t>e</a:t>
            </a:r>
            <a:r>
              <a:rPr lang="en-US" altLang="zh-CN" sz="2400">
                <a:solidFill>
                  <a:schemeClr val="tx1"/>
                </a:solidFill>
              </a:rPr>
              <a:t> | </a:t>
            </a:r>
            <a:r>
              <a:rPr lang="en-US" altLang="zh-CN" sz="2400">
                <a:solidFill>
                  <a:srgbClr val="0000CC"/>
                </a:solidFill>
              </a:rPr>
              <a:t>E</a:t>
            </a:r>
            <a:r>
              <a:rPr lang="en-US" altLang="zh-CN" sz="2400">
                <a:solidFill>
                  <a:schemeClr val="tx1"/>
                </a:solidFill>
              </a:rPr>
              <a:t> )  [ + | - ] 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</a:p>
        </p:txBody>
      </p:sp>
      <p:sp>
        <p:nvSpPr>
          <p:cNvPr id="629764" name="AutoShape 4"/>
          <p:cNvSpPr>
            <a:spLocks/>
          </p:cNvSpPr>
          <p:nvPr/>
        </p:nvSpPr>
        <p:spPr bwMode="auto">
          <a:xfrm>
            <a:off x="914400" y="4495800"/>
            <a:ext cx="2286000" cy="533400"/>
          </a:xfrm>
          <a:prstGeom prst="borderCallout2">
            <a:avLst>
              <a:gd name="adj1" fmla="val 21431"/>
              <a:gd name="adj2" fmla="val 103333"/>
              <a:gd name="adj3" fmla="val 21431"/>
              <a:gd name="adj4" fmla="val 111458"/>
              <a:gd name="adj5" fmla="val -104167"/>
              <a:gd name="adj6" fmla="val 11986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以字母 </a:t>
            </a:r>
            <a:r>
              <a:rPr lang="en-US" altLang="zh-CN">
                <a:solidFill>
                  <a:schemeClr val="tx1"/>
                </a:solidFill>
              </a:rPr>
              <a:t>e </a:t>
            </a:r>
            <a:r>
              <a:rPr lang="zh-CN" altLang="en-US">
                <a:solidFill>
                  <a:schemeClr val="tx1"/>
                </a:solidFill>
              </a:rPr>
              <a:t>或 </a:t>
            </a:r>
            <a:r>
              <a:rPr lang="en-US" altLang="zh-CN">
                <a:solidFill>
                  <a:schemeClr val="tx1"/>
                </a:solidFill>
              </a:rPr>
              <a:t>E </a:t>
            </a:r>
            <a:r>
              <a:rPr lang="zh-CN" altLang="en-US">
                <a:solidFill>
                  <a:schemeClr val="tx1"/>
                </a:solidFill>
              </a:rPr>
              <a:t>开始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838200" y="2954338"/>
            <a:ext cx="247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CC"/>
                </a:solidFill>
              </a:rPr>
              <a:t>指数部分的表示形式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科学示数方式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4" grpId="0" animBg="1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59134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</a:t>
            </a:r>
            <a:r>
              <a:rPr lang="en-US" altLang="zh-CN" sz="2400" i="1">
                <a:solidFill>
                  <a:srgbClr val="0000CC"/>
                </a:solidFill>
              </a:rPr>
              <a:t>Exponent</a:t>
            </a:r>
            <a:r>
              <a:rPr lang="en-US" altLang="zh-CN" sz="2400">
                <a:solidFill>
                  <a:schemeClr val="tx1"/>
                </a:solidFill>
              </a:rPr>
              <a:t>] [ F | f | L | l ]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146425" y="3429000"/>
            <a:ext cx="30257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</a:rPr>
              <a:t>( e | E )  [ </a:t>
            </a:r>
            <a:r>
              <a:rPr lang="en-US" altLang="zh-CN" sz="2400">
                <a:solidFill>
                  <a:srgbClr val="0000CC"/>
                </a:solidFill>
              </a:rPr>
              <a:t>+</a:t>
            </a:r>
            <a:r>
              <a:rPr lang="en-US" altLang="zh-CN" sz="2400">
                <a:solidFill>
                  <a:schemeClr val="tx1"/>
                </a:solidFill>
              </a:rPr>
              <a:t> | </a:t>
            </a:r>
            <a:r>
              <a:rPr lang="en-US" altLang="zh-CN" sz="2400">
                <a:solidFill>
                  <a:srgbClr val="0000CC"/>
                </a:solidFill>
              </a:rPr>
              <a:t>-</a:t>
            </a:r>
            <a:r>
              <a:rPr lang="en-US" altLang="zh-CN" sz="2400">
                <a:solidFill>
                  <a:schemeClr val="tx1"/>
                </a:solidFill>
              </a:rPr>
              <a:t> ] 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</a:p>
        </p:txBody>
      </p:sp>
      <p:sp>
        <p:nvSpPr>
          <p:cNvPr id="630788" name="AutoShape 4"/>
          <p:cNvSpPr>
            <a:spLocks/>
          </p:cNvSpPr>
          <p:nvPr/>
        </p:nvSpPr>
        <p:spPr bwMode="auto">
          <a:xfrm>
            <a:off x="2819400" y="4572000"/>
            <a:ext cx="1447800" cy="533400"/>
          </a:xfrm>
          <a:prstGeom prst="borderCallout2">
            <a:avLst>
              <a:gd name="adj1" fmla="val 21431"/>
              <a:gd name="adj2" fmla="val 105264"/>
              <a:gd name="adj3" fmla="val 21431"/>
              <a:gd name="adj4" fmla="val 118093"/>
              <a:gd name="adj5" fmla="val -104167"/>
              <a:gd name="adj6" fmla="val 13136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可选符号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838200" y="2954338"/>
            <a:ext cx="247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CC"/>
                </a:solidFill>
              </a:rPr>
              <a:t>指数部分的表示形式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科学示数方式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8" grpId="0" animBg="1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59134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</a:t>
            </a:r>
            <a:r>
              <a:rPr lang="en-US" altLang="zh-CN" sz="2400" i="1">
                <a:solidFill>
                  <a:srgbClr val="0000CC"/>
                </a:solidFill>
              </a:rPr>
              <a:t>Exponent</a:t>
            </a:r>
            <a:r>
              <a:rPr lang="en-US" altLang="zh-CN" sz="2400">
                <a:solidFill>
                  <a:schemeClr val="tx1"/>
                </a:solidFill>
              </a:rPr>
              <a:t>] [ F | f | L | l ]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146425" y="3429000"/>
            <a:ext cx="30257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</a:rPr>
              <a:t>( e | E )  [ + | - ]  </a:t>
            </a:r>
            <a:r>
              <a:rPr lang="en-US" altLang="zh-CN" sz="2400" i="1">
                <a:solidFill>
                  <a:srgbClr val="0000CC"/>
                </a:solidFill>
              </a:rPr>
              <a:t>Digits</a:t>
            </a:r>
          </a:p>
        </p:txBody>
      </p:sp>
      <p:sp>
        <p:nvSpPr>
          <p:cNvPr id="631812" name="AutoShape 4"/>
          <p:cNvSpPr>
            <a:spLocks/>
          </p:cNvSpPr>
          <p:nvPr/>
        </p:nvSpPr>
        <p:spPr bwMode="auto">
          <a:xfrm>
            <a:off x="6172200" y="4695825"/>
            <a:ext cx="1981200" cy="533400"/>
          </a:xfrm>
          <a:prstGeom prst="borderCallout2">
            <a:avLst>
              <a:gd name="adj1" fmla="val 21431"/>
              <a:gd name="adj2" fmla="val -3847"/>
              <a:gd name="adj3" fmla="val 21431"/>
              <a:gd name="adj4" fmla="val -16505"/>
              <a:gd name="adj5" fmla="val -142560"/>
              <a:gd name="adj6" fmla="val -2956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整数数字串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838200" y="2954338"/>
            <a:ext cx="247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CC"/>
                </a:solidFill>
              </a:rPr>
              <a:t>指数部分的表示形式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科学示数方式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2" grpId="0" animBg="1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59134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</a:t>
            </a:r>
            <a:r>
              <a:rPr lang="en-US" altLang="zh-CN" sz="2400" i="1">
                <a:solidFill>
                  <a:srgbClr val="0000CC"/>
                </a:solidFill>
              </a:rPr>
              <a:t>Exponent</a:t>
            </a:r>
            <a:r>
              <a:rPr lang="en-US" altLang="zh-CN" sz="2400">
                <a:solidFill>
                  <a:schemeClr val="tx1"/>
                </a:solidFill>
              </a:rPr>
              <a:t>] [ F | f | L | l ]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3146425" y="3429000"/>
            <a:ext cx="30257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</a:rPr>
              <a:t>( e | E )  [ + | - ] 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</a:p>
        </p:txBody>
      </p:sp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898525" y="4081463"/>
            <a:ext cx="6740525" cy="1644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1.23E10           0.23E-4         45.e+23          -23.68E12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1.23E10F        0.23E-4f        45.e+23L       -23.68E12L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838200" y="2954338"/>
            <a:ext cx="247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CC"/>
                </a:solidFill>
              </a:rPr>
              <a:t>指数部分的表示形式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科学示数方式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6" grpId="0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59134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</a:t>
            </a:r>
            <a:r>
              <a:rPr lang="en-US" altLang="zh-CN" sz="2400" i="1">
                <a:solidFill>
                  <a:srgbClr val="0000CC"/>
                </a:solidFill>
              </a:rPr>
              <a:t>Exponent</a:t>
            </a:r>
            <a:r>
              <a:rPr lang="en-US" altLang="zh-CN" sz="2400">
                <a:solidFill>
                  <a:schemeClr val="tx1"/>
                </a:solidFill>
              </a:rPr>
              <a:t>] [ F | f | L | l ]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146425" y="3429000"/>
            <a:ext cx="30257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</a:rPr>
              <a:t>( e | E )  [ + | - ] 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898525" y="4081463"/>
            <a:ext cx="6740525" cy="1644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CC3300"/>
                </a:solidFill>
              </a:rPr>
              <a:t>1.23E10</a:t>
            </a:r>
            <a:r>
              <a:rPr lang="en-US" altLang="zh-CN" sz="2000">
                <a:solidFill>
                  <a:schemeClr val="tx1"/>
                </a:solidFill>
              </a:rPr>
              <a:t>           0.23E-4         45.e+23          -23.68E12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1.23E10F        0.23E-4f        45.e+23L       -23.68E12L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838200" y="2954338"/>
            <a:ext cx="247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CC"/>
                </a:solidFill>
              </a:rPr>
              <a:t>指数部分的表示形式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科学示数方式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633864" name="AutoShape 8"/>
          <p:cNvSpPr>
            <a:spLocks/>
          </p:cNvSpPr>
          <p:nvPr/>
        </p:nvSpPr>
        <p:spPr bwMode="auto">
          <a:xfrm>
            <a:off x="3810000" y="3933825"/>
            <a:ext cx="1676400" cy="574675"/>
          </a:xfrm>
          <a:prstGeom prst="borderCallout2">
            <a:avLst>
              <a:gd name="adj1" fmla="val 19889"/>
              <a:gd name="adj2" fmla="val -4546"/>
              <a:gd name="adj3" fmla="val 19889"/>
              <a:gd name="adj4" fmla="val -37218"/>
              <a:gd name="adj5" fmla="val 141435"/>
              <a:gd name="adj6" fmla="val -7149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1.23×10</a:t>
            </a:r>
            <a:r>
              <a:rPr lang="en-US" altLang="zh-CN" sz="2000" baseline="30000">
                <a:solidFill>
                  <a:schemeClr val="tx1"/>
                </a:solidFill>
              </a:rPr>
              <a:t>10</a:t>
            </a:r>
            <a:endParaRPr lang="en-US" altLang="zh-CN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4" grpId="0" animBg="1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59134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</a:t>
            </a:r>
            <a:r>
              <a:rPr lang="en-US" altLang="zh-CN" sz="2400" i="1">
                <a:solidFill>
                  <a:srgbClr val="0000CC"/>
                </a:solidFill>
              </a:rPr>
              <a:t>Exponent</a:t>
            </a:r>
            <a:r>
              <a:rPr lang="en-US" altLang="zh-CN" sz="2400">
                <a:solidFill>
                  <a:schemeClr val="tx1"/>
                </a:solidFill>
              </a:rPr>
              <a:t>] [ F | f | L | l ]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146425" y="3429000"/>
            <a:ext cx="30257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</a:rPr>
              <a:t>( e | E )  [ + | - ] 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898525" y="4081463"/>
            <a:ext cx="6740525" cy="1644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1.23E10           </a:t>
            </a:r>
            <a:r>
              <a:rPr lang="en-US" altLang="zh-CN" sz="2000">
                <a:solidFill>
                  <a:srgbClr val="CC3300"/>
                </a:solidFill>
              </a:rPr>
              <a:t>0.23E-4</a:t>
            </a:r>
            <a:r>
              <a:rPr lang="en-US" altLang="zh-CN" sz="2000">
                <a:solidFill>
                  <a:schemeClr val="tx1"/>
                </a:solidFill>
              </a:rPr>
              <a:t>         45.e+23          -23.68E12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1.23E10F        0.23E-4f        45.e+23L       -23.68E12L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838200" y="2954338"/>
            <a:ext cx="247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CC"/>
                </a:solidFill>
              </a:rPr>
              <a:t>指数部分的表示形式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科学示数方式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634888" name="AutoShape 8"/>
          <p:cNvSpPr>
            <a:spLocks/>
          </p:cNvSpPr>
          <p:nvPr/>
        </p:nvSpPr>
        <p:spPr bwMode="auto">
          <a:xfrm>
            <a:off x="4953000" y="3962400"/>
            <a:ext cx="1676400" cy="546100"/>
          </a:xfrm>
          <a:prstGeom prst="borderCallout2">
            <a:avLst>
              <a:gd name="adj1" fmla="val 20931"/>
              <a:gd name="adj2" fmla="val -4546"/>
              <a:gd name="adj3" fmla="val 20931"/>
              <a:gd name="adj4" fmla="val -37218"/>
              <a:gd name="adj5" fmla="val 148838"/>
              <a:gd name="adj6" fmla="val -7149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0.23×10</a:t>
            </a:r>
            <a:r>
              <a:rPr lang="en-US" altLang="zh-CN" sz="2000" baseline="30000">
                <a:solidFill>
                  <a:schemeClr val="tx1"/>
                </a:solidFill>
              </a:rPr>
              <a:t>-4</a:t>
            </a:r>
            <a:endParaRPr lang="en-US" altLang="zh-CN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3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8" grpId="0" animBg="1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59134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</a:t>
            </a:r>
            <a:r>
              <a:rPr lang="en-US" altLang="zh-CN" sz="2400" i="1">
                <a:solidFill>
                  <a:srgbClr val="0000CC"/>
                </a:solidFill>
              </a:rPr>
              <a:t>Exponent</a:t>
            </a:r>
            <a:r>
              <a:rPr lang="en-US" altLang="zh-CN" sz="2400">
                <a:solidFill>
                  <a:schemeClr val="tx1"/>
                </a:solidFill>
              </a:rPr>
              <a:t>] [ F | f | L | l ]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146425" y="3429000"/>
            <a:ext cx="30257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</a:rPr>
              <a:t>( e | E )  [ + | - ] 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898525" y="4081463"/>
            <a:ext cx="6740525" cy="1644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1.23E10           0.23E-4         45.e+23          -23.68E12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1.23E10F        </a:t>
            </a:r>
            <a:r>
              <a:rPr lang="en-US" altLang="zh-CN" sz="2000">
                <a:solidFill>
                  <a:srgbClr val="CC3300"/>
                </a:solidFill>
              </a:rPr>
              <a:t>0.23E-4f</a:t>
            </a:r>
            <a:r>
              <a:rPr lang="en-US" altLang="zh-CN" sz="2000">
                <a:solidFill>
                  <a:schemeClr val="tx1"/>
                </a:solidFill>
              </a:rPr>
              <a:t>        45.e+23L       -23.68E12L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838200" y="2954338"/>
            <a:ext cx="247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CC"/>
                </a:solidFill>
              </a:rPr>
              <a:t>指数部分的表示形式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科学示数方式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635912" name="AutoShape 8"/>
          <p:cNvSpPr>
            <a:spLocks/>
          </p:cNvSpPr>
          <p:nvPr/>
        </p:nvSpPr>
        <p:spPr bwMode="auto">
          <a:xfrm>
            <a:off x="5562600" y="4038600"/>
            <a:ext cx="2514600" cy="542925"/>
          </a:xfrm>
          <a:prstGeom prst="borderCallout2">
            <a:avLst>
              <a:gd name="adj1" fmla="val 21051"/>
              <a:gd name="adj2" fmla="val -3032"/>
              <a:gd name="adj3" fmla="val 21051"/>
              <a:gd name="adj4" fmla="val -31755"/>
              <a:gd name="adj5" fmla="val 229241"/>
              <a:gd name="adj6" fmla="val -618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0.23×10</a:t>
            </a:r>
            <a:r>
              <a:rPr lang="en-US" altLang="zh-CN" sz="2000" baseline="30000">
                <a:solidFill>
                  <a:schemeClr val="tx1"/>
                </a:solidFill>
              </a:rPr>
              <a:t>-4 </a:t>
            </a:r>
            <a:r>
              <a:rPr lang="en-US" altLang="zh-CN" sz="2000">
                <a:solidFill>
                  <a:schemeClr val="tx1"/>
                </a:solidFill>
              </a:rPr>
              <a:t> ( </a:t>
            </a:r>
            <a:r>
              <a:rPr lang="zh-CN" altLang="en-US" sz="2000">
                <a:solidFill>
                  <a:schemeClr val="tx1"/>
                </a:solidFill>
              </a:rPr>
              <a:t>单精度 </a:t>
            </a:r>
            <a:r>
              <a:rPr lang="en-US" altLang="zh-CN" sz="200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3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9600" y="1052513"/>
            <a:ext cx="446722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endParaRPr lang="en-US" altLang="zh-CN" sz="2000" b="0">
              <a:solidFill>
                <a:srgbClr val="3333FF"/>
              </a:solidFill>
            </a:endParaRP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double r, girth, area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43749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4606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/*</a:t>
            </a:r>
            <a:r>
              <a:rPr lang="en-US" altLang="zh-CN" sz="2000">
                <a:solidFill>
                  <a:srgbClr val="008000"/>
                </a:solidFill>
              </a:rPr>
              <a:t> this is a simple program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008000"/>
                </a:solidFill>
              </a:rPr>
              <a:t>   count the girth and area of circle </a:t>
            </a: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*/</a:t>
            </a:r>
          </a:p>
        </p:txBody>
      </p:sp>
      <p:sp>
        <p:nvSpPr>
          <p:cNvPr id="543748" name="Text Box 4"/>
          <p:cNvSpPr txBox="1">
            <a:spLocks noChangeArrowheads="1"/>
          </p:cNvSpPr>
          <p:nvPr/>
        </p:nvSpPr>
        <p:spPr bwMode="auto">
          <a:xfrm>
            <a:off x="4648200" y="1905000"/>
            <a:ext cx="4038600" cy="1457325"/>
          </a:xfrm>
          <a:prstGeom prst="rect">
            <a:avLst/>
          </a:prstGeom>
          <a:solidFill>
            <a:srgbClr val="F5F6FD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400">
                <a:solidFill>
                  <a:srgbClr val="FF3300"/>
                </a:solidFill>
              </a:rPr>
              <a:t>注释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000">
                <a:solidFill>
                  <a:srgbClr val="0000CC"/>
                </a:solidFill>
              </a:rPr>
              <a:t>第一种形式</a:t>
            </a:r>
            <a:r>
              <a:rPr lang="en-US" altLang="zh-CN" sz="2000">
                <a:solidFill>
                  <a:srgbClr val="0000CC"/>
                </a:solidFill>
              </a:rPr>
              <a:t>: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以 ” </a:t>
            </a:r>
            <a:r>
              <a:rPr lang="en-US" altLang="zh-CN" sz="2000" b="0">
                <a:solidFill>
                  <a:schemeClr val="tx1"/>
                </a:solidFill>
              </a:rPr>
              <a:t>// ”  </a:t>
            </a:r>
            <a:r>
              <a:rPr lang="zh-CN" altLang="en-US" sz="2000" b="0">
                <a:solidFill>
                  <a:schemeClr val="tx1"/>
                </a:solidFill>
              </a:rPr>
              <a:t>开始至行末</a:t>
            </a:r>
          </a:p>
        </p:txBody>
      </p:sp>
      <p:sp>
        <p:nvSpPr>
          <p:cNvPr id="543750" name="Text Box 6"/>
          <p:cNvSpPr txBox="1">
            <a:spLocks noChangeArrowheads="1"/>
          </p:cNvSpPr>
          <p:nvPr/>
        </p:nvSpPr>
        <p:spPr bwMode="auto">
          <a:xfrm>
            <a:off x="4648200" y="3352800"/>
            <a:ext cx="4038600" cy="946150"/>
          </a:xfrm>
          <a:prstGeom prst="rect">
            <a:avLst/>
          </a:prstGeom>
          <a:solidFill>
            <a:srgbClr val="F5F6FD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>
                <a:solidFill>
                  <a:srgbClr val="0000CC"/>
                </a:solidFill>
              </a:rPr>
              <a:t>第二种形式</a:t>
            </a:r>
            <a:r>
              <a:rPr lang="en-US" altLang="zh-CN" sz="2000">
                <a:solidFill>
                  <a:srgbClr val="0000CC"/>
                </a:solidFill>
              </a:rPr>
              <a:t>: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/* </a:t>
            </a:r>
            <a:r>
              <a:rPr lang="zh-CN" altLang="en-US" sz="2000" b="0">
                <a:solidFill>
                  <a:schemeClr val="tx1"/>
                </a:solidFill>
              </a:rPr>
              <a:t>字符串 *</a:t>
            </a:r>
            <a:r>
              <a:rPr lang="en-US" altLang="zh-CN" sz="2000" b="0">
                <a:solidFill>
                  <a:schemeClr val="tx1"/>
                </a:solidFill>
              </a:rPr>
              <a:t>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9" grpId="0" autoUpdateAnimBg="0"/>
      <p:bldP spid="543750" grpId="0" animBg="1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59134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 + | - ]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.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[</a:t>
            </a:r>
            <a:r>
              <a:rPr lang="en-US" altLang="zh-CN" sz="2400" i="1">
                <a:solidFill>
                  <a:srgbClr val="0000CC"/>
                </a:solidFill>
              </a:rPr>
              <a:t>Exponent</a:t>
            </a:r>
            <a:r>
              <a:rPr lang="en-US" altLang="zh-CN" sz="2400">
                <a:solidFill>
                  <a:schemeClr val="tx1"/>
                </a:solidFill>
              </a:rPr>
              <a:t>] [ F | f | L | l ]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146425" y="3429000"/>
            <a:ext cx="30257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</a:rPr>
              <a:t>( e | E )  [ + | - ] 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898525" y="4081463"/>
            <a:ext cx="6740525" cy="1644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1.23E10           0.23E-4         45.e+23          -23.68E12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1.23E10F        0.23E-4f        </a:t>
            </a:r>
            <a:r>
              <a:rPr lang="en-US" altLang="zh-CN" sz="2000">
                <a:solidFill>
                  <a:srgbClr val="CC3300"/>
                </a:solidFill>
              </a:rPr>
              <a:t>45.e+23L</a:t>
            </a:r>
            <a:r>
              <a:rPr lang="en-US" altLang="zh-CN" sz="2000">
                <a:solidFill>
                  <a:schemeClr val="tx1"/>
                </a:solidFill>
              </a:rPr>
              <a:t>       -23.68E12L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838200" y="2954338"/>
            <a:ext cx="247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CC"/>
                </a:solidFill>
              </a:rPr>
              <a:t>指数部分的表示形式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838200" y="1506538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科学示数方式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．浮点型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636936" name="AutoShape 8"/>
          <p:cNvSpPr>
            <a:spLocks/>
          </p:cNvSpPr>
          <p:nvPr/>
        </p:nvSpPr>
        <p:spPr bwMode="auto">
          <a:xfrm>
            <a:off x="2268538" y="3962400"/>
            <a:ext cx="2532062" cy="546100"/>
          </a:xfrm>
          <a:prstGeom prst="borderCallout2">
            <a:avLst>
              <a:gd name="adj1" fmla="val 20931"/>
              <a:gd name="adj2" fmla="val 103009"/>
              <a:gd name="adj3" fmla="val 20931"/>
              <a:gd name="adj4" fmla="val 110282"/>
              <a:gd name="adj5" fmla="val 253486"/>
              <a:gd name="adj6" fmla="val 11787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45.0×10</a:t>
            </a:r>
            <a:r>
              <a:rPr lang="en-US" altLang="zh-CN" sz="2000" baseline="30000">
                <a:solidFill>
                  <a:schemeClr val="tx1"/>
                </a:solidFill>
              </a:rPr>
              <a:t>23</a:t>
            </a:r>
            <a:r>
              <a:rPr lang="en-US" altLang="zh-CN" sz="2000">
                <a:solidFill>
                  <a:schemeClr val="tx1"/>
                </a:solidFill>
              </a:rPr>
              <a:t> ( </a:t>
            </a:r>
            <a:r>
              <a:rPr lang="zh-CN" altLang="en-US" sz="2000">
                <a:solidFill>
                  <a:schemeClr val="tx1"/>
                </a:solidFill>
              </a:rPr>
              <a:t>双精度 </a:t>
            </a:r>
            <a:r>
              <a:rPr lang="en-US" altLang="zh-CN" sz="20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3372" y="42860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log</a:t>
            </a:r>
            <a:r>
              <a:rPr lang="zh-CN" altLang="en-US" smtClean="0"/>
              <a:t>𝟏𝟎</a:t>
            </a:r>
            <a:r>
              <a:rPr lang="en-US" altLang="zh-CN" smtClean="0"/>
              <a:t>(</a:t>
            </a:r>
            <a:r>
              <a:rPr lang="zh-CN" altLang="en-US" smtClean="0"/>
              <a:t>𝟐</a:t>
            </a:r>
            <a:r>
              <a:rPr lang="en-US" altLang="zh-CN" smtClean="0"/>
              <a:t>^</a:t>
            </a:r>
            <a:r>
              <a:rPr lang="zh-CN" altLang="en-US" smtClean="0"/>
              <a:t>𝟐𝟒</a:t>
            </a:r>
            <a:r>
              <a:rPr lang="en-US" altLang="zh-CN" smtClean="0"/>
              <a:t>) ≈ </a:t>
            </a:r>
            <a:r>
              <a:rPr lang="zh-CN" altLang="en-US" smtClean="0"/>
              <a:t>𝟕</a:t>
            </a:r>
            <a:r>
              <a:rPr lang="en-US" altLang="zh-CN" smtClean="0"/>
              <a:t>. </a:t>
            </a:r>
            <a:r>
              <a:rPr lang="zh-CN" altLang="en-US" smtClean="0"/>
              <a:t>𝟐𝟐𝟓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6" grpId="0" animBg="1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1066800" y="1260475"/>
            <a:ext cx="70104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char</a:t>
            </a:r>
            <a:endParaRPr lang="en-US" altLang="zh-CN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字符一般用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编码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的字符型与整型数据密切相关，以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值参与运算</a:t>
            </a:r>
          </a:p>
        </p:txBody>
      </p:sp>
      <p:sp>
        <p:nvSpPr>
          <p:cNvPr id="637955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637956" name="Rectangle 4"/>
          <p:cNvSpPr>
            <a:spLocks noChangeArrowheads="1"/>
          </p:cNvSpPr>
          <p:nvPr/>
        </p:nvSpPr>
        <p:spPr bwMode="auto">
          <a:xfrm>
            <a:off x="990600" y="2955925"/>
            <a:ext cx="120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表示方式</a:t>
            </a:r>
          </a:p>
        </p:txBody>
      </p:sp>
      <p:sp>
        <p:nvSpPr>
          <p:cNvPr id="637957" name="Text Box 5"/>
          <p:cNvSpPr txBox="1">
            <a:spLocks noChangeArrowheads="1"/>
          </p:cNvSpPr>
          <p:nvPr/>
        </p:nvSpPr>
        <p:spPr bwMode="auto">
          <a:xfrm>
            <a:off x="4038600" y="3351213"/>
            <a:ext cx="1330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 sz="2000" i="1">
                <a:solidFill>
                  <a:schemeClr val="tx1"/>
                </a:solidFill>
              </a:rPr>
              <a:t>character</a:t>
            </a:r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2214546" y="1000108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字符，八进制或十六进制值的转义符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 autoUpdateAnimBg="0"/>
      <p:bldP spid="637955" grpId="0" autoUpdateAnimBg="0"/>
      <p:bldP spid="637956" grpId="0" autoUpdateAnimBg="0"/>
      <p:bldP spid="637957" grpId="0" autoUpdateAnimBg="0"/>
      <p:bldP spid="637958" grpId="0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066800" y="1260475"/>
            <a:ext cx="70104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char</a:t>
            </a:r>
            <a:endParaRPr lang="en-US" altLang="zh-CN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字符一般用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编码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的字符型与整型数据密切相关，以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值参与运算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990600" y="2955925"/>
            <a:ext cx="120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表示方式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4038600" y="3351213"/>
            <a:ext cx="1330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 sz="2000" i="1">
                <a:solidFill>
                  <a:srgbClr val="3333FF"/>
                </a:solidFill>
              </a:rPr>
              <a:t>character</a:t>
            </a:r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sp>
        <p:nvSpPr>
          <p:cNvPr id="638982" name="AutoShape 6"/>
          <p:cNvSpPr>
            <a:spLocks/>
          </p:cNvSpPr>
          <p:nvPr/>
        </p:nvSpPr>
        <p:spPr bwMode="auto">
          <a:xfrm>
            <a:off x="323850" y="4238625"/>
            <a:ext cx="3562350" cy="990600"/>
          </a:xfrm>
          <a:prstGeom prst="borderCallout2">
            <a:avLst>
              <a:gd name="adj1" fmla="val 11537"/>
              <a:gd name="adj2" fmla="val 102139"/>
              <a:gd name="adj3" fmla="val 11537"/>
              <a:gd name="adj4" fmla="val 110519"/>
              <a:gd name="adj5" fmla="val -43588"/>
              <a:gd name="adj6" fmla="val 11982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字符，或</a:t>
            </a:r>
          </a:p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八进制、十六进制值的转义符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2082800" y="831850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字符，八进制或十六进制值的转义符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3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2" grpId="0" animBg="1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066800" y="1260475"/>
            <a:ext cx="70104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char</a:t>
            </a:r>
            <a:endParaRPr lang="en-US" altLang="zh-CN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字符一般用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编码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的字符型与整型数据密切相关，以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值参与运算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990600" y="2955925"/>
            <a:ext cx="120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表示方式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4038600" y="3351213"/>
            <a:ext cx="1330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 sz="2000" i="1">
                <a:solidFill>
                  <a:schemeClr val="tx1"/>
                </a:solidFill>
              </a:rPr>
              <a:t>character</a:t>
            </a:r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sp>
        <p:nvSpPr>
          <p:cNvPr id="640006" name="Text Box 6"/>
          <p:cNvSpPr txBox="1">
            <a:spLocks noChangeArrowheads="1"/>
          </p:cNvSpPr>
          <p:nvPr/>
        </p:nvSpPr>
        <p:spPr bwMode="auto">
          <a:xfrm>
            <a:off x="990600" y="4181475"/>
            <a:ext cx="73152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       '</a:t>
            </a:r>
            <a:r>
              <a:rPr lang="en-US" altLang="zh-CN" sz="2000">
                <a:solidFill>
                  <a:schemeClr val="tx1"/>
                </a:solidFill>
                <a:latin typeface="Arial" charset="0"/>
              </a:rPr>
              <a:t>4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       '</a:t>
            </a:r>
            <a:r>
              <a:rPr lang="en-US" altLang="zh-CN" sz="2000">
                <a:solidFill>
                  <a:schemeClr val="tx1"/>
                </a:solidFill>
                <a:latin typeface="Arial" charset="0"/>
              </a:rPr>
              <a:t>,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       '  '         ''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2082800" y="831850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字符，八进制或十六进制值的转义符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4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6" grpId="0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066800" y="1260475"/>
            <a:ext cx="70104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char</a:t>
            </a:r>
            <a:endParaRPr lang="en-US" altLang="zh-CN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字符一般用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编码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的字符型与整型数据密切相关，以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值参与运算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990600" y="2955925"/>
            <a:ext cx="120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表示方式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4038600" y="3351213"/>
            <a:ext cx="1330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 sz="2000" i="1">
                <a:solidFill>
                  <a:schemeClr val="tx1"/>
                </a:solidFill>
              </a:rPr>
              <a:t>character</a:t>
            </a:r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990600" y="4181475"/>
            <a:ext cx="73152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       '</a:t>
            </a:r>
            <a:r>
              <a:rPr lang="en-US" altLang="zh-CN" sz="2000">
                <a:solidFill>
                  <a:schemeClr val="tx1"/>
                </a:solidFill>
                <a:latin typeface="Arial" charset="0"/>
              </a:rPr>
              <a:t>4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       '</a:t>
            </a:r>
            <a:r>
              <a:rPr lang="en-US" altLang="zh-CN" sz="2000">
                <a:solidFill>
                  <a:schemeClr val="tx1"/>
                </a:solidFill>
                <a:latin typeface="Arial" charset="0"/>
              </a:rPr>
              <a:t>,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       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  '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         ''</a:t>
            </a:r>
          </a:p>
        </p:txBody>
      </p:sp>
      <p:sp>
        <p:nvSpPr>
          <p:cNvPr id="641031" name="AutoShape 7"/>
          <p:cNvSpPr>
            <a:spLocks/>
          </p:cNvSpPr>
          <p:nvPr/>
        </p:nvSpPr>
        <p:spPr bwMode="auto">
          <a:xfrm>
            <a:off x="2743200" y="5487988"/>
            <a:ext cx="1143000" cy="533400"/>
          </a:xfrm>
          <a:prstGeom prst="borderCallout2">
            <a:avLst>
              <a:gd name="adj1" fmla="val 21431"/>
              <a:gd name="adj2" fmla="val 106667"/>
              <a:gd name="adj3" fmla="val 21431"/>
              <a:gd name="adj4" fmla="val 132778"/>
              <a:gd name="adj5" fmla="val -80954"/>
              <a:gd name="adj6" fmla="val 1618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空格符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2082800" y="831850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字符，八进制或十六进制值的转义符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4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1" grpId="0" animBg="1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066800" y="1260475"/>
            <a:ext cx="70104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char</a:t>
            </a:r>
            <a:endParaRPr lang="en-US" altLang="zh-CN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字符一般用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编码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的字符型与整型数据密切相关，以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值参与运算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990600" y="2955925"/>
            <a:ext cx="120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表示方式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990600" y="4181475"/>
            <a:ext cx="73152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       '</a:t>
            </a:r>
            <a:r>
              <a:rPr lang="en-US" altLang="zh-CN" sz="2000">
                <a:solidFill>
                  <a:schemeClr val="tx1"/>
                </a:solidFill>
                <a:latin typeface="Arial" charset="0"/>
              </a:rPr>
              <a:t>4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       '</a:t>
            </a:r>
            <a:r>
              <a:rPr lang="en-US" altLang="zh-CN" sz="2000">
                <a:solidFill>
                  <a:schemeClr val="tx1"/>
                </a:solidFill>
                <a:latin typeface="Arial" charset="0"/>
              </a:rPr>
              <a:t>,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       '  '         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''</a:t>
            </a:r>
          </a:p>
        </p:txBody>
      </p:sp>
      <p:sp>
        <p:nvSpPr>
          <p:cNvPr id="642054" name="AutoShape 6"/>
          <p:cNvSpPr>
            <a:spLocks/>
          </p:cNvSpPr>
          <p:nvPr/>
        </p:nvSpPr>
        <p:spPr bwMode="auto">
          <a:xfrm>
            <a:off x="6381750" y="5559425"/>
            <a:ext cx="1143000" cy="533400"/>
          </a:xfrm>
          <a:prstGeom prst="borderCallout2">
            <a:avLst>
              <a:gd name="adj1" fmla="val 21431"/>
              <a:gd name="adj2" fmla="val -6667"/>
              <a:gd name="adj3" fmla="val 21431"/>
              <a:gd name="adj4" fmla="val -40556"/>
              <a:gd name="adj5" fmla="val -102380"/>
              <a:gd name="adj6" fmla="val -7819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空字符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4038600" y="3351213"/>
            <a:ext cx="1330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 sz="2000" i="1">
                <a:solidFill>
                  <a:schemeClr val="tx1"/>
                </a:solidFill>
              </a:rPr>
              <a:t>character</a:t>
            </a:r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082800" y="831850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字符，八进制或十六进制值的转义符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4" grpId="0" animBg="1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066800" y="1260475"/>
            <a:ext cx="70104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char</a:t>
            </a:r>
            <a:endParaRPr lang="en-US" altLang="zh-CN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字符一般用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编码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的字符型与整型数据密切相关，以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值参与运算</a:t>
            </a:r>
          </a:p>
        </p:txBody>
      </p:sp>
      <p:sp>
        <p:nvSpPr>
          <p:cNvPr id="643075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7543800" cy="1250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a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 &lt;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b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	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 &gt;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	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B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</a:t>
            </a:r>
            <a:r>
              <a:rPr lang="en-US" altLang="zh-CN" sz="2000">
                <a:solidFill>
                  <a:schemeClr val="tx1"/>
                </a:solidFill>
              </a:rPr>
              <a:t>+ 1	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</a:t>
            </a:r>
            <a:r>
              <a:rPr lang="en-US" altLang="zh-CN" sz="2000">
                <a:solidFill>
                  <a:schemeClr val="tx1"/>
                </a:solidFill>
              </a:rPr>
              <a:t>+ 1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990600" y="2955925"/>
            <a:ext cx="120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表示方式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038600" y="3351213"/>
            <a:ext cx="1330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 sz="2000" i="1">
                <a:solidFill>
                  <a:schemeClr val="tx1"/>
                </a:solidFill>
              </a:rPr>
              <a:t>character</a:t>
            </a:r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2082800" y="831850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字符，八进制或十六进制值的转义符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5" grpId="0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066800" y="1260475"/>
            <a:ext cx="70104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char</a:t>
            </a:r>
            <a:endParaRPr lang="en-US" altLang="zh-CN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字符一般用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编码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的字符型与整型数据密切相关，以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值参与运算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7543800" cy="1250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accent2"/>
                </a:solidFill>
              </a:rPr>
              <a:t>	 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accent2"/>
                </a:solidFill>
              </a:rPr>
              <a:t>a 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accent2"/>
                </a:solidFill>
              </a:rPr>
              <a:t> &lt; 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accent2"/>
                </a:solidFill>
              </a:rPr>
              <a:t>b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accent2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 &gt;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	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B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</a:t>
            </a:r>
            <a:r>
              <a:rPr lang="en-US" altLang="zh-CN" sz="2000">
                <a:solidFill>
                  <a:schemeClr val="tx1"/>
                </a:solidFill>
              </a:rPr>
              <a:t>+ 1	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</a:t>
            </a:r>
            <a:r>
              <a:rPr lang="en-US" altLang="zh-CN" sz="2000">
                <a:solidFill>
                  <a:schemeClr val="tx1"/>
                </a:solidFill>
              </a:rPr>
              <a:t>+ 1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990600" y="2955925"/>
            <a:ext cx="120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表示方式</a:t>
            </a:r>
          </a:p>
        </p:txBody>
      </p:sp>
      <p:sp>
        <p:nvSpPr>
          <p:cNvPr id="644102" name="AutoShape 6"/>
          <p:cNvSpPr>
            <a:spLocks/>
          </p:cNvSpPr>
          <p:nvPr/>
        </p:nvSpPr>
        <p:spPr bwMode="auto">
          <a:xfrm>
            <a:off x="3505200" y="5638800"/>
            <a:ext cx="2590800" cy="533400"/>
          </a:xfrm>
          <a:prstGeom prst="borderCallout2">
            <a:avLst>
              <a:gd name="adj1" fmla="val 21431"/>
              <a:gd name="adj2" fmla="val -2940"/>
              <a:gd name="adj3" fmla="val 21431"/>
              <a:gd name="adj4" fmla="val -17894"/>
              <a:gd name="adj5" fmla="val -102380"/>
              <a:gd name="adj6" fmla="val -3449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结果为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（逻辑真）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4038600" y="3351213"/>
            <a:ext cx="1330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 sz="2000" i="1">
                <a:solidFill>
                  <a:schemeClr val="tx1"/>
                </a:solidFill>
              </a:rPr>
              <a:t>character</a:t>
            </a:r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082800" y="831850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字符，八进制或十六进制值的转义符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4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2" grpId="0" animBg="1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066800" y="1260475"/>
            <a:ext cx="70104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char</a:t>
            </a:r>
            <a:endParaRPr lang="en-US" altLang="zh-CN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字符一般用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编码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的字符型与整型数据密切相关，以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值参与运算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7696200" cy="1250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a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 &lt;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b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		 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accent2"/>
                </a:solidFill>
              </a:rPr>
              <a:t>0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accent2"/>
                </a:solidFill>
              </a:rPr>
              <a:t> &gt; 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accent2"/>
                </a:solidFill>
              </a:rPr>
              <a:t>2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	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B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</a:t>
            </a:r>
            <a:r>
              <a:rPr lang="en-US" altLang="zh-CN" sz="2000">
                <a:solidFill>
                  <a:schemeClr val="tx1"/>
                </a:solidFill>
              </a:rPr>
              <a:t>+ 1	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</a:t>
            </a:r>
            <a:r>
              <a:rPr lang="en-US" altLang="zh-CN" sz="2000">
                <a:solidFill>
                  <a:schemeClr val="tx1"/>
                </a:solidFill>
              </a:rPr>
              <a:t>+ 1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990600" y="2955925"/>
            <a:ext cx="120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表示方式</a:t>
            </a:r>
          </a:p>
        </p:txBody>
      </p:sp>
      <p:sp>
        <p:nvSpPr>
          <p:cNvPr id="645126" name="AutoShape 6"/>
          <p:cNvSpPr>
            <a:spLocks/>
          </p:cNvSpPr>
          <p:nvPr/>
        </p:nvSpPr>
        <p:spPr bwMode="auto">
          <a:xfrm>
            <a:off x="5257800" y="5638800"/>
            <a:ext cx="2514600" cy="533400"/>
          </a:xfrm>
          <a:prstGeom prst="borderCallout2">
            <a:avLst>
              <a:gd name="adj1" fmla="val 21431"/>
              <a:gd name="adj2" fmla="val -3032"/>
              <a:gd name="adj3" fmla="val 21431"/>
              <a:gd name="adj4" fmla="val -18435"/>
              <a:gd name="adj5" fmla="val -102380"/>
              <a:gd name="adj6" fmla="val -355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结果为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0</a:t>
            </a: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（逻辑假）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4038600" y="3351213"/>
            <a:ext cx="1330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 sz="2000" i="1">
                <a:solidFill>
                  <a:schemeClr val="tx1"/>
                </a:solidFill>
              </a:rPr>
              <a:t>character</a:t>
            </a:r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082800" y="831850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字符，八进制或十六进制值的转义符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4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6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066800" y="1260475"/>
            <a:ext cx="70104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char</a:t>
            </a:r>
            <a:endParaRPr lang="en-US" altLang="zh-CN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字符一般用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编码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的字符型与整型数据密切相关，以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值参与运算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7543800" cy="1250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a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 &lt;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b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	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 &gt;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		 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accent2"/>
                </a:solidFill>
              </a:rPr>
              <a:t>B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 </a:t>
            </a:r>
            <a:r>
              <a:rPr lang="en-US" altLang="zh-CN" sz="2000">
                <a:solidFill>
                  <a:schemeClr val="accent2"/>
                </a:solidFill>
              </a:rPr>
              <a:t>+ 1</a:t>
            </a:r>
            <a:r>
              <a:rPr lang="en-US" altLang="zh-CN" sz="2000">
                <a:solidFill>
                  <a:schemeClr val="tx1"/>
                </a:solidFill>
              </a:rPr>
              <a:t>	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</a:t>
            </a:r>
            <a:r>
              <a:rPr lang="en-US" altLang="zh-CN" sz="2000">
                <a:solidFill>
                  <a:schemeClr val="tx1"/>
                </a:solidFill>
              </a:rPr>
              <a:t>+ 1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990600" y="2955925"/>
            <a:ext cx="120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表示方式</a:t>
            </a:r>
          </a:p>
        </p:txBody>
      </p:sp>
      <p:sp>
        <p:nvSpPr>
          <p:cNvPr id="646150" name="AutoShape 6"/>
          <p:cNvSpPr>
            <a:spLocks/>
          </p:cNvSpPr>
          <p:nvPr/>
        </p:nvSpPr>
        <p:spPr bwMode="auto">
          <a:xfrm>
            <a:off x="2743200" y="5562600"/>
            <a:ext cx="2286000" cy="533400"/>
          </a:xfrm>
          <a:prstGeom prst="borderCallout2">
            <a:avLst>
              <a:gd name="adj1" fmla="val 21431"/>
              <a:gd name="adj2" fmla="val 103333"/>
              <a:gd name="adj3" fmla="val 21431"/>
              <a:gd name="adj4" fmla="val 122500"/>
              <a:gd name="adj5" fmla="val -88394"/>
              <a:gd name="adj6" fmla="val 1437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结果为 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&lt;int,67&gt;</a:t>
            </a:r>
            <a:endParaRPr lang="en-US" altLang="zh-CN" sz="2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4038600" y="3351213"/>
            <a:ext cx="1330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 sz="2000" i="1">
                <a:solidFill>
                  <a:schemeClr val="tx1"/>
                </a:solidFill>
              </a:rPr>
              <a:t>character</a:t>
            </a:r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2082800" y="831850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字符，八进制或十六进制值的转义符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4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1052513"/>
            <a:ext cx="41783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  <a:endParaRPr lang="en-US" altLang="zh-CN" sz="2000">
              <a:solidFill>
                <a:srgbClr val="3333FF"/>
              </a:solidFill>
            </a:endParaRP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double r, girth, area ; 		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44772" name="AutoShape 4"/>
          <p:cNvSpPr>
            <a:spLocks/>
          </p:cNvSpPr>
          <p:nvPr/>
        </p:nvSpPr>
        <p:spPr bwMode="auto">
          <a:xfrm>
            <a:off x="4800600" y="2205038"/>
            <a:ext cx="2651125" cy="1371600"/>
          </a:xfrm>
          <a:prstGeom prst="borderCallout2">
            <a:avLst>
              <a:gd name="adj1" fmla="val 8333"/>
              <a:gd name="adj2" fmla="val -2875"/>
              <a:gd name="adj3" fmla="val 8333"/>
              <a:gd name="adj4" fmla="val -19463"/>
              <a:gd name="adj5" fmla="val -34028"/>
              <a:gd name="adj6" fmla="val -7281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预编译指令</a:t>
            </a:r>
          </a:p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solidFill>
                  <a:srgbClr val="3333FF"/>
                </a:solidFill>
              </a:rPr>
              <a:t>在程序编译之前把指定文件内容复制到此处</a:t>
            </a:r>
          </a:p>
        </p:txBody>
      </p:sp>
      <p:sp useBgFill="1">
        <p:nvSpPr>
          <p:cNvPr id="1843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248400" y="0"/>
            <a:ext cx="2895600" cy="381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endParaRPr lang="zh-CN" altLang="zh-CN" sz="100" smtClean="0">
              <a:solidFill>
                <a:schemeClr val="bg1"/>
              </a:solidFill>
              <a:latin typeface="宋体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3857628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1"/>
                </a:solidFill>
              </a:rPr>
              <a:t>在项目路径下有一个</a:t>
            </a:r>
            <a:r>
              <a:rPr lang="en-US" altLang="zh-CN" b="0" err="1" smtClean="0">
                <a:solidFill>
                  <a:schemeClr val="accent1"/>
                </a:solidFill>
              </a:rPr>
              <a:t>iostream.h</a:t>
            </a:r>
            <a:r>
              <a:rPr lang="zh-CN" altLang="en-US" b="0" smtClean="0">
                <a:solidFill>
                  <a:schemeClr val="accent1"/>
                </a:solidFill>
              </a:rPr>
              <a:t>文件，由此可以找类定义、函数声明、常量、宏定义等，代编译器对照，并建立符号表，具体链接时，链接器会符号表去相应的</a:t>
            </a:r>
            <a:r>
              <a:rPr lang="en-US" altLang="zh-CN" b="0" smtClean="0">
                <a:solidFill>
                  <a:schemeClr val="accent1"/>
                </a:solidFill>
              </a:rPr>
              <a:t>lib</a:t>
            </a:r>
            <a:r>
              <a:rPr lang="zh-CN" altLang="en-US" b="0" smtClean="0">
                <a:solidFill>
                  <a:schemeClr val="accent1"/>
                </a:solidFill>
              </a:rPr>
              <a:t>库中去找函数实现。</a:t>
            </a:r>
            <a:endParaRPr lang="zh-CN" altLang="en-US" b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2" grpId="0" animBg="1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066800" y="1260475"/>
            <a:ext cx="70104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char</a:t>
            </a:r>
            <a:endParaRPr lang="en-US" altLang="zh-CN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字符一般用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编码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的字符型与整型数据密切相关，以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值参与运算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7620000" cy="1250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a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 &lt;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b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	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 &gt;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	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B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 </a:t>
            </a:r>
            <a:r>
              <a:rPr lang="en-US" altLang="zh-CN" sz="2000">
                <a:solidFill>
                  <a:schemeClr val="tx1"/>
                </a:solidFill>
              </a:rPr>
              <a:t>+ 1		 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accent2"/>
                </a:solidFill>
              </a:rPr>
              <a:t>2</a:t>
            </a:r>
            <a:r>
              <a:rPr lang="en-US" altLang="zh-CN" sz="2000">
                <a:solidFill>
                  <a:schemeClr val="accent2"/>
                </a:solidFill>
                <a:latin typeface="Arial" charset="0"/>
                <a:cs typeface="Arial" charset="0"/>
              </a:rPr>
              <a:t>' </a:t>
            </a:r>
            <a:r>
              <a:rPr lang="en-US" altLang="zh-CN" sz="2000">
                <a:solidFill>
                  <a:schemeClr val="accent2"/>
                </a:solidFill>
              </a:rPr>
              <a:t>+ 1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990600" y="2955925"/>
            <a:ext cx="120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表示方式</a:t>
            </a:r>
          </a:p>
        </p:txBody>
      </p:sp>
      <p:sp>
        <p:nvSpPr>
          <p:cNvPr id="647174" name="AutoShape 6"/>
          <p:cNvSpPr>
            <a:spLocks/>
          </p:cNvSpPr>
          <p:nvPr/>
        </p:nvSpPr>
        <p:spPr bwMode="auto">
          <a:xfrm>
            <a:off x="4419600" y="5562600"/>
            <a:ext cx="2438400" cy="603250"/>
          </a:xfrm>
          <a:prstGeom prst="borderCallout2">
            <a:avLst>
              <a:gd name="adj1" fmla="val 18949"/>
              <a:gd name="adj2" fmla="val 103125"/>
              <a:gd name="adj3" fmla="val 18949"/>
              <a:gd name="adj4" fmla="val 121093"/>
              <a:gd name="adj5" fmla="val -78157"/>
              <a:gd name="adj6" fmla="val 14101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结果为 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&lt;int,51&gt;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4038600" y="3351213"/>
            <a:ext cx="1330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 sz="2000" i="1">
                <a:solidFill>
                  <a:schemeClr val="tx1"/>
                </a:solidFill>
              </a:rPr>
              <a:t>character</a:t>
            </a:r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2082800" y="831850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字符，八进制或十六进制值的转义符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4" grpId="0" animBg="1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1066800" y="1260475"/>
            <a:ext cx="70104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char</a:t>
            </a:r>
            <a:endParaRPr lang="en-US" altLang="zh-CN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字符一般用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编码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的字符型与整型数据密切相关，以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值参与运算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990600" y="2955925"/>
            <a:ext cx="1200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表示方式</a:t>
            </a:r>
          </a:p>
        </p:txBody>
      </p:sp>
      <p:sp>
        <p:nvSpPr>
          <p:cNvPr id="648197" name="Text Box 5"/>
          <p:cNvSpPr txBox="1">
            <a:spLocks noChangeArrowheads="1"/>
          </p:cNvSpPr>
          <p:nvPr/>
        </p:nvSpPr>
        <p:spPr bwMode="auto">
          <a:xfrm>
            <a:off x="990600" y="4181475"/>
            <a:ext cx="7467600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转义字符		</a:t>
            </a:r>
            <a:r>
              <a:rPr lang="en-US" altLang="zh-CN" sz="200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\ </a:t>
            </a:r>
            <a:r>
              <a:rPr lang="en-US" altLang="zh-CN" sz="2000" i="1" smtClean="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escape_character</a:t>
            </a:r>
            <a:r>
              <a:rPr lang="zh-CN" altLang="en-US" sz="2000" i="1" smtClean="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（转变其本来的含义）</a:t>
            </a:r>
            <a:endParaRPr lang="en-US" altLang="zh-CN" sz="2000" i="1">
              <a:solidFill>
                <a:srgbClr val="0000CC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以 </a:t>
            </a:r>
            <a:r>
              <a:rPr lang="en-US" altLang="zh-CN" sz="200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“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\ </a:t>
            </a:r>
            <a:r>
              <a:rPr lang="en-US" altLang="zh-CN" sz="200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”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为前缀，表示改变</a:t>
            </a:r>
            <a:r>
              <a:rPr lang="zh-CN" altLang="en-US" sz="200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后面 </a:t>
            </a:r>
            <a:r>
              <a:rPr lang="en-US" altLang="zh-CN" sz="2000" i="1" err="1" smtClean="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escape_character</a:t>
            </a:r>
            <a:r>
              <a:rPr lang="en-US" altLang="zh-CN" sz="2000" i="1" smtClean="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符号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或整数值的意义，使其成为控制符或字符值。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4038600" y="3351213"/>
            <a:ext cx="1330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 sz="2000" i="1">
                <a:solidFill>
                  <a:schemeClr val="tx1"/>
                </a:solidFill>
              </a:rPr>
              <a:t>character</a:t>
            </a:r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'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2082800" y="831850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字符，八进制或十六进制值的转义符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7" grpId="0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649277" name="Text Box 61"/>
          <p:cNvSpPr txBox="1">
            <a:spLocks noChangeArrowheads="1"/>
          </p:cNvSpPr>
          <p:nvPr/>
        </p:nvSpPr>
        <p:spPr bwMode="auto">
          <a:xfrm>
            <a:off x="3546475" y="981075"/>
            <a:ext cx="224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常用转义字符 </a:t>
            </a:r>
          </a:p>
        </p:txBody>
      </p:sp>
      <p:graphicFrame>
        <p:nvGraphicFramePr>
          <p:cNvPr id="649219" name="Group 3"/>
          <p:cNvGraphicFramePr>
            <a:graphicFrameLocks noGrp="1"/>
          </p:cNvGraphicFramePr>
          <p:nvPr/>
        </p:nvGraphicFramePr>
        <p:xfrm>
          <a:off x="1066800" y="1597025"/>
          <a:ext cx="7162800" cy="4488184"/>
        </p:xfrm>
        <a:graphic>
          <a:graphicData uri="http://schemas.openxmlformats.org/drawingml/2006/table">
            <a:tbl>
              <a:tblPr/>
              <a:tblGrid>
                <a:gridCol w="3124200"/>
                <a:gridCol w="1676400"/>
                <a:gridCol w="23622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名称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字符形式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空字符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(Null)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0X00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换行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(NewLine)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\n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0X0A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换页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(FormFeed)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\f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0X0C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回车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(Carriage Return)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\r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0X0D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退格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(BackSpace)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     \b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0X08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响铃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(Bell)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     \a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0X07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水平制表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(Horizontal Tab)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\t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0X09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垂直制表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(Vertical Tab)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\v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0X0B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反斜杠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(backslash)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\\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0X5C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问号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(question mark 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\?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0X3F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单引号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(single quote)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\′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0X27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双引号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(double quote)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\〞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 0X22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4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77" grpId="0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650243" name="Text Box 3"/>
          <p:cNvSpPr txBox="1">
            <a:spLocks noChangeArrowheads="1"/>
          </p:cNvSpPr>
          <p:nvPr/>
        </p:nvSpPr>
        <p:spPr bwMode="auto">
          <a:xfrm>
            <a:off x="1476375" y="1798638"/>
            <a:ext cx="61737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 ()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cout&lt;&lt;"operating\tsystem\n"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cout&lt;&lt;'\101' &lt;&lt; '\t' &lt;&lt; 'A' &lt;&lt;"\b\b"&lt;&lt;'B'&lt;&lt;'\012';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650244" name="Text Box 4"/>
          <p:cNvSpPr txBox="1">
            <a:spLocks noChangeArrowheads="1"/>
          </p:cNvSpPr>
          <p:nvPr/>
        </p:nvSpPr>
        <p:spPr bwMode="auto">
          <a:xfrm>
            <a:off x="609600" y="1125538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1-5  </a:t>
            </a:r>
            <a:r>
              <a:rPr lang="zh-CN" altLang="en-US" sz="2000" i="1">
                <a:solidFill>
                  <a:srgbClr val="008000"/>
                </a:solidFill>
              </a:rPr>
              <a:t>转义字符示例</a:t>
            </a:r>
            <a:endParaRPr lang="zh-CN" altLang="en-US" sz="20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autoUpdateAnimBg="0"/>
      <p:bldP spid="650244" grpId="0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38243" name="Text Box 4"/>
          <p:cNvSpPr txBox="1">
            <a:spLocks noChangeArrowheads="1"/>
          </p:cNvSpPr>
          <p:nvPr/>
        </p:nvSpPr>
        <p:spPr bwMode="auto">
          <a:xfrm>
            <a:off x="609600" y="1125538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1-5  </a:t>
            </a:r>
            <a:r>
              <a:rPr lang="zh-CN" altLang="en-US" sz="2000" i="1">
                <a:solidFill>
                  <a:srgbClr val="008000"/>
                </a:solidFill>
              </a:rPr>
              <a:t>转义字符示例</a:t>
            </a:r>
          </a:p>
        </p:txBody>
      </p:sp>
      <p:sp>
        <p:nvSpPr>
          <p:cNvPr id="651269" name="AutoShape 5"/>
          <p:cNvSpPr>
            <a:spLocks/>
          </p:cNvSpPr>
          <p:nvPr/>
        </p:nvSpPr>
        <p:spPr bwMode="auto">
          <a:xfrm>
            <a:off x="5651500" y="4695825"/>
            <a:ext cx="2133600" cy="533400"/>
          </a:xfrm>
          <a:prstGeom prst="borderCallout2">
            <a:avLst>
              <a:gd name="adj1" fmla="val 21431"/>
              <a:gd name="adj2" fmla="val -3569"/>
              <a:gd name="adj3" fmla="val 21431"/>
              <a:gd name="adj4" fmla="val -42037"/>
              <a:gd name="adj5" fmla="val -182440"/>
              <a:gd name="adj6" fmla="val -848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横向跳一制表符</a:t>
            </a:r>
          </a:p>
        </p:txBody>
      </p:sp>
      <p:sp>
        <p:nvSpPr>
          <p:cNvPr id="138245" name="Text Box 9"/>
          <p:cNvSpPr txBox="1">
            <a:spLocks noChangeArrowheads="1"/>
          </p:cNvSpPr>
          <p:nvPr/>
        </p:nvSpPr>
        <p:spPr bwMode="auto">
          <a:xfrm>
            <a:off x="1476375" y="1776413"/>
            <a:ext cx="61737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  <a:endParaRPr lang="en-US" altLang="zh-CN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 ()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cout&lt;&lt;"operating</a:t>
            </a:r>
            <a:r>
              <a:rPr lang="en-US" altLang="zh-CN" sz="2000">
                <a:solidFill>
                  <a:srgbClr val="CC3300"/>
                </a:solidFill>
              </a:rPr>
              <a:t>\t</a:t>
            </a:r>
            <a:r>
              <a:rPr lang="en-US" altLang="zh-CN" sz="2000">
                <a:solidFill>
                  <a:schemeClr val="tx1"/>
                </a:solidFill>
              </a:rPr>
              <a:t>system\n"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cout&lt;&lt;'\101' &lt;&lt; '</a:t>
            </a:r>
            <a:r>
              <a:rPr lang="en-US" altLang="zh-CN" sz="2000">
                <a:solidFill>
                  <a:srgbClr val="CC3300"/>
                </a:solidFill>
              </a:rPr>
              <a:t>\t</a:t>
            </a:r>
            <a:r>
              <a:rPr lang="en-US" altLang="zh-CN" sz="2000">
                <a:solidFill>
                  <a:schemeClr val="tx1"/>
                </a:solidFill>
              </a:rPr>
              <a:t>' &lt;&lt; 'A' &lt;&lt;"\b\b"&lt;&lt;'B'&lt;&lt;'\012';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9" grpId="0" animBg="1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609600" y="1125538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1-5  </a:t>
            </a:r>
            <a:r>
              <a:rPr lang="zh-CN" altLang="en-US" sz="2000" i="1">
                <a:solidFill>
                  <a:srgbClr val="008000"/>
                </a:solidFill>
              </a:rPr>
              <a:t>转义字符示例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92500" y="3616325"/>
            <a:ext cx="2232025" cy="1973263"/>
            <a:chOff x="2200" y="2296"/>
            <a:chExt cx="1406" cy="1243"/>
          </a:xfrm>
        </p:grpSpPr>
        <p:sp>
          <p:nvSpPr>
            <p:cNvPr id="139270" name="AutoShape 7"/>
            <p:cNvSpPr>
              <a:spLocks/>
            </p:cNvSpPr>
            <p:nvPr/>
          </p:nvSpPr>
          <p:spPr bwMode="auto">
            <a:xfrm>
              <a:off x="2200" y="3203"/>
              <a:ext cx="890" cy="336"/>
            </a:xfrm>
            <a:prstGeom prst="borderCallout2">
              <a:avLst>
                <a:gd name="adj1" fmla="val 21431"/>
                <a:gd name="adj2" fmla="val 105394"/>
                <a:gd name="adj3" fmla="val 21431"/>
                <a:gd name="adj4" fmla="val 158653"/>
                <a:gd name="adj5" fmla="val -180653"/>
                <a:gd name="adj6" fmla="val 218088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换行</a:t>
              </a:r>
            </a:p>
          </p:txBody>
        </p:sp>
        <p:sp>
          <p:nvSpPr>
            <p:cNvPr id="139271" name="Line 8"/>
            <p:cNvSpPr>
              <a:spLocks noChangeShapeType="1"/>
            </p:cNvSpPr>
            <p:nvPr/>
          </p:nvSpPr>
          <p:spPr bwMode="auto">
            <a:xfrm>
              <a:off x="3016" y="2296"/>
              <a:ext cx="590" cy="95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476375" y="1776413"/>
            <a:ext cx="61737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  <a:endParaRPr lang="en-US" altLang="zh-CN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 ()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cout&lt;&lt;"operating\tsystem</a:t>
            </a:r>
            <a:r>
              <a:rPr lang="en-US" altLang="zh-CN" sz="2000">
                <a:solidFill>
                  <a:srgbClr val="CC3300"/>
                </a:solidFill>
              </a:rPr>
              <a:t>\n</a:t>
            </a:r>
            <a:r>
              <a:rPr lang="en-US" altLang="zh-CN" sz="2000">
                <a:solidFill>
                  <a:schemeClr val="tx1"/>
                </a:solidFill>
              </a:rPr>
              <a:t>"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cout&lt;&lt;'\101' &lt;&lt; '\t' &lt;&lt; 'A' &lt;&lt;"\b\b"&lt;&lt;'B'&lt;&lt;</a:t>
            </a:r>
            <a:r>
              <a:rPr lang="en-US" altLang="zh-CN" sz="2000">
                <a:solidFill>
                  <a:srgbClr val="CC3300"/>
                </a:solidFill>
              </a:rPr>
              <a:t>'\012'</a:t>
            </a:r>
            <a:r>
              <a:rPr lang="en-US" altLang="zh-CN" sz="200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609600" y="1125538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1-5  </a:t>
            </a:r>
            <a:r>
              <a:rPr lang="zh-CN" altLang="en-US" sz="2000" i="1">
                <a:solidFill>
                  <a:srgbClr val="008000"/>
                </a:solidFill>
              </a:rPr>
              <a:t>转义字符示例</a:t>
            </a:r>
          </a:p>
        </p:txBody>
      </p:sp>
      <p:sp>
        <p:nvSpPr>
          <p:cNvPr id="989192" name="AutoShape 8"/>
          <p:cNvSpPr>
            <a:spLocks/>
          </p:cNvSpPr>
          <p:nvPr/>
        </p:nvSpPr>
        <p:spPr bwMode="auto">
          <a:xfrm>
            <a:off x="4572000" y="5038725"/>
            <a:ext cx="2667000" cy="838200"/>
          </a:xfrm>
          <a:prstGeom prst="borderCallout2">
            <a:avLst>
              <a:gd name="adj1" fmla="val 13634"/>
              <a:gd name="adj2" fmla="val -2856"/>
              <a:gd name="adj3" fmla="val 13634"/>
              <a:gd name="adj4" fmla="val -30356"/>
              <a:gd name="adj5" fmla="val -110606"/>
              <a:gd name="adj6" fmla="val -60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</a:rPr>
              <a:t>字符</a:t>
            </a:r>
            <a:r>
              <a:rPr lang="en-US" altLang="zh-CN">
                <a:solidFill>
                  <a:schemeClr val="tx1"/>
                </a:solidFill>
              </a:rPr>
              <a:t>'A'</a:t>
            </a:r>
            <a:r>
              <a:rPr lang="zh-CN" altLang="en-US">
                <a:solidFill>
                  <a:schemeClr val="tx1"/>
                </a:solidFill>
              </a:rPr>
              <a:t>的</a:t>
            </a:r>
            <a:r>
              <a:rPr lang="en-US" altLang="zh-CN">
                <a:solidFill>
                  <a:schemeClr val="tx1"/>
                </a:solidFill>
              </a:rPr>
              <a:t>ASCII</a:t>
            </a:r>
            <a:r>
              <a:rPr lang="zh-CN" altLang="en-US">
                <a:solidFill>
                  <a:schemeClr val="tx1"/>
                </a:solidFill>
              </a:rPr>
              <a:t>码，</a:t>
            </a:r>
          </a:p>
          <a:p>
            <a:pPr algn="ctr">
              <a:lnSpc>
                <a:spcPct val="120000"/>
              </a:lnSpc>
            </a:pPr>
            <a:r>
              <a:rPr lang="zh-CN" altLang="en-US" smtClean="0">
                <a:solidFill>
                  <a:schemeClr val="tx1"/>
                </a:solidFill>
              </a:rPr>
              <a:t>与</a:t>
            </a:r>
            <a:r>
              <a:rPr lang="en-US" altLang="zh-CN" smtClean="0">
                <a:solidFill>
                  <a:schemeClr val="tx1"/>
                </a:solidFill>
              </a:rPr>
              <a:t>‘A’</a:t>
            </a:r>
            <a:r>
              <a:rPr lang="zh-CN" altLang="en-US" smtClean="0">
                <a:solidFill>
                  <a:schemeClr val="tx1"/>
                </a:solidFill>
              </a:rPr>
              <a:t>等价（</a:t>
            </a:r>
            <a:r>
              <a:rPr lang="en-US" altLang="zh-CN" smtClean="0">
                <a:solidFill>
                  <a:schemeClr val="tx1"/>
                </a:solidFill>
              </a:rPr>
              <a:t>8</a:t>
            </a:r>
            <a:r>
              <a:rPr lang="zh-CN" altLang="en-US" smtClean="0">
                <a:solidFill>
                  <a:schemeClr val="tx1"/>
                </a:solidFill>
              </a:rPr>
              <a:t>进制）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0293" name="Text Box 9"/>
          <p:cNvSpPr txBox="1">
            <a:spLocks noChangeArrowheads="1"/>
          </p:cNvSpPr>
          <p:nvPr/>
        </p:nvSpPr>
        <p:spPr bwMode="auto">
          <a:xfrm>
            <a:off x="1476375" y="1776413"/>
            <a:ext cx="61737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</a:t>
            </a:r>
            <a:r>
              <a:rPr lang="en-US" altLang="zh-CN" sz="2000" err="1">
                <a:solidFill>
                  <a:schemeClr val="tx1"/>
                </a:solidFill>
              </a:rPr>
              <a:t>iostream</a:t>
            </a:r>
            <a:r>
              <a:rPr lang="en-US" altLang="zh-CN" sz="200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  <a:endParaRPr lang="en-US" altLang="zh-CN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err="1">
                <a:solidFill>
                  <a:schemeClr val="tx1"/>
                </a:solidFill>
              </a:rPr>
              <a:t>int</a:t>
            </a:r>
            <a:r>
              <a:rPr lang="en-US" altLang="zh-CN" sz="2000">
                <a:solidFill>
                  <a:schemeClr val="tx1"/>
                </a:solidFill>
              </a:rPr>
              <a:t> main ()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</a:t>
            </a:r>
            <a:r>
              <a:rPr lang="en-US" altLang="zh-CN" sz="2000" err="1">
                <a:solidFill>
                  <a:schemeClr val="tx1"/>
                </a:solidFill>
              </a:rPr>
              <a:t>cout</a:t>
            </a:r>
            <a:r>
              <a:rPr lang="en-US" altLang="zh-CN" sz="2000">
                <a:solidFill>
                  <a:schemeClr val="tx1"/>
                </a:solidFill>
              </a:rPr>
              <a:t>&lt;&lt;"operating\</a:t>
            </a:r>
            <a:r>
              <a:rPr lang="en-US" altLang="zh-CN" sz="2000" err="1">
                <a:solidFill>
                  <a:schemeClr val="tx1"/>
                </a:solidFill>
              </a:rPr>
              <a:t>tsystem</a:t>
            </a:r>
            <a:r>
              <a:rPr lang="en-US" altLang="zh-CN" sz="200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 err="1">
                <a:solidFill>
                  <a:schemeClr val="tx1"/>
                </a:solidFill>
              </a:rPr>
              <a:t>cout</a:t>
            </a:r>
            <a:r>
              <a:rPr lang="en-US" altLang="zh-CN" sz="2000">
                <a:solidFill>
                  <a:schemeClr val="tx1"/>
                </a:solidFill>
              </a:rPr>
              <a:t>&lt;&lt;</a:t>
            </a:r>
            <a:r>
              <a:rPr lang="en-US" altLang="zh-CN" sz="2000">
                <a:solidFill>
                  <a:srgbClr val="CC3300"/>
                </a:solidFill>
              </a:rPr>
              <a:t>'\101'</a:t>
            </a:r>
            <a:r>
              <a:rPr lang="en-US" altLang="zh-CN" sz="2000">
                <a:solidFill>
                  <a:schemeClr val="tx1"/>
                </a:solidFill>
              </a:rPr>
              <a:t> &lt;&lt; '\t' &lt;&lt; 'A' &lt;&lt;"\b\b"&lt;&lt;'B'&lt;&lt;'\012';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8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92" grpId="0" animBg="1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609600" y="1125538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1-5  </a:t>
            </a:r>
            <a:r>
              <a:rPr lang="zh-CN" altLang="en-US" sz="2000" i="1">
                <a:solidFill>
                  <a:srgbClr val="008000"/>
                </a:solidFill>
              </a:rPr>
              <a:t>转义字符示例</a:t>
            </a:r>
          </a:p>
        </p:txBody>
      </p:sp>
      <p:sp>
        <p:nvSpPr>
          <p:cNvPr id="990213" name="AutoShape 5"/>
          <p:cNvSpPr>
            <a:spLocks/>
          </p:cNvSpPr>
          <p:nvPr/>
        </p:nvSpPr>
        <p:spPr bwMode="auto">
          <a:xfrm>
            <a:off x="2124075" y="5011738"/>
            <a:ext cx="1863725" cy="504825"/>
          </a:xfrm>
          <a:prstGeom prst="borderCallout2">
            <a:avLst>
              <a:gd name="adj1" fmla="val 22644"/>
              <a:gd name="adj2" fmla="val 104088"/>
              <a:gd name="adj3" fmla="val 22644"/>
              <a:gd name="adj4" fmla="val 133306"/>
              <a:gd name="adj5" fmla="val -172014"/>
              <a:gd name="adj6" fmla="val 1657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</a:rPr>
              <a:t>退两格</a:t>
            </a:r>
          </a:p>
        </p:txBody>
      </p:sp>
      <p:sp>
        <p:nvSpPr>
          <p:cNvPr id="141317" name="Text Box 6"/>
          <p:cNvSpPr txBox="1">
            <a:spLocks noChangeArrowheads="1"/>
          </p:cNvSpPr>
          <p:nvPr/>
        </p:nvSpPr>
        <p:spPr bwMode="auto">
          <a:xfrm>
            <a:off x="1476375" y="1776413"/>
            <a:ext cx="61737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  <a:endParaRPr lang="en-US" altLang="zh-CN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 ()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cout&lt;&lt;"operating\tsystem\n"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cout&lt;&lt;'\101' &lt;&lt; '\t' &lt;&lt; 'A' &lt;&lt;</a:t>
            </a:r>
            <a:r>
              <a:rPr lang="en-US" altLang="zh-CN" sz="2000">
                <a:solidFill>
                  <a:srgbClr val="CC3300"/>
                </a:solidFill>
              </a:rPr>
              <a:t>"\b\b"</a:t>
            </a:r>
            <a:r>
              <a:rPr lang="en-US" altLang="zh-CN" sz="2000">
                <a:solidFill>
                  <a:schemeClr val="tx1"/>
                </a:solidFill>
              </a:rPr>
              <a:t>&lt;&lt;'B'&lt;&lt;'\012';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9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3" grpId="0" animBg="1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．字符型 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609600" y="1125538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1-5  </a:t>
            </a:r>
            <a:r>
              <a:rPr lang="zh-CN" altLang="en-US" sz="2000" i="1">
                <a:solidFill>
                  <a:srgbClr val="008000"/>
                </a:solidFill>
              </a:rPr>
              <a:t>转义字符示例</a:t>
            </a:r>
          </a:p>
        </p:txBody>
      </p:sp>
      <p:sp>
        <p:nvSpPr>
          <p:cNvPr id="142340" name="Text Box 7"/>
          <p:cNvSpPr txBox="1">
            <a:spLocks noChangeArrowheads="1"/>
          </p:cNvSpPr>
          <p:nvPr/>
        </p:nvSpPr>
        <p:spPr bwMode="auto">
          <a:xfrm>
            <a:off x="1476375" y="1776413"/>
            <a:ext cx="61737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  <a:endParaRPr lang="en-US" altLang="zh-CN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 ()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cout&lt;&lt;"operating\tsystem\n"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cout&lt;&lt;'\101' &lt;&lt; '\t' &lt;&lt; 'A' &lt;&lt;"\b\b"&lt;&lt;'B'&lt;&lt;'\012';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9912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365625"/>
            <a:ext cx="40846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1052513"/>
            <a:ext cx="4394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double r, girth, area ; 		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010692" name="AutoShape 4"/>
          <p:cNvSpPr>
            <a:spLocks/>
          </p:cNvSpPr>
          <p:nvPr/>
        </p:nvSpPr>
        <p:spPr bwMode="auto">
          <a:xfrm>
            <a:off x="5003800" y="2527300"/>
            <a:ext cx="2514600" cy="685800"/>
          </a:xfrm>
          <a:prstGeom prst="borderCallout2">
            <a:avLst>
              <a:gd name="adj1" fmla="val 16667"/>
              <a:gd name="adj2" fmla="val -3032"/>
              <a:gd name="adj3" fmla="val 16667"/>
              <a:gd name="adj4" fmla="val -21088"/>
              <a:gd name="adj5" fmla="val -55556"/>
              <a:gd name="adj6" fmla="val -790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使用标准命名空间</a:t>
            </a:r>
            <a:endParaRPr lang="zh-CN" altLang="en-US">
              <a:solidFill>
                <a:srgbClr val="3333FF"/>
              </a:solidFill>
            </a:endParaRPr>
          </a:p>
        </p:txBody>
      </p:sp>
      <p:sp useBgFill="1">
        <p:nvSpPr>
          <p:cNvPr id="1946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248400" y="0"/>
            <a:ext cx="2895600" cy="381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endParaRPr lang="zh-CN" altLang="zh-CN" sz="100" smtClean="0">
              <a:solidFill>
                <a:schemeClr val="bg1"/>
              </a:solidFill>
              <a:latin typeface="宋体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350043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smtClean="0">
                <a:solidFill>
                  <a:schemeClr val="accent1"/>
                </a:solidFill>
              </a:rPr>
              <a:t>C++</a:t>
            </a:r>
            <a:r>
              <a:rPr lang="zh-CN" altLang="en-US" b="0" smtClean="0">
                <a:solidFill>
                  <a:schemeClr val="accent1"/>
                </a:solidFill>
              </a:rPr>
              <a:t>标准库和</a:t>
            </a:r>
            <a:r>
              <a:rPr lang="en-US" altLang="zh-CN" b="0" smtClean="0">
                <a:solidFill>
                  <a:schemeClr val="accent1"/>
                </a:solidFill>
              </a:rPr>
              <a:t>STL</a:t>
            </a:r>
            <a:r>
              <a:rPr lang="zh-CN" altLang="en-US" b="0" smtClean="0">
                <a:solidFill>
                  <a:schemeClr val="accent1"/>
                </a:solidFill>
              </a:rPr>
              <a:t>都使用</a:t>
            </a:r>
            <a:r>
              <a:rPr lang="en-US" altLang="zh-CN" b="0" smtClean="0">
                <a:solidFill>
                  <a:schemeClr val="accent1"/>
                </a:solidFill>
              </a:rPr>
              <a:t>std</a:t>
            </a:r>
            <a:r>
              <a:rPr lang="zh-CN" altLang="en-US" b="0" smtClean="0">
                <a:solidFill>
                  <a:schemeClr val="accent1"/>
                </a:solidFill>
              </a:rPr>
              <a:t>的命名空间。</a:t>
            </a:r>
            <a:endParaRPr lang="zh-CN" altLang="en-US" b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2" grpId="0" animBg="1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11430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1.4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数据对象与访问</a:t>
            </a:r>
            <a:r>
              <a:rPr lang="zh-CN" altLang="en-US" b="1" smtClean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71600" y="2057400"/>
            <a:ext cx="6553200" cy="358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程序中使用内存单元存放数据。程序可以对存储单元以标识符命名。</a:t>
            </a:r>
          </a:p>
          <a:p>
            <a:pPr eaLnBrk="1" hangingPunct="1">
              <a:lnSpc>
                <a:spcPct val="1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对内存的读、写操作称为访问。</a:t>
            </a:r>
          </a:p>
          <a:p>
            <a:pPr eaLnBrk="1" hangingPunct="1">
              <a:lnSpc>
                <a:spcPct val="1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既能读又能写的内存对象，称为</a:t>
            </a:r>
            <a:r>
              <a:rPr lang="zh-CN" altLang="en-US" sz="2000" b="1" smtClean="0">
                <a:solidFill>
                  <a:schemeClr val="accent1"/>
                </a:solidFill>
                <a:ea typeface="Arial Unicode MS" pitchFamily="34" charset="-122"/>
                <a:cs typeface="Arial Unicode MS" pitchFamily="34" charset="-122"/>
              </a:rPr>
              <a:t>变量</a:t>
            </a: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；若一旦初始化后不能修改的对象则称为</a:t>
            </a:r>
            <a:r>
              <a:rPr lang="zh-CN" altLang="en-US" sz="2000" b="1" smtClean="0">
                <a:solidFill>
                  <a:schemeClr val="accent1"/>
                </a:solidFill>
                <a:ea typeface="Arial Unicode MS" pitchFamily="34" charset="-122"/>
                <a:cs typeface="Arial Unicode MS" pitchFamily="34" charset="-122"/>
              </a:rPr>
              <a:t>常量</a:t>
            </a: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2" grpId="0" autoUpdateAnimBg="0"/>
      <p:bldP spid="655363" grpId="0" build="p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>1.4.1  </a:t>
            </a:r>
            <a:r>
              <a:rPr lang="zh-CN" altLang="en-US" sz="2400" b="1" smtClean="0">
                <a:solidFill>
                  <a:srgbClr val="CC3300"/>
                </a:solidFill>
              </a:rPr>
              <a:t>变量定义 </a:t>
            </a:r>
          </a:p>
        </p:txBody>
      </p:sp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1066800" y="946150"/>
            <a:ext cx="7231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变量是存储单元</a:t>
            </a:r>
          </a:p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变量定义：申请指定类型的存储空间，并以指定标识符命名</a:t>
            </a: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1066800" y="2165350"/>
            <a:ext cx="6705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变量定义形式：    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… 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678" y="350043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存储类型  类型修饰符  数据类型  标识符</a:t>
            </a:r>
            <a:r>
              <a:rPr lang="en-US" altLang="zh-CN" smtClean="0"/>
              <a:t>;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6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0" grpId="0" autoUpdateAnimBg="0"/>
      <p:bldP spid="662531" grpId="0" autoUpdateAnimBg="0"/>
      <p:bldP spid="662532" grpId="0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>1.4.1  </a:t>
            </a:r>
            <a:r>
              <a:rPr lang="zh-CN" altLang="en-US" sz="2400" b="1" smtClean="0">
                <a:solidFill>
                  <a:srgbClr val="CC3300"/>
                </a:solidFill>
              </a:rPr>
              <a:t>变量定义</a:t>
            </a:r>
          </a:p>
        </p:txBody>
      </p:sp>
      <p:sp>
        <p:nvSpPr>
          <p:cNvPr id="663555" name="AutoShape 3"/>
          <p:cNvSpPr>
            <a:spLocks/>
          </p:cNvSpPr>
          <p:nvPr/>
        </p:nvSpPr>
        <p:spPr bwMode="auto">
          <a:xfrm>
            <a:off x="1247775" y="3198813"/>
            <a:ext cx="1524000" cy="661987"/>
          </a:xfrm>
          <a:prstGeom prst="borderCallout2">
            <a:avLst>
              <a:gd name="adj1" fmla="val 17264"/>
              <a:gd name="adj2" fmla="val 105000"/>
              <a:gd name="adj3" fmla="val 17264"/>
              <a:gd name="adj4" fmla="val 122815"/>
              <a:gd name="adj5" fmla="val -51560"/>
              <a:gd name="adj6" fmla="val 14281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已定义类型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066800" y="946150"/>
            <a:ext cx="7231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变量是存储单元</a:t>
            </a:r>
          </a:p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变量定义：申请指定类型的存储空间，并以指定标识符命名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066800" y="2165350"/>
            <a:ext cx="6705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变量定义形式：    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类型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… 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5" grpId="0" animBg="1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>1.4.1  </a:t>
            </a:r>
            <a:r>
              <a:rPr lang="zh-CN" altLang="en-US" sz="2400" b="1" smtClean="0">
                <a:solidFill>
                  <a:srgbClr val="CC3300"/>
                </a:solidFill>
              </a:rPr>
              <a:t>变量定义</a:t>
            </a:r>
          </a:p>
        </p:txBody>
      </p:sp>
      <p:sp>
        <p:nvSpPr>
          <p:cNvPr id="664579" name="AutoShape 3"/>
          <p:cNvSpPr>
            <a:spLocks/>
          </p:cNvSpPr>
          <p:nvPr/>
        </p:nvSpPr>
        <p:spPr bwMode="auto">
          <a:xfrm>
            <a:off x="2438400" y="3308350"/>
            <a:ext cx="1524000" cy="625475"/>
          </a:xfrm>
          <a:prstGeom prst="borderCallout2">
            <a:avLst>
              <a:gd name="adj1" fmla="val 18273"/>
              <a:gd name="adj2" fmla="val 105000"/>
              <a:gd name="adj3" fmla="val 18273"/>
              <a:gd name="adj4" fmla="val 122815"/>
              <a:gd name="adj5" fmla="val -54569"/>
              <a:gd name="adj6" fmla="val 14281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标识符表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066800" y="946150"/>
            <a:ext cx="7231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变量是存储单元</a:t>
            </a:r>
          </a:p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变量定义：申请指定类型的存储空间，并以指定标识符命名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066800" y="2165350"/>
            <a:ext cx="6705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变量定义形式：    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, … , 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6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9" grpId="0" animBg="1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>1.4.1  </a:t>
            </a:r>
            <a:r>
              <a:rPr lang="zh-CN" altLang="en-US" sz="2400" b="1" smtClean="0">
                <a:solidFill>
                  <a:srgbClr val="CC3300"/>
                </a:solidFill>
              </a:rPr>
              <a:t>变量定义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066800" y="946150"/>
            <a:ext cx="7231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变量是存储单元</a:t>
            </a:r>
          </a:p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变量定义：申请指定类型的存储空间，并以指定标识符命名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066800" y="2165350"/>
            <a:ext cx="6705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变量定义形式：    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… 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 </a:t>
            </a:r>
          </a:p>
        </p:txBody>
      </p:sp>
      <p:sp>
        <p:nvSpPr>
          <p:cNvPr id="665605" name="Text Box 5"/>
          <p:cNvSpPr txBox="1">
            <a:spLocks noChangeArrowheads="1"/>
          </p:cNvSpPr>
          <p:nvPr/>
        </p:nvSpPr>
        <p:spPr bwMode="auto">
          <a:xfrm>
            <a:off x="974725" y="3438525"/>
            <a:ext cx="7483475" cy="2041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int</a:t>
            </a:r>
            <a:r>
              <a:rPr lang="en-US" altLang="zh-CN" sz="2000">
                <a:solidFill>
                  <a:schemeClr val="tx1"/>
                </a:solidFill>
              </a:rPr>
              <a:t>   x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int</a:t>
            </a:r>
            <a:r>
              <a:rPr lang="en-US" altLang="zh-CN" sz="2000">
                <a:solidFill>
                  <a:schemeClr val="tx1"/>
                </a:solidFill>
              </a:rPr>
              <a:t>   wordCut ,  Radius ,  Height  ; 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double</a:t>
            </a:r>
            <a:r>
              <a:rPr lang="en-US" altLang="zh-CN" sz="2000">
                <a:solidFill>
                  <a:schemeClr val="tx1"/>
                </a:solidFill>
              </a:rPr>
              <a:t>   FlightTime ,  Mileage ,  Speed  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5" grpId="0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>1.4.1  </a:t>
            </a:r>
            <a:r>
              <a:rPr lang="zh-CN" altLang="en-US" sz="2400" b="1" smtClean="0">
                <a:solidFill>
                  <a:srgbClr val="CC3300"/>
                </a:solidFill>
              </a:rPr>
              <a:t>变量定义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066800" y="946150"/>
            <a:ext cx="7231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变量是存储单元</a:t>
            </a:r>
          </a:p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变量定义：申请指定类型的存储空间，并以指定标识符命名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066800" y="2165350"/>
            <a:ext cx="7648604" cy="68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变量定义形式：    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smtClean="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存储类型 </a:t>
            </a:r>
            <a:r>
              <a:rPr lang="zh-CN" altLang="en-US" sz="2000" smtClean="0">
                <a:solidFill>
                  <a:srgbClr val="FF9900"/>
                </a:solidFill>
                <a:ea typeface="Arial Unicode MS" pitchFamily="34" charset="-122"/>
                <a:cs typeface="Arial Unicode MS" pitchFamily="34" charset="-122"/>
              </a:rPr>
              <a:t>变量类型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… 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 </a:t>
            </a:r>
          </a:p>
        </p:txBody>
      </p:sp>
      <p:sp>
        <p:nvSpPr>
          <p:cNvPr id="666629" name="Text Box 5"/>
          <p:cNvSpPr txBox="1">
            <a:spLocks noChangeArrowheads="1"/>
          </p:cNvSpPr>
          <p:nvPr/>
        </p:nvSpPr>
        <p:spPr bwMode="auto">
          <a:xfrm>
            <a:off x="1135063" y="3087688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变量定义同时可以赋初始值</a:t>
            </a:r>
          </a:p>
        </p:txBody>
      </p:sp>
      <p:sp>
        <p:nvSpPr>
          <p:cNvPr id="666630" name="Text Box 6"/>
          <p:cNvSpPr txBox="1">
            <a:spLocks noChangeArrowheads="1"/>
          </p:cNvSpPr>
          <p:nvPr/>
        </p:nvSpPr>
        <p:spPr bwMode="auto">
          <a:xfrm>
            <a:off x="2339975" y="3422650"/>
            <a:ext cx="5867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常量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常量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… 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常量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9" grpId="0" autoUpdateAnimBg="0"/>
      <p:bldP spid="666630" grpId="0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>1.4.1  </a:t>
            </a:r>
            <a:r>
              <a:rPr lang="zh-CN" altLang="en-US" sz="2400" b="1" smtClean="0">
                <a:solidFill>
                  <a:srgbClr val="CC3300"/>
                </a:solidFill>
              </a:rPr>
              <a:t>变量定义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066800" y="946150"/>
            <a:ext cx="7231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变量是存储单元</a:t>
            </a:r>
          </a:p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变量定义：申请指定类型的存储空间，并以指定标识符命名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066800" y="2165350"/>
            <a:ext cx="6705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变量定义形式：    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… 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 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1135063" y="3087688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变量定义同时可以赋初始值</a:t>
            </a:r>
          </a:p>
        </p:txBody>
      </p:sp>
      <p:sp>
        <p:nvSpPr>
          <p:cNvPr id="667654" name="AutoShape 6"/>
          <p:cNvSpPr>
            <a:spLocks/>
          </p:cNvSpPr>
          <p:nvPr/>
        </p:nvSpPr>
        <p:spPr bwMode="auto">
          <a:xfrm>
            <a:off x="2124075" y="5070475"/>
            <a:ext cx="2806700" cy="590550"/>
          </a:xfrm>
          <a:prstGeom prst="borderCallout2">
            <a:avLst>
              <a:gd name="adj1" fmla="val 19356"/>
              <a:gd name="adj2" fmla="val 102713"/>
              <a:gd name="adj3" fmla="val 19356"/>
              <a:gd name="adj4" fmla="val 125565"/>
              <a:gd name="adj5" fmla="val -148120"/>
              <a:gd name="adj6" fmla="val 20084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直接常量或标识常量</a:t>
            </a:r>
          </a:p>
        </p:txBody>
      </p:sp>
      <p:sp>
        <p:nvSpPr>
          <p:cNvPr id="667655" name="Line 7"/>
          <p:cNvSpPr>
            <a:spLocks noChangeShapeType="1"/>
          </p:cNvSpPr>
          <p:nvPr/>
        </p:nvSpPr>
        <p:spPr bwMode="auto">
          <a:xfrm>
            <a:off x="4244975" y="4156075"/>
            <a:ext cx="1295400" cy="990600"/>
          </a:xfrm>
          <a:prstGeom prst="line">
            <a:avLst/>
          </a:prstGeom>
          <a:noFill/>
          <a:ln w="19050" cap="sq">
            <a:solidFill>
              <a:srgbClr val="FF3300"/>
            </a:solidFill>
            <a:round/>
            <a:headEnd type="oval" w="lg" len="lg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2339975" y="3422650"/>
            <a:ext cx="5943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常量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常量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… 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常量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 </a:t>
            </a:r>
          </a:p>
        </p:txBody>
      </p:sp>
      <p:sp>
        <p:nvSpPr>
          <p:cNvPr id="667657" name="Line 9"/>
          <p:cNvSpPr>
            <a:spLocks noChangeShapeType="1"/>
          </p:cNvSpPr>
          <p:nvPr/>
        </p:nvSpPr>
        <p:spPr bwMode="auto">
          <a:xfrm flipH="1">
            <a:off x="5616575" y="4164013"/>
            <a:ext cx="179388" cy="982662"/>
          </a:xfrm>
          <a:prstGeom prst="line">
            <a:avLst/>
          </a:prstGeom>
          <a:noFill/>
          <a:ln w="19050" cap="sq">
            <a:solidFill>
              <a:srgbClr val="FF3300"/>
            </a:solidFill>
            <a:round/>
            <a:headEnd type="oval" w="lg" len="lg"/>
            <a:tailEnd type="non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4" grpId="0" animBg="1" autoUpdateAnimBg="0"/>
      <p:bldP spid="667655" grpId="0" animBg="1"/>
      <p:bldP spid="667657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>1.4.1  </a:t>
            </a:r>
            <a:r>
              <a:rPr lang="zh-CN" altLang="en-US" sz="2400" b="1" smtClean="0">
                <a:solidFill>
                  <a:srgbClr val="CC3300"/>
                </a:solidFill>
              </a:rPr>
              <a:t>变量定义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066800" y="946150"/>
            <a:ext cx="7231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变量是存储单元</a:t>
            </a:r>
          </a:p>
          <a:p>
            <a:pPr>
              <a:lnSpc>
                <a:spcPct val="18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变量定义：申请指定类型的存储空间，并以指定标识符命名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066800" y="2165350"/>
            <a:ext cx="6705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变量定义形式：    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… 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 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1135063" y="3087688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变量定义同时可以赋初始值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2339975" y="3422650"/>
            <a:ext cx="5867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常量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常量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, … ,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标识符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常量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 </a:t>
            </a:r>
          </a:p>
        </p:txBody>
      </p:sp>
      <p:sp>
        <p:nvSpPr>
          <p:cNvPr id="668679" name="Text Box 7"/>
          <p:cNvSpPr txBox="1">
            <a:spLocks noChangeArrowheads="1"/>
          </p:cNvSpPr>
          <p:nvPr/>
        </p:nvSpPr>
        <p:spPr bwMode="auto">
          <a:xfrm>
            <a:off x="1066800" y="3994150"/>
            <a:ext cx="7162800" cy="1920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int</a:t>
            </a:r>
            <a:r>
              <a:rPr lang="en-US" altLang="zh-CN" sz="2000">
                <a:solidFill>
                  <a:schemeClr val="tx1"/>
                </a:solidFill>
              </a:rPr>
              <a:t>  sum = 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double</a:t>
            </a:r>
            <a:r>
              <a:rPr lang="en-US" altLang="zh-CN" sz="2000">
                <a:solidFill>
                  <a:schemeClr val="tx1"/>
                </a:solidFill>
              </a:rPr>
              <a:t>  TaxRate = 0.06 ;  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char</a:t>
            </a:r>
            <a:r>
              <a:rPr lang="en-US" altLang="zh-CN" sz="2000">
                <a:solidFill>
                  <a:schemeClr val="tx1"/>
                </a:solidFill>
              </a:rPr>
              <a:t>  c = 'A'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6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6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6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6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9" grpId="0" build="p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0350"/>
            <a:ext cx="7543800" cy="11430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1.4.2  </a:t>
            </a:r>
            <a:r>
              <a:rPr lang="zh-CN" altLang="en-US" sz="2400" b="1" smtClean="0">
                <a:solidFill>
                  <a:srgbClr val="CC3300"/>
                </a:solidFill>
              </a:rPr>
              <a:t>访问变量</a:t>
            </a:r>
            <a:endParaRPr lang="zh-CN" altLang="en-US" b="1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784350"/>
            <a:ext cx="6934200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2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内存单元由操作系统按字节编号，称为地址 </a:t>
            </a:r>
          </a:p>
          <a:p>
            <a:pPr eaLnBrk="1" hangingPunct="1">
              <a:lnSpc>
                <a:spcPct val="22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一个对象占有内存的第一个字节的地址称为对象的地址</a:t>
            </a:r>
          </a:p>
          <a:p>
            <a:pPr eaLnBrk="1" hangingPunct="1">
              <a:lnSpc>
                <a:spcPct val="22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可以通过对象名或地址访问对象</a:t>
            </a:r>
          </a:p>
          <a:p>
            <a:pPr eaLnBrk="1" hangingPunct="1">
              <a:lnSpc>
                <a:spcPct val="22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 数据对象有两种访问形式</a:t>
            </a:r>
            <a:r>
              <a:rPr lang="en-US" altLang="zh-CN" sz="2000" b="1" smtClean="0"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读和写操作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8" grpId="0" autoUpdateAnimBg="0"/>
      <p:bldP spid="669699" grpId="0" build="p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0350"/>
            <a:ext cx="7543800" cy="11430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1.4.2  </a:t>
            </a:r>
            <a:r>
              <a:rPr lang="zh-CN" altLang="en-US" sz="2400" b="1" smtClean="0">
                <a:solidFill>
                  <a:srgbClr val="CC3300"/>
                </a:solidFill>
              </a:rPr>
              <a:t>访问变量</a:t>
            </a:r>
            <a:endParaRPr lang="zh-CN" altLang="en-US" smtClean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67400" y="1403350"/>
            <a:ext cx="2438400" cy="4572000"/>
            <a:chOff x="3552" y="864"/>
            <a:chExt cx="1536" cy="2880"/>
          </a:xfrm>
        </p:grpSpPr>
        <p:sp>
          <p:nvSpPr>
            <p:cNvPr id="152586" name="AutoShape 4"/>
            <p:cNvSpPr>
              <a:spLocks noChangeArrowheads="1"/>
            </p:cNvSpPr>
            <p:nvPr/>
          </p:nvSpPr>
          <p:spPr bwMode="auto">
            <a:xfrm>
              <a:off x="3552" y="864"/>
              <a:ext cx="1536" cy="2880"/>
            </a:xfrm>
            <a:prstGeom prst="wave">
              <a:avLst>
                <a:gd name="adj1" fmla="val 4380"/>
                <a:gd name="adj2" fmla="val 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52587" name="Line 5"/>
            <p:cNvSpPr>
              <a:spLocks noChangeShapeType="1"/>
            </p:cNvSpPr>
            <p:nvPr/>
          </p:nvSpPr>
          <p:spPr bwMode="auto">
            <a:xfrm>
              <a:off x="3552" y="120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88" name="Line 6"/>
            <p:cNvSpPr>
              <a:spLocks noChangeShapeType="1"/>
            </p:cNvSpPr>
            <p:nvPr/>
          </p:nvSpPr>
          <p:spPr bwMode="auto">
            <a:xfrm>
              <a:off x="3552" y="134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89" name="Line 7"/>
            <p:cNvSpPr>
              <a:spLocks noChangeShapeType="1"/>
            </p:cNvSpPr>
            <p:nvPr/>
          </p:nvSpPr>
          <p:spPr bwMode="auto">
            <a:xfrm>
              <a:off x="3744" y="91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0" name="Line 8"/>
            <p:cNvSpPr>
              <a:spLocks noChangeShapeType="1"/>
            </p:cNvSpPr>
            <p:nvPr/>
          </p:nvSpPr>
          <p:spPr bwMode="auto">
            <a:xfrm>
              <a:off x="3936" y="86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1" name="Line 9"/>
            <p:cNvSpPr>
              <a:spLocks noChangeShapeType="1"/>
            </p:cNvSpPr>
            <p:nvPr/>
          </p:nvSpPr>
          <p:spPr bwMode="auto">
            <a:xfrm>
              <a:off x="4128" y="91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2" name="Line 10"/>
            <p:cNvSpPr>
              <a:spLocks noChangeShapeType="1"/>
            </p:cNvSpPr>
            <p:nvPr/>
          </p:nvSpPr>
          <p:spPr bwMode="auto">
            <a:xfrm>
              <a:off x="4320" y="100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3" name="Line 11"/>
            <p:cNvSpPr>
              <a:spLocks noChangeShapeType="1"/>
            </p:cNvSpPr>
            <p:nvPr/>
          </p:nvSpPr>
          <p:spPr bwMode="auto">
            <a:xfrm>
              <a:off x="4512" y="1104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4" name="Line 12"/>
            <p:cNvSpPr>
              <a:spLocks noChangeShapeType="1"/>
            </p:cNvSpPr>
            <p:nvPr/>
          </p:nvSpPr>
          <p:spPr bwMode="auto">
            <a:xfrm>
              <a:off x="4704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5" name="Line 13"/>
            <p:cNvSpPr>
              <a:spLocks noChangeShapeType="1"/>
            </p:cNvSpPr>
            <p:nvPr/>
          </p:nvSpPr>
          <p:spPr bwMode="auto">
            <a:xfrm>
              <a:off x="4896" y="110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6" name="Line 14"/>
            <p:cNvSpPr>
              <a:spLocks noChangeShapeType="1"/>
            </p:cNvSpPr>
            <p:nvPr/>
          </p:nvSpPr>
          <p:spPr bwMode="auto">
            <a:xfrm>
              <a:off x="3552" y="148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7" name="Line 15"/>
            <p:cNvSpPr>
              <a:spLocks noChangeShapeType="1"/>
            </p:cNvSpPr>
            <p:nvPr/>
          </p:nvSpPr>
          <p:spPr bwMode="auto">
            <a:xfrm>
              <a:off x="3552" y="163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8" name="Line 16"/>
            <p:cNvSpPr>
              <a:spLocks noChangeShapeType="1"/>
            </p:cNvSpPr>
            <p:nvPr/>
          </p:nvSpPr>
          <p:spPr bwMode="auto">
            <a:xfrm>
              <a:off x="3552" y="17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9" name="Line 17"/>
            <p:cNvSpPr>
              <a:spLocks noChangeShapeType="1"/>
            </p:cNvSpPr>
            <p:nvPr/>
          </p:nvSpPr>
          <p:spPr bwMode="auto">
            <a:xfrm>
              <a:off x="3552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600" name="Line 18"/>
            <p:cNvSpPr>
              <a:spLocks noChangeShapeType="1"/>
            </p:cNvSpPr>
            <p:nvPr/>
          </p:nvSpPr>
          <p:spPr bwMode="auto">
            <a:xfrm>
              <a:off x="3552" y="206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601" name="Line 19"/>
            <p:cNvSpPr>
              <a:spLocks noChangeShapeType="1"/>
            </p:cNvSpPr>
            <p:nvPr/>
          </p:nvSpPr>
          <p:spPr bwMode="auto">
            <a:xfrm>
              <a:off x="3552" y="220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602" name="Line 20"/>
            <p:cNvSpPr>
              <a:spLocks noChangeShapeType="1"/>
            </p:cNvSpPr>
            <p:nvPr/>
          </p:nvSpPr>
          <p:spPr bwMode="auto">
            <a:xfrm>
              <a:off x="3552" y="235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603" name="Line 21"/>
            <p:cNvSpPr>
              <a:spLocks noChangeShapeType="1"/>
            </p:cNvSpPr>
            <p:nvPr/>
          </p:nvSpPr>
          <p:spPr bwMode="auto">
            <a:xfrm>
              <a:off x="3552" y="249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604" name="Line 22"/>
            <p:cNvSpPr>
              <a:spLocks noChangeShapeType="1"/>
            </p:cNvSpPr>
            <p:nvPr/>
          </p:nvSpPr>
          <p:spPr bwMode="auto">
            <a:xfrm>
              <a:off x="3552" y="264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605" name="Line 23"/>
            <p:cNvSpPr>
              <a:spLocks noChangeShapeType="1"/>
            </p:cNvSpPr>
            <p:nvPr/>
          </p:nvSpPr>
          <p:spPr bwMode="auto">
            <a:xfrm>
              <a:off x="3552" y="278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606" name="Line 24"/>
            <p:cNvSpPr>
              <a:spLocks noChangeShapeType="1"/>
            </p:cNvSpPr>
            <p:nvPr/>
          </p:nvSpPr>
          <p:spPr bwMode="auto">
            <a:xfrm>
              <a:off x="3552" y="292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607" name="Line 25"/>
            <p:cNvSpPr>
              <a:spLocks noChangeShapeType="1"/>
            </p:cNvSpPr>
            <p:nvPr/>
          </p:nvSpPr>
          <p:spPr bwMode="auto">
            <a:xfrm>
              <a:off x="3552" y="307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608" name="Line 26"/>
            <p:cNvSpPr>
              <a:spLocks noChangeShapeType="1"/>
            </p:cNvSpPr>
            <p:nvPr/>
          </p:nvSpPr>
          <p:spPr bwMode="auto">
            <a:xfrm>
              <a:off x="3552" y="321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609" name="Line 27"/>
            <p:cNvSpPr>
              <a:spLocks noChangeShapeType="1"/>
            </p:cNvSpPr>
            <p:nvPr/>
          </p:nvSpPr>
          <p:spPr bwMode="auto">
            <a:xfrm>
              <a:off x="3552" y="336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70748" name="Text Box 28"/>
          <p:cNvSpPr txBox="1">
            <a:spLocks noChangeArrowheads="1"/>
          </p:cNvSpPr>
          <p:nvPr/>
        </p:nvSpPr>
        <p:spPr bwMode="auto">
          <a:xfrm>
            <a:off x="3978275" y="3938588"/>
            <a:ext cx="1958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sz="1600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670749" name="Text Box 29"/>
          <p:cNvSpPr txBox="1">
            <a:spLocks noChangeArrowheads="1"/>
          </p:cNvSpPr>
          <p:nvPr/>
        </p:nvSpPr>
        <p:spPr bwMode="auto">
          <a:xfrm>
            <a:off x="3521075" y="2089150"/>
            <a:ext cx="240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double  b</a:t>
            </a:r>
            <a:r>
              <a:rPr lang="en-US" altLang="zh-CN" sz="1600" b="0">
                <a:solidFill>
                  <a:schemeClr val="tx1"/>
                </a:solidFill>
              </a:rPr>
              <a:t>   0X0066FDEC</a:t>
            </a:r>
          </a:p>
        </p:txBody>
      </p:sp>
      <p:sp>
        <p:nvSpPr>
          <p:cNvPr id="670750" name="Rectangle 30"/>
          <p:cNvSpPr>
            <a:spLocks noChangeArrowheads="1"/>
          </p:cNvSpPr>
          <p:nvPr/>
        </p:nvSpPr>
        <p:spPr bwMode="auto">
          <a:xfrm>
            <a:off x="5867400" y="2165350"/>
            <a:ext cx="2438400" cy="182880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70751" name="Rectangle 31"/>
          <p:cNvSpPr>
            <a:spLocks noChangeArrowheads="1"/>
          </p:cNvSpPr>
          <p:nvPr/>
        </p:nvSpPr>
        <p:spPr bwMode="auto">
          <a:xfrm>
            <a:off x="5867400" y="3994150"/>
            <a:ext cx="2438400" cy="914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70752" name="Text Box 32"/>
          <p:cNvSpPr txBox="1">
            <a:spLocks noChangeArrowheads="1"/>
          </p:cNvSpPr>
          <p:nvPr/>
        </p:nvSpPr>
        <p:spPr bwMode="auto">
          <a:xfrm>
            <a:off x="990600" y="2622550"/>
            <a:ext cx="2362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例如，</a:t>
            </a:r>
            <a:r>
              <a:rPr lang="zh-CN" altLang="en-US" sz="2000">
                <a:solidFill>
                  <a:schemeClr val="tx1"/>
                </a:solidFill>
              </a:rPr>
              <a:t>有说明：</a:t>
            </a:r>
            <a:endParaRPr lang="zh-CN" altLang="en-US" sz="2000" i="1">
              <a:solidFill>
                <a:schemeClr val="folHlink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int</a:t>
            </a:r>
            <a:r>
              <a:rPr lang="en-US" altLang="zh-CN" sz="2000">
                <a:solidFill>
                  <a:schemeClr val="tx1"/>
                </a:solidFill>
              </a:rPr>
              <a:t> 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double</a:t>
            </a:r>
            <a:r>
              <a:rPr lang="en-US" altLang="zh-CN" sz="2000">
                <a:solidFill>
                  <a:schemeClr val="tx1"/>
                </a:solidFill>
              </a:rPr>
              <a:t>  b ;</a:t>
            </a:r>
          </a:p>
        </p:txBody>
      </p:sp>
      <p:sp>
        <p:nvSpPr>
          <p:cNvPr id="670753" name="Text Box 33"/>
          <p:cNvSpPr txBox="1">
            <a:spLocks noChangeArrowheads="1"/>
          </p:cNvSpPr>
          <p:nvPr/>
        </p:nvSpPr>
        <p:spPr bwMode="auto">
          <a:xfrm>
            <a:off x="4098925" y="13414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3333FF"/>
                </a:solidFill>
              </a:rPr>
              <a:t>内存分配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48" grpId="0" autoUpdateAnimBg="0"/>
      <p:bldP spid="670749" grpId="0" autoUpdateAnimBg="0"/>
      <p:bldP spid="670750" grpId="0" animBg="1"/>
      <p:bldP spid="670751" grpId="0" animBg="1"/>
      <p:bldP spid="670752" grpId="0" autoUpdateAnimBg="0"/>
      <p:bldP spid="67075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9600" y="1030288"/>
            <a:ext cx="4191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double r, girth, area ; 		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45796" name="AutoShape 4"/>
          <p:cNvSpPr>
            <a:spLocks/>
          </p:cNvSpPr>
          <p:nvPr/>
        </p:nvSpPr>
        <p:spPr bwMode="auto">
          <a:xfrm>
            <a:off x="5003800" y="1196975"/>
            <a:ext cx="1295400" cy="609600"/>
          </a:xfrm>
          <a:prstGeom prst="borderCallout2">
            <a:avLst>
              <a:gd name="adj1" fmla="val 18750"/>
              <a:gd name="adj2" fmla="val -5884"/>
              <a:gd name="adj3" fmla="val 18750"/>
              <a:gd name="adj4" fmla="val -59190"/>
              <a:gd name="adj5" fmla="val 198176"/>
              <a:gd name="adj6" fmla="val -23014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函数头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857364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1"/>
                </a:solidFill>
              </a:rPr>
              <a:t>除了全局变量用一个函数来赋值，或一个全局对象会调用其构造函数以外，</a:t>
            </a:r>
            <a:r>
              <a:rPr lang="en-US" altLang="zh-CN" b="0" smtClean="0">
                <a:solidFill>
                  <a:schemeClr val="accent1"/>
                </a:solidFill>
              </a:rPr>
              <a:t>main</a:t>
            </a:r>
            <a:r>
              <a:rPr lang="zh-CN" altLang="en-US" b="0" smtClean="0">
                <a:solidFill>
                  <a:schemeClr val="accent1"/>
                </a:solidFill>
              </a:rPr>
              <a:t>是一个最先调用的函数。通常在其内再调用其它定义的函数，一般由系统调用。除此以外，局部变量的作用域（在栈上开辟内存空间）等都与其它函数处于同等的位置。</a:t>
            </a:r>
            <a:endParaRPr lang="zh-CN" altLang="en-US" b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3929066"/>
            <a:ext cx="1713931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smtClean="0">
                <a:solidFill>
                  <a:schemeClr val="accent1"/>
                </a:solidFill>
              </a:rPr>
              <a:t>#include &lt;</a:t>
            </a:r>
            <a:r>
              <a:rPr lang="en-US" altLang="zh-CN" sz="1400" b="0" err="1" smtClean="0">
                <a:solidFill>
                  <a:schemeClr val="accent1"/>
                </a:solidFill>
              </a:rPr>
              <a:t>iostream</a:t>
            </a:r>
            <a:r>
              <a:rPr lang="en-US" altLang="zh-CN" sz="1400" b="0" smtClean="0">
                <a:solidFill>
                  <a:schemeClr val="accent1"/>
                </a:solidFill>
              </a:rPr>
              <a:t>&gt;</a:t>
            </a:r>
          </a:p>
          <a:p>
            <a:r>
              <a:rPr lang="en-US" altLang="zh-CN" sz="1400" b="0" smtClean="0">
                <a:solidFill>
                  <a:schemeClr val="accent1"/>
                </a:solidFill>
              </a:rPr>
              <a:t>using namespace std;</a:t>
            </a:r>
          </a:p>
          <a:p>
            <a:r>
              <a:rPr lang="en-US" altLang="zh-CN" sz="1400" b="0" err="1" smtClean="0">
                <a:solidFill>
                  <a:schemeClr val="accent1"/>
                </a:solidFill>
              </a:rPr>
              <a:t>int</a:t>
            </a:r>
            <a:r>
              <a:rPr lang="en-US" altLang="zh-CN" sz="1400" b="0" smtClean="0">
                <a:solidFill>
                  <a:schemeClr val="accent1"/>
                </a:solidFill>
              </a:rPr>
              <a:t> add(</a:t>
            </a:r>
            <a:r>
              <a:rPr lang="en-US" altLang="zh-CN" sz="1400" b="0" err="1" smtClean="0">
                <a:solidFill>
                  <a:schemeClr val="accent1"/>
                </a:solidFill>
              </a:rPr>
              <a:t>int</a:t>
            </a:r>
            <a:r>
              <a:rPr lang="en-US" altLang="zh-CN" sz="1400" b="0" smtClean="0">
                <a:solidFill>
                  <a:schemeClr val="accent1"/>
                </a:solidFill>
              </a:rPr>
              <a:t> </a:t>
            </a:r>
            <a:r>
              <a:rPr lang="en-US" altLang="zh-CN" sz="1400" b="0" err="1" smtClean="0">
                <a:solidFill>
                  <a:schemeClr val="accent1"/>
                </a:solidFill>
              </a:rPr>
              <a:t>a,int</a:t>
            </a:r>
            <a:r>
              <a:rPr lang="en-US" altLang="zh-CN" sz="1400" b="0" smtClean="0">
                <a:solidFill>
                  <a:schemeClr val="accent1"/>
                </a:solidFill>
              </a:rPr>
              <a:t> b)</a:t>
            </a:r>
          </a:p>
          <a:p>
            <a:r>
              <a:rPr lang="en-US" altLang="zh-CN" sz="1400" b="0" smtClean="0">
                <a:solidFill>
                  <a:schemeClr val="accent1"/>
                </a:solidFill>
              </a:rPr>
              <a:t>{</a:t>
            </a:r>
          </a:p>
          <a:p>
            <a:r>
              <a:rPr lang="en-US" altLang="zh-CN" sz="1400" b="0" smtClean="0">
                <a:solidFill>
                  <a:schemeClr val="accent1"/>
                </a:solidFill>
              </a:rPr>
              <a:t>    return </a:t>
            </a:r>
            <a:r>
              <a:rPr lang="en-US" altLang="zh-CN" sz="1400" b="0" err="1" smtClean="0">
                <a:solidFill>
                  <a:schemeClr val="accent1"/>
                </a:solidFill>
              </a:rPr>
              <a:t>a+b</a:t>
            </a:r>
            <a:r>
              <a:rPr lang="en-US" altLang="zh-CN" sz="1400" b="0" smtClean="0">
                <a:solidFill>
                  <a:schemeClr val="accent1"/>
                </a:solidFill>
              </a:rPr>
              <a:t>;</a:t>
            </a:r>
          </a:p>
          <a:p>
            <a:r>
              <a:rPr lang="en-US" altLang="zh-CN" sz="1400" b="0" smtClean="0">
                <a:solidFill>
                  <a:schemeClr val="accent1"/>
                </a:solidFill>
              </a:rPr>
              <a:t>}</a:t>
            </a:r>
          </a:p>
          <a:p>
            <a:r>
              <a:rPr lang="en-US" altLang="zh-CN" sz="1400" b="0" err="1" smtClean="0">
                <a:solidFill>
                  <a:schemeClr val="accent1"/>
                </a:solidFill>
              </a:rPr>
              <a:t>int</a:t>
            </a:r>
            <a:r>
              <a:rPr lang="en-US" altLang="zh-CN" sz="1400" b="0" smtClean="0">
                <a:solidFill>
                  <a:schemeClr val="accent1"/>
                </a:solidFill>
              </a:rPr>
              <a:t> g = add(3,4);</a:t>
            </a:r>
          </a:p>
          <a:p>
            <a:r>
              <a:rPr lang="en-US" altLang="zh-CN" sz="1400" b="0" err="1" smtClean="0">
                <a:solidFill>
                  <a:schemeClr val="accent1"/>
                </a:solidFill>
              </a:rPr>
              <a:t>int</a:t>
            </a:r>
            <a:r>
              <a:rPr lang="en-US" altLang="zh-CN" sz="1400" b="0" smtClean="0">
                <a:solidFill>
                  <a:schemeClr val="accent1"/>
                </a:solidFill>
              </a:rPr>
              <a:t> main()</a:t>
            </a:r>
          </a:p>
          <a:p>
            <a:r>
              <a:rPr lang="en-US" altLang="zh-CN" sz="1400" b="0" smtClean="0">
                <a:solidFill>
                  <a:schemeClr val="accent1"/>
                </a:solidFill>
              </a:rPr>
              <a:t>{</a:t>
            </a:r>
          </a:p>
          <a:p>
            <a:r>
              <a:rPr lang="en-US" altLang="zh-CN" sz="1400" b="0" smtClean="0">
                <a:solidFill>
                  <a:schemeClr val="accent1"/>
                </a:solidFill>
              </a:rPr>
              <a:t>    </a:t>
            </a:r>
            <a:r>
              <a:rPr lang="en-US" altLang="zh-CN" sz="1400" b="0" err="1" smtClean="0">
                <a:solidFill>
                  <a:schemeClr val="accent1"/>
                </a:solidFill>
              </a:rPr>
              <a:t>cout</a:t>
            </a:r>
            <a:r>
              <a:rPr lang="en-US" altLang="zh-CN" sz="1400" b="0" smtClean="0">
                <a:solidFill>
                  <a:schemeClr val="accent1"/>
                </a:solidFill>
              </a:rPr>
              <a:t>&lt;&lt; g &lt;&lt;</a:t>
            </a:r>
            <a:r>
              <a:rPr lang="en-US" altLang="zh-CN" sz="1400" b="0" err="1" smtClean="0">
                <a:solidFill>
                  <a:schemeClr val="accent1"/>
                </a:solidFill>
              </a:rPr>
              <a:t>endl</a:t>
            </a:r>
            <a:r>
              <a:rPr lang="en-US" altLang="zh-CN" sz="1400" b="0" smtClean="0">
                <a:solidFill>
                  <a:schemeClr val="accent1"/>
                </a:solidFill>
              </a:rPr>
              <a:t>;</a:t>
            </a:r>
          </a:p>
          <a:p>
            <a:r>
              <a:rPr lang="en-US" altLang="zh-CN" sz="1400" b="0" smtClean="0">
                <a:solidFill>
                  <a:schemeClr val="accent1"/>
                </a:solidFill>
              </a:rPr>
              <a:t>    while(1);</a:t>
            </a:r>
          </a:p>
          <a:p>
            <a:r>
              <a:rPr lang="en-US" altLang="zh-CN" sz="1400" b="0" smtClean="0">
                <a:solidFill>
                  <a:schemeClr val="accent1"/>
                </a:solidFill>
              </a:rPr>
              <a:t>    return 0;</a:t>
            </a:r>
          </a:p>
          <a:p>
            <a:r>
              <a:rPr lang="en-US" altLang="zh-CN" sz="1400" b="0" smtClean="0">
                <a:solidFill>
                  <a:schemeClr val="accent1"/>
                </a:solidFill>
              </a:rPr>
              <a:t>}</a:t>
            </a:r>
            <a:endParaRPr lang="zh-CN" altLang="en-US" sz="1400" b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6" grpId="0" animBg="1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0350"/>
            <a:ext cx="7543800" cy="11430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1.4.2  </a:t>
            </a:r>
            <a:r>
              <a:rPr lang="zh-CN" altLang="en-US" sz="2400" b="1" smtClean="0">
                <a:solidFill>
                  <a:srgbClr val="CC3300"/>
                </a:solidFill>
              </a:rPr>
              <a:t>访问变量</a:t>
            </a:r>
            <a:endParaRPr lang="zh-CN" altLang="en-US" smtClean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53603" name="Group 3"/>
          <p:cNvGrpSpPr>
            <a:grpSpLocks/>
          </p:cNvGrpSpPr>
          <p:nvPr/>
        </p:nvGrpSpPr>
        <p:grpSpPr bwMode="auto">
          <a:xfrm>
            <a:off x="5867400" y="1403350"/>
            <a:ext cx="2438400" cy="4572000"/>
            <a:chOff x="3552" y="864"/>
            <a:chExt cx="1536" cy="2880"/>
          </a:xfrm>
        </p:grpSpPr>
        <p:sp>
          <p:nvSpPr>
            <p:cNvPr id="153611" name="AutoShape 4"/>
            <p:cNvSpPr>
              <a:spLocks noChangeArrowheads="1"/>
            </p:cNvSpPr>
            <p:nvPr/>
          </p:nvSpPr>
          <p:spPr bwMode="auto">
            <a:xfrm>
              <a:off x="3552" y="864"/>
              <a:ext cx="1536" cy="2880"/>
            </a:xfrm>
            <a:prstGeom prst="wave">
              <a:avLst>
                <a:gd name="adj1" fmla="val 4380"/>
                <a:gd name="adj2" fmla="val 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53612" name="Line 5"/>
            <p:cNvSpPr>
              <a:spLocks noChangeShapeType="1"/>
            </p:cNvSpPr>
            <p:nvPr/>
          </p:nvSpPr>
          <p:spPr bwMode="auto">
            <a:xfrm>
              <a:off x="3552" y="120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13" name="Line 6"/>
            <p:cNvSpPr>
              <a:spLocks noChangeShapeType="1"/>
            </p:cNvSpPr>
            <p:nvPr/>
          </p:nvSpPr>
          <p:spPr bwMode="auto">
            <a:xfrm>
              <a:off x="3552" y="134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14" name="Line 7"/>
            <p:cNvSpPr>
              <a:spLocks noChangeShapeType="1"/>
            </p:cNvSpPr>
            <p:nvPr/>
          </p:nvSpPr>
          <p:spPr bwMode="auto">
            <a:xfrm>
              <a:off x="3744" y="91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15" name="Line 8"/>
            <p:cNvSpPr>
              <a:spLocks noChangeShapeType="1"/>
            </p:cNvSpPr>
            <p:nvPr/>
          </p:nvSpPr>
          <p:spPr bwMode="auto">
            <a:xfrm>
              <a:off x="3936" y="86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16" name="Line 9"/>
            <p:cNvSpPr>
              <a:spLocks noChangeShapeType="1"/>
            </p:cNvSpPr>
            <p:nvPr/>
          </p:nvSpPr>
          <p:spPr bwMode="auto">
            <a:xfrm>
              <a:off x="4128" y="91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17" name="Line 10"/>
            <p:cNvSpPr>
              <a:spLocks noChangeShapeType="1"/>
            </p:cNvSpPr>
            <p:nvPr/>
          </p:nvSpPr>
          <p:spPr bwMode="auto">
            <a:xfrm>
              <a:off x="4320" y="100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18" name="Line 11"/>
            <p:cNvSpPr>
              <a:spLocks noChangeShapeType="1"/>
            </p:cNvSpPr>
            <p:nvPr/>
          </p:nvSpPr>
          <p:spPr bwMode="auto">
            <a:xfrm>
              <a:off x="4512" y="1104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19" name="Line 12"/>
            <p:cNvSpPr>
              <a:spLocks noChangeShapeType="1"/>
            </p:cNvSpPr>
            <p:nvPr/>
          </p:nvSpPr>
          <p:spPr bwMode="auto">
            <a:xfrm>
              <a:off x="4704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20" name="Line 13"/>
            <p:cNvSpPr>
              <a:spLocks noChangeShapeType="1"/>
            </p:cNvSpPr>
            <p:nvPr/>
          </p:nvSpPr>
          <p:spPr bwMode="auto">
            <a:xfrm>
              <a:off x="4896" y="110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21" name="Line 14"/>
            <p:cNvSpPr>
              <a:spLocks noChangeShapeType="1"/>
            </p:cNvSpPr>
            <p:nvPr/>
          </p:nvSpPr>
          <p:spPr bwMode="auto">
            <a:xfrm>
              <a:off x="3552" y="148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22" name="Line 15"/>
            <p:cNvSpPr>
              <a:spLocks noChangeShapeType="1"/>
            </p:cNvSpPr>
            <p:nvPr/>
          </p:nvSpPr>
          <p:spPr bwMode="auto">
            <a:xfrm>
              <a:off x="3552" y="163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23" name="Line 16"/>
            <p:cNvSpPr>
              <a:spLocks noChangeShapeType="1"/>
            </p:cNvSpPr>
            <p:nvPr/>
          </p:nvSpPr>
          <p:spPr bwMode="auto">
            <a:xfrm>
              <a:off x="3552" y="17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24" name="Line 17"/>
            <p:cNvSpPr>
              <a:spLocks noChangeShapeType="1"/>
            </p:cNvSpPr>
            <p:nvPr/>
          </p:nvSpPr>
          <p:spPr bwMode="auto">
            <a:xfrm>
              <a:off x="3552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25" name="Line 18"/>
            <p:cNvSpPr>
              <a:spLocks noChangeShapeType="1"/>
            </p:cNvSpPr>
            <p:nvPr/>
          </p:nvSpPr>
          <p:spPr bwMode="auto">
            <a:xfrm>
              <a:off x="3552" y="206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26" name="Line 19"/>
            <p:cNvSpPr>
              <a:spLocks noChangeShapeType="1"/>
            </p:cNvSpPr>
            <p:nvPr/>
          </p:nvSpPr>
          <p:spPr bwMode="auto">
            <a:xfrm>
              <a:off x="3552" y="220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27" name="Line 20"/>
            <p:cNvSpPr>
              <a:spLocks noChangeShapeType="1"/>
            </p:cNvSpPr>
            <p:nvPr/>
          </p:nvSpPr>
          <p:spPr bwMode="auto">
            <a:xfrm>
              <a:off x="3552" y="235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28" name="Line 21"/>
            <p:cNvSpPr>
              <a:spLocks noChangeShapeType="1"/>
            </p:cNvSpPr>
            <p:nvPr/>
          </p:nvSpPr>
          <p:spPr bwMode="auto">
            <a:xfrm>
              <a:off x="3552" y="249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29" name="Line 22"/>
            <p:cNvSpPr>
              <a:spLocks noChangeShapeType="1"/>
            </p:cNvSpPr>
            <p:nvPr/>
          </p:nvSpPr>
          <p:spPr bwMode="auto">
            <a:xfrm>
              <a:off x="3552" y="264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30" name="Line 23"/>
            <p:cNvSpPr>
              <a:spLocks noChangeShapeType="1"/>
            </p:cNvSpPr>
            <p:nvPr/>
          </p:nvSpPr>
          <p:spPr bwMode="auto">
            <a:xfrm>
              <a:off x="3552" y="278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31" name="Line 24"/>
            <p:cNvSpPr>
              <a:spLocks noChangeShapeType="1"/>
            </p:cNvSpPr>
            <p:nvPr/>
          </p:nvSpPr>
          <p:spPr bwMode="auto">
            <a:xfrm>
              <a:off x="3552" y="292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32" name="Line 25"/>
            <p:cNvSpPr>
              <a:spLocks noChangeShapeType="1"/>
            </p:cNvSpPr>
            <p:nvPr/>
          </p:nvSpPr>
          <p:spPr bwMode="auto">
            <a:xfrm>
              <a:off x="3552" y="307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33" name="Line 26"/>
            <p:cNvSpPr>
              <a:spLocks noChangeShapeType="1"/>
            </p:cNvSpPr>
            <p:nvPr/>
          </p:nvSpPr>
          <p:spPr bwMode="auto">
            <a:xfrm>
              <a:off x="3552" y="321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34" name="Line 27"/>
            <p:cNvSpPr>
              <a:spLocks noChangeShapeType="1"/>
            </p:cNvSpPr>
            <p:nvPr/>
          </p:nvSpPr>
          <p:spPr bwMode="auto">
            <a:xfrm>
              <a:off x="3552" y="336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71772" name="Text Box 28"/>
          <p:cNvSpPr txBox="1">
            <a:spLocks noChangeArrowheads="1"/>
          </p:cNvSpPr>
          <p:nvPr/>
        </p:nvSpPr>
        <p:spPr bwMode="auto">
          <a:xfrm>
            <a:off x="3978275" y="39385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sz="1600" b="0">
                <a:solidFill>
                  <a:schemeClr val="tx1"/>
                </a:solidFill>
              </a:rPr>
              <a:t>   </a:t>
            </a:r>
            <a:r>
              <a:rPr lang="en-US" altLang="zh-CN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0X0066FDF4</a:t>
            </a:r>
          </a:p>
        </p:txBody>
      </p:sp>
      <p:sp>
        <p:nvSpPr>
          <p:cNvPr id="153605" name="Text Box 29"/>
          <p:cNvSpPr txBox="1">
            <a:spLocks noChangeArrowheads="1"/>
          </p:cNvSpPr>
          <p:nvPr/>
        </p:nvSpPr>
        <p:spPr bwMode="auto">
          <a:xfrm>
            <a:off x="3521075" y="2089150"/>
            <a:ext cx="240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double  b</a:t>
            </a:r>
            <a:r>
              <a:rPr lang="en-US" altLang="zh-CN" sz="1600" b="0">
                <a:solidFill>
                  <a:schemeClr val="tx1"/>
                </a:solidFill>
              </a:rPr>
              <a:t>   0X0066FDEC</a:t>
            </a:r>
          </a:p>
        </p:txBody>
      </p:sp>
      <p:sp>
        <p:nvSpPr>
          <p:cNvPr id="153606" name="Rectangle 30"/>
          <p:cNvSpPr>
            <a:spLocks noChangeArrowheads="1"/>
          </p:cNvSpPr>
          <p:nvPr/>
        </p:nvSpPr>
        <p:spPr bwMode="auto">
          <a:xfrm>
            <a:off x="5867400" y="2165350"/>
            <a:ext cx="2438400" cy="182880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3607" name="Rectangle 31"/>
          <p:cNvSpPr>
            <a:spLocks noChangeArrowheads="1"/>
          </p:cNvSpPr>
          <p:nvPr/>
        </p:nvSpPr>
        <p:spPr bwMode="auto">
          <a:xfrm>
            <a:off x="5867400" y="3994150"/>
            <a:ext cx="2438400" cy="914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3608" name="Text Box 32"/>
          <p:cNvSpPr txBox="1">
            <a:spLocks noChangeArrowheads="1"/>
          </p:cNvSpPr>
          <p:nvPr/>
        </p:nvSpPr>
        <p:spPr bwMode="auto">
          <a:xfrm>
            <a:off x="4098925" y="13414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3333FF"/>
                </a:solidFill>
              </a:rPr>
              <a:t>内存分配</a:t>
            </a:r>
          </a:p>
        </p:txBody>
      </p:sp>
      <p:sp>
        <p:nvSpPr>
          <p:cNvPr id="671777" name="AutoShape 33"/>
          <p:cNvSpPr>
            <a:spLocks/>
          </p:cNvSpPr>
          <p:nvPr/>
        </p:nvSpPr>
        <p:spPr bwMode="auto">
          <a:xfrm>
            <a:off x="2195513" y="5060950"/>
            <a:ext cx="1766887" cy="600075"/>
          </a:xfrm>
          <a:prstGeom prst="borderCallout2">
            <a:avLst>
              <a:gd name="adj1" fmla="val 19046"/>
              <a:gd name="adj2" fmla="val 104315"/>
              <a:gd name="adj3" fmla="val 19046"/>
              <a:gd name="adj4" fmla="val 133514"/>
              <a:gd name="adj5" fmla="val -120106"/>
              <a:gd name="adj6" fmla="val 1663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变量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a</a:t>
            </a: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的地址</a:t>
            </a:r>
          </a:p>
        </p:txBody>
      </p:sp>
      <p:sp>
        <p:nvSpPr>
          <p:cNvPr id="153610" name="Text Box 34"/>
          <p:cNvSpPr txBox="1">
            <a:spLocks noChangeArrowheads="1"/>
          </p:cNvSpPr>
          <p:nvPr/>
        </p:nvSpPr>
        <p:spPr bwMode="auto">
          <a:xfrm>
            <a:off x="990600" y="2622550"/>
            <a:ext cx="2362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例如，</a:t>
            </a:r>
            <a:r>
              <a:rPr lang="zh-CN" altLang="en-US" sz="2000">
                <a:solidFill>
                  <a:schemeClr val="tx1"/>
                </a:solidFill>
              </a:rPr>
              <a:t>有说明：</a:t>
            </a:r>
            <a:endParaRPr lang="zh-CN" altLang="en-US" sz="2000" i="1">
              <a:solidFill>
                <a:schemeClr val="folHlink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int</a:t>
            </a:r>
            <a:r>
              <a:rPr lang="en-US" altLang="zh-CN" sz="2000">
                <a:solidFill>
                  <a:schemeClr val="tx1"/>
                </a:solidFill>
              </a:rPr>
              <a:t> 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double</a:t>
            </a:r>
            <a:r>
              <a:rPr lang="en-US" altLang="zh-CN" sz="2000">
                <a:solidFill>
                  <a:schemeClr val="tx1"/>
                </a:solidFill>
              </a:rPr>
              <a:t>  b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7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77" grpId="0" animBg="1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0350"/>
            <a:ext cx="7543800" cy="11430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1.4.2  </a:t>
            </a:r>
            <a:r>
              <a:rPr lang="zh-CN" altLang="en-US" sz="2400" b="1" smtClean="0">
                <a:solidFill>
                  <a:srgbClr val="CC3300"/>
                </a:solidFill>
              </a:rPr>
              <a:t>访问变量</a:t>
            </a:r>
            <a:endParaRPr lang="zh-CN" altLang="en-US" smtClean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54627" name="Group 3"/>
          <p:cNvGrpSpPr>
            <a:grpSpLocks/>
          </p:cNvGrpSpPr>
          <p:nvPr/>
        </p:nvGrpSpPr>
        <p:grpSpPr bwMode="auto">
          <a:xfrm>
            <a:off x="5867400" y="1403350"/>
            <a:ext cx="2438400" cy="4572000"/>
            <a:chOff x="3552" y="864"/>
            <a:chExt cx="1536" cy="2880"/>
          </a:xfrm>
        </p:grpSpPr>
        <p:sp>
          <p:nvSpPr>
            <p:cNvPr id="154637" name="AutoShape 4"/>
            <p:cNvSpPr>
              <a:spLocks noChangeArrowheads="1"/>
            </p:cNvSpPr>
            <p:nvPr/>
          </p:nvSpPr>
          <p:spPr bwMode="auto">
            <a:xfrm>
              <a:off x="3552" y="864"/>
              <a:ext cx="1536" cy="2880"/>
            </a:xfrm>
            <a:prstGeom prst="wave">
              <a:avLst>
                <a:gd name="adj1" fmla="val 4380"/>
                <a:gd name="adj2" fmla="val 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54638" name="Line 5"/>
            <p:cNvSpPr>
              <a:spLocks noChangeShapeType="1"/>
            </p:cNvSpPr>
            <p:nvPr/>
          </p:nvSpPr>
          <p:spPr bwMode="auto">
            <a:xfrm>
              <a:off x="3552" y="120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39" name="Line 6"/>
            <p:cNvSpPr>
              <a:spLocks noChangeShapeType="1"/>
            </p:cNvSpPr>
            <p:nvPr/>
          </p:nvSpPr>
          <p:spPr bwMode="auto">
            <a:xfrm>
              <a:off x="3552" y="134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40" name="Line 7"/>
            <p:cNvSpPr>
              <a:spLocks noChangeShapeType="1"/>
            </p:cNvSpPr>
            <p:nvPr/>
          </p:nvSpPr>
          <p:spPr bwMode="auto">
            <a:xfrm>
              <a:off x="3744" y="91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41" name="Line 8"/>
            <p:cNvSpPr>
              <a:spLocks noChangeShapeType="1"/>
            </p:cNvSpPr>
            <p:nvPr/>
          </p:nvSpPr>
          <p:spPr bwMode="auto">
            <a:xfrm>
              <a:off x="3936" y="86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42" name="Line 9"/>
            <p:cNvSpPr>
              <a:spLocks noChangeShapeType="1"/>
            </p:cNvSpPr>
            <p:nvPr/>
          </p:nvSpPr>
          <p:spPr bwMode="auto">
            <a:xfrm>
              <a:off x="4128" y="91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43" name="Line 10"/>
            <p:cNvSpPr>
              <a:spLocks noChangeShapeType="1"/>
            </p:cNvSpPr>
            <p:nvPr/>
          </p:nvSpPr>
          <p:spPr bwMode="auto">
            <a:xfrm>
              <a:off x="4320" y="100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44" name="Line 11"/>
            <p:cNvSpPr>
              <a:spLocks noChangeShapeType="1"/>
            </p:cNvSpPr>
            <p:nvPr/>
          </p:nvSpPr>
          <p:spPr bwMode="auto">
            <a:xfrm>
              <a:off x="4512" y="1104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45" name="Line 12"/>
            <p:cNvSpPr>
              <a:spLocks noChangeShapeType="1"/>
            </p:cNvSpPr>
            <p:nvPr/>
          </p:nvSpPr>
          <p:spPr bwMode="auto">
            <a:xfrm>
              <a:off x="4704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46" name="Line 13"/>
            <p:cNvSpPr>
              <a:spLocks noChangeShapeType="1"/>
            </p:cNvSpPr>
            <p:nvPr/>
          </p:nvSpPr>
          <p:spPr bwMode="auto">
            <a:xfrm>
              <a:off x="4896" y="110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47" name="Line 14"/>
            <p:cNvSpPr>
              <a:spLocks noChangeShapeType="1"/>
            </p:cNvSpPr>
            <p:nvPr/>
          </p:nvSpPr>
          <p:spPr bwMode="auto">
            <a:xfrm>
              <a:off x="3552" y="148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48" name="Line 15"/>
            <p:cNvSpPr>
              <a:spLocks noChangeShapeType="1"/>
            </p:cNvSpPr>
            <p:nvPr/>
          </p:nvSpPr>
          <p:spPr bwMode="auto">
            <a:xfrm>
              <a:off x="3552" y="163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49" name="Line 16"/>
            <p:cNvSpPr>
              <a:spLocks noChangeShapeType="1"/>
            </p:cNvSpPr>
            <p:nvPr/>
          </p:nvSpPr>
          <p:spPr bwMode="auto">
            <a:xfrm>
              <a:off x="3552" y="17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50" name="Line 17"/>
            <p:cNvSpPr>
              <a:spLocks noChangeShapeType="1"/>
            </p:cNvSpPr>
            <p:nvPr/>
          </p:nvSpPr>
          <p:spPr bwMode="auto">
            <a:xfrm>
              <a:off x="3552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51" name="Line 18"/>
            <p:cNvSpPr>
              <a:spLocks noChangeShapeType="1"/>
            </p:cNvSpPr>
            <p:nvPr/>
          </p:nvSpPr>
          <p:spPr bwMode="auto">
            <a:xfrm>
              <a:off x="3552" y="206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52" name="Line 19"/>
            <p:cNvSpPr>
              <a:spLocks noChangeShapeType="1"/>
            </p:cNvSpPr>
            <p:nvPr/>
          </p:nvSpPr>
          <p:spPr bwMode="auto">
            <a:xfrm>
              <a:off x="3552" y="220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53" name="Line 20"/>
            <p:cNvSpPr>
              <a:spLocks noChangeShapeType="1"/>
            </p:cNvSpPr>
            <p:nvPr/>
          </p:nvSpPr>
          <p:spPr bwMode="auto">
            <a:xfrm>
              <a:off x="3552" y="235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54" name="Line 21"/>
            <p:cNvSpPr>
              <a:spLocks noChangeShapeType="1"/>
            </p:cNvSpPr>
            <p:nvPr/>
          </p:nvSpPr>
          <p:spPr bwMode="auto">
            <a:xfrm>
              <a:off x="3552" y="249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55" name="Line 22"/>
            <p:cNvSpPr>
              <a:spLocks noChangeShapeType="1"/>
            </p:cNvSpPr>
            <p:nvPr/>
          </p:nvSpPr>
          <p:spPr bwMode="auto">
            <a:xfrm>
              <a:off x="3552" y="264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56" name="Line 23"/>
            <p:cNvSpPr>
              <a:spLocks noChangeShapeType="1"/>
            </p:cNvSpPr>
            <p:nvPr/>
          </p:nvSpPr>
          <p:spPr bwMode="auto">
            <a:xfrm>
              <a:off x="3552" y="278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57" name="Line 24"/>
            <p:cNvSpPr>
              <a:spLocks noChangeShapeType="1"/>
            </p:cNvSpPr>
            <p:nvPr/>
          </p:nvSpPr>
          <p:spPr bwMode="auto">
            <a:xfrm>
              <a:off x="3552" y="292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58" name="Line 25"/>
            <p:cNvSpPr>
              <a:spLocks noChangeShapeType="1"/>
            </p:cNvSpPr>
            <p:nvPr/>
          </p:nvSpPr>
          <p:spPr bwMode="auto">
            <a:xfrm>
              <a:off x="3552" y="307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59" name="Line 26"/>
            <p:cNvSpPr>
              <a:spLocks noChangeShapeType="1"/>
            </p:cNvSpPr>
            <p:nvPr/>
          </p:nvSpPr>
          <p:spPr bwMode="auto">
            <a:xfrm>
              <a:off x="3552" y="321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660" name="Line 27"/>
            <p:cNvSpPr>
              <a:spLocks noChangeShapeType="1"/>
            </p:cNvSpPr>
            <p:nvPr/>
          </p:nvSpPr>
          <p:spPr bwMode="auto">
            <a:xfrm>
              <a:off x="3552" y="336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4628" name="Text Box 28"/>
          <p:cNvSpPr txBox="1">
            <a:spLocks noChangeArrowheads="1"/>
          </p:cNvSpPr>
          <p:nvPr/>
        </p:nvSpPr>
        <p:spPr bwMode="auto">
          <a:xfrm>
            <a:off x="3978275" y="39385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sz="1600" b="0">
                <a:solidFill>
                  <a:schemeClr val="tx1"/>
                </a:solidFill>
              </a:rPr>
              <a:t>   </a:t>
            </a:r>
            <a:r>
              <a:rPr lang="en-US" altLang="zh-CN" sz="1600">
                <a:solidFill>
                  <a:schemeClr val="accent2"/>
                </a:solidFill>
              </a:rPr>
              <a:t>0X0066FDF4</a:t>
            </a:r>
          </a:p>
        </p:txBody>
      </p:sp>
      <p:sp>
        <p:nvSpPr>
          <p:cNvPr id="154629" name="Text Box 29"/>
          <p:cNvSpPr txBox="1">
            <a:spLocks noChangeArrowheads="1"/>
          </p:cNvSpPr>
          <p:nvPr/>
        </p:nvSpPr>
        <p:spPr bwMode="auto">
          <a:xfrm>
            <a:off x="3521075" y="2089150"/>
            <a:ext cx="240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double  b</a:t>
            </a:r>
            <a:r>
              <a:rPr lang="en-US" altLang="zh-CN" sz="1600" b="0">
                <a:solidFill>
                  <a:schemeClr val="tx1"/>
                </a:solidFill>
              </a:rPr>
              <a:t>   0X0066FDEC</a:t>
            </a:r>
          </a:p>
        </p:txBody>
      </p:sp>
      <p:sp>
        <p:nvSpPr>
          <p:cNvPr id="154630" name="Rectangle 30"/>
          <p:cNvSpPr>
            <a:spLocks noChangeArrowheads="1"/>
          </p:cNvSpPr>
          <p:nvPr/>
        </p:nvSpPr>
        <p:spPr bwMode="auto">
          <a:xfrm>
            <a:off x="5867400" y="2165350"/>
            <a:ext cx="2438400" cy="182880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4631" name="Rectangle 31"/>
          <p:cNvSpPr>
            <a:spLocks noChangeArrowheads="1"/>
          </p:cNvSpPr>
          <p:nvPr/>
        </p:nvSpPr>
        <p:spPr bwMode="auto">
          <a:xfrm>
            <a:off x="5867400" y="3994150"/>
            <a:ext cx="2438400" cy="914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4632" name="Text Box 32"/>
          <p:cNvSpPr txBox="1">
            <a:spLocks noChangeArrowheads="1"/>
          </p:cNvSpPr>
          <p:nvPr/>
        </p:nvSpPr>
        <p:spPr bwMode="auto">
          <a:xfrm>
            <a:off x="4098925" y="13414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3333FF"/>
                </a:solidFill>
              </a:rPr>
              <a:t>内存分配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979613" y="4298950"/>
            <a:ext cx="3201987" cy="1938338"/>
            <a:chOff x="1296" y="1728"/>
            <a:chExt cx="1920" cy="1152"/>
          </a:xfrm>
        </p:grpSpPr>
        <p:sp>
          <p:nvSpPr>
            <p:cNvPr id="154635" name="AutoShape 34"/>
            <p:cNvSpPr>
              <a:spLocks/>
            </p:cNvSpPr>
            <p:nvPr/>
          </p:nvSpPr>
          <p:spPr bwMode="auto">
            <a:xfrm>
              <a:off x="1296" y="2352"/>
              <a:ext cx="1344" cy="528"/>
            </a:xfrm>
            <a:prstGeom prst="borderCallout2">
              <a:avLst>
                <a:gd name="adj1" fmla="val 13634"/>
                <a:gd name="adj2" fmla="val 103569"/>
                <a:gd name="adj3" fmla="val 13634"/>
                <a:gd name="adj4" fmla="val 146949"/>
                <a:gd name="adj5" fmla="val -82384"/>
                <a:gd name="adj6" fmla="val 195759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宋体" charset="-122"/>
                </a:rPr>
                <a:t>由类型符 </a:t>
              </a:r>
              <a:r>
                <a:rPr lang="en-US" altLang="zh-CN" sz="2000">
                  <a:solidFill>
                    <a:schemeClr val="tx1"/>
                  </a:solidFill>
                  <a:latin typeface="宋体" charset="-122"/>
                </a:rPr>
                <a:t>int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宋体" charset="-122"/>
                </a:rPr>
                <a:t>解释存储数据</a:t>
              </a:r>
            </a:p>
          </p:txBody>
        </p:sp>
        <p:sp>
          <p:nvSpPr>
            <p:cNvPr id="154636" name="Line 35"/>
            <p:cNvSpPr>
              <a:spLocks noChangeShapeType="1"/>
            </p:cNvSpPr>
            <p:nvPr/>
          </p:nvSpPr>
          <p:spPr bwMode="auto">
            <a:xfrm flipH="1" flipV="1">
              <a:off x="2592" y="1728"/>
              <a:ext cx="624" cy="67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4634" name="Text Box 36"/>
          <p:cNvSpPr txBox="1">
            <a:spLocks noChangeArrowheads="1"/>
          </p:cNvSpPr>
          <p:nvPr/>
        </p:nvSpPr>
        <p:spPr bwMode="auto">
          <a:xfrm>
            <a:off x="990600" y="2622550"/>
            <a:ext cx="2362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例如，</a:t>
            </a:r>
            <a:r>
              <a:rPr lang="zh-CN" altLang="en-US" sz="2000">
                <a:solidFill>
                  <a:schemeClr val="tx1"/>
                </a:solidFill>
              </a:rPr>
              <a:t>有说明：</a:t>
            </a:r>
            <a:endParaRPr lang="zh-CN" altLang="en-US" sz="2000" i="1">
              <a:solidFill>
                <a:schemeClr val="folHlink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int</a:t>
            </a:r>
            <a:r>
              <a:rPr lang="en-US" altLang="zh-CN" sz="2000">
                <a:solidFill>
                  <a:schemeClr val="tx1"/>
                </a:solidFill>
              </a:rPr>
              <a:t> 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double</a:t>
            </a:r>
            <a:r>
              <a:rPr lang="en-US" altLang="zh-CN" sz="2000">
                <a:solidFill>
                  <a:schemeClr val="tx1"/>
                </a:solidFill>
              </a:rPr>
              <a:t>  b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990600" y="2622550"/>
            <a:ext cx="2362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例如，</a:t>
            </a:r>
            <a:r>
              <a:rPr lang="zh-CN" altLang="en-US" sz="2000">
                <a:solidFill>
                  <a:schemeClr val="tx1"/>
                </a:solidFill>
              </a:rPr>
              <a:t>有说明：</a:t>
            </a:r>
            <a:endParaRPr lang="zh-CN" altLang="en-US" sz="2000" i="1">
              <a:solidFill>
                <a:schemeClr val="folHlink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int</a:t>
            </a:r>
            <a:r>
              <a:rPr lang="en-US" altLang="zh-CN" sz="2000">
                <a:solidFill>
                  <a:schemeClr val="tx1"/>
                </a:solidFill>
              </a:rPr>
              <a:t> 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double</a:t>
            </a:r>
            <a:r>
              <a:rPr lang="en-US" altLang="zh-CN" sz="2000">
                <a:solidFill>
                  <a:schemeClr val="tx1"/>
                </a:solidFill>
              </a:rPr>
              <a:t>  b ;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0350"/>
            <a:ext cx="7543800" cy="11430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1.4.2  </a:t>
            </a:r>
            <a:r>
              <a:rPr lang="zh-CN" altLang="en-US" sz="2400" b="1" smtClean="0">
                <a:solidFill>
                  <a:srgbClr val="CC3300"/>
                </a:solidFill>
              </a:rPr>
              <a:t>访问变量</a:t>
            </a:r>
            <a:endParaRPr lang="zh-CN" altLang="en-US" smtClean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55652" name="Group 4"/>
          <p:cNvGrpSpPr>
            <a:grpSpLocks/>
          </p:cNvGrpSpPr>
          <p:nvPr/>
        </p:nvGrpSpPr>
        <p:grpSpPr bwMode="auto">
          <a:xfrm>
            <a:off x="5867400" y="1403350"/>
            <a:ext cx="2438400" cy="4572000"/>
            <a:chOff x="3552" y="864"/>
            <a:chExt cx="1536" cy="2880"/>
          </a:xfrm>
        </p:grpSpPr>
        <p:sp>
          <p:nvSpPr>
            <p:cNvPr id="155659" name="AutoShape 5"/>
            <p:cNvSpPr>
              <a:spLocks noChangeArrowheads="1"/>
            </p:cNvSpPr>
            <p:nvPr/>
          </p:nvSpPr>
          <p:spPr bwMode="auto">
            <a:xfrm>
              <a:off x="3552" y="864"/>
              <a:ext cx="1536" cy="2880"/>
            </a:xfrm>
            <a:prstGeom prst="wave">
              <a:avLst>
                <a:gd name="adj1" fmla="val 4380"/>
                <a:gd name="adj2" fmla="val 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55660" name="Line 6"/>
            <p:cNvSpPr>
              <a:spLocks noChangeShapeType="1"/>
            </p:cNvSpPr>
            <p:nvPr/>
          </p:nvSpPr>
          <p:spPr bwMode="auto">
            <a:xfrm>
              <a:off x="3552" y="120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61" name="Line 7"/>
            <p:cNvSpPr>
              <a:spLocks noChangeShapeType="1"/>
            </p:cNvSpPr>
            <p:nvPr/>
          </p:nvSpPr>
          <p:spPr bwMode="auto">
            <a:xfrm>
              <a:off x="3552" y="134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62" name="Line 8"/>
            <p:cNvSpPr>
              <a:spLocks noChangeShapeType="1"/>
            </p:cNvSpPr>
            <p:nvPr/>
          </p:nvSpPr>
          <p:spPr bwMode="auto">
            <a:xfrm>
              <a:off x="3744" y="91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63" name="Line 9"/>
            <p:cNvSpPr>
              <a:spLocks noChangeShapeType="1"/>
            </p:cNvSpPr>
            <p:nvPr/>
          </p:nvSpPr>
          <p:spPr bwMode="auto">
            <a:xfrm>
              <a:off x="3936" y="86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64" name="Line 10"/>
            <p:cNvSpPr>
              <a:spLocks noChangeShapeType="1"/>
            </p:cNvSpPr>
            <p:nvPr/>
          </p:nvSpPr>
          <p:spPr bwMode="auto">
            <a:xfrm>
              <a:off x="4128" y="91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65" name="Line 11"/>
            <p:cNvSpPr>
              <a:spLocks noChangeShapeType="1"/>
            </p:cNvSpPr>
            <p:nvPr/>
          </p:nvSpPr>
          <p:spPr bwMode="auto">
            <a:xfrm>
              <a:off x="4320" y="100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66" name="Line 12"/>
            <p:cNvSpPr>
              <a:spLocks noChangeShapeType="1"/>
            </p:cNvSpPr>
            <p:nvPr/>
          </p:nvSpPr>
          <p:spPr bwMode="auto">
            <a:xfrm>
              <a:off x="4512" y="1104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67" name="Line 13"/>
            <p:cNvSpPr>
              <a:spLocks noChangeShapeType="1"/>
            </p:cNvSpPr>
            <p:nvPr/>
          </p:nvSpPr>
          <p:spPr bwMode="auto">
            <a:xfrm>
              <a:off x="4704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68" name="Line 14"/>
            <p:cNvSpPr>
              <a:spLocks noChangeShapeType="1"/>
            </p:cNvSpPr>
            <p:nvPr/>
          </p:nvSpPr>
          <p:spPr bwMode="auto">
            <a:xfrm>
              <a:off x="4896" y="110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69" name="Line 15"/>
            <p:cNvSpPr>
              <a:spLocks noChangeShapeType="1"/>
            </p:cNvSpPr>
            <p:nvPr/>
          </p:nvSpPr>
          <p:spPr bwMode="auto">
            <a:xfrm>
              <a:off x="3552" y="148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70" name="Line 16"/>
            <p:cNvSpPr>
              <a:spLocks noChangeShapeType="1"/>
            </p:cNvSpPr>
            <p:nvPr/>
          </p:nvSpPr>
          <p:spPr bwMode="auto">
            <a:xfrm>
              <a:off x="3552" y="163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71" name="Line 17"/>
            <p:cNvSpPr>
              <a:spLocks noChangeShapeType="1"/>
            </p:cNvSpPr>
            <p:nvPr/>
          </p:nvSpPr>
          <p:spPr bwMode="auto">
            <a:xfrm>
              <a:off x="3552" y="17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72" name="Line 18"/>
            <p:cNvSpPr>
              <a:spLocks noChangeShapeType="1"/>
            </p:cNvSpPr>
            <p:nvPr/>
          </p:nvSpPr>
          <p:spPr bwMode="auto">
            <a:xfrm>
              <a:off x="3552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73" name="Line 19"/>
            <p:cNvSpPr>
              <a:spLocks noChangeShapeType="1"/>
            </p:cNvSpPr>
            <p:nvPr/>
          </p:nvSpPr>
          <p:spPr bwMode="auto">
            <a:xfrm>
              <a:off x="3552" y="206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74" name="Line 20"/>
            <p:cNvSpPr>
              <a:spLocks noChangeShapeType="1"/>
            </p:cNvSpPr>
            <p:nvPr/>
          </p:nvSpPr>
          <p:spPr bwMode="auto">
            <a:xfrm>
              <a:off x="3552" y="220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75" name="Line 21"/>
            <p:cNvSpPr>
              <a:spLocks noChangeShapeType="1"/>
            </p:cNvSpPr>
            <p:nvPr/>
          </p:nvSpPr>
          <p:spPr bwMode="auto">
            <a:xfrm>
              <a:off x="3552" y="235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76" name="Line 22"/>
            <p:cNvSpPr>
              <a:spLocks noChangeShapeType="1"/>
            </p:cNvSpPr>
            <p:nvPr/>
          </p:nvSpPr>
          <p:spPr bwMode="auto">
            <a:xfrm>
              <a:off x="3552" y="249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77" name="Line 23"/>
            <p:cNvSpPr>
              <a:spLocks noChangeShapeType="1"/>
            </p:cNvSpPr>
            <p:nvPr/>
          </p:nvSpPr>
          <p:spPr bwMode="auto">
            <a:xfrm>
              <a:off x="3552" y="264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78" name="Line 24"/>
            <p:cNvSpPr>
              <a:spLocks noChangeShapeType="1"/>
            </p:cNvSpPr>
            <p:nvPr/>
          </p:nvSpPr>
          <p:spPr bwMode="auto">
            <a:xfrm>
              <a:off x="3552" y="278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79" name="Line 25"/>
            <p:cNvSpPr>
              <a:spLocks noChangeShapeType="1"/>
            </p:cNvSpPr>
            <p:nvPr/>
          </p:nvSpPr>
          <p:spPr bwMode="auto">
            <a:xfrm>
              <a:off x="3552" y="292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80" name="Line 26"/>
            <p:cNvSpPr>
              <a:spLocks noChangeShapeType="1"/>
            </p:cNvSpPr>
            <p:nvPr/>
          </p:nvSpPr>
          <p:spPr bwMode="auto">
            <a:xfrm>
              <a:off x="3552" y="307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81" name="Line 27"/>
            <p:cNvSpPr>
              <a:spLocks noChangeShapeType="1"/>
            </p:cNvSpPr>
            <p:nvPr/>
          </p:nvSpPr>
          <p:spPr bwMode="auto">
            <a:xfrm>
              <a:off x="3552" y="321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5682" name="Line 28"/>
            <p:cNvSpPr>
              <a:spLocks noChangeShapeType="1"/>
            </p:cNvSpPr>
            <p:nvPr/>
          </p:nvSpPr>
          <p:spPr bwMode="auto">
            <a:xfrm>
              <a:off x="3552" y="336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5653" name="Text Box 29"/>
          <p:cNvSpPr txBox="1">
            <a:spLocks noChangeArrowheads="1"/>
          </p:cNvSpPr>
          <p:nvPr/>
        </p:nvSpPr>
        <p:spPr bwMode="auto">
          <a:xfrm>
            <a:off x="3978275" y="3938588"/>
            <a:ext cx="1958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sz="1600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673822" name="Text Box 30"/>
          <p:cNvSpPr txBox="1">
            <a:spLocks noChangeArrowheads="1"/>
          </p:cNvSpPr>
          <p:nvPr/>
        </p:nvSpPr>
        <p:spPr bwMode="auto">
          <a:xfrm>
            <a:off x="3521075" y="2089150"/>
            <a:ext cx="2443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chemeClr val="tx1"/>
                </a:solidFill>
              </a:rPr>
              <a:t>double  b</a:t>
            </a:r>
            <a:r>
              <a:rPr lang="en-US" altLang="zh-CN" sz="1600" b="0">
                <a:solidFill>
                  <a:schemeClr val="tx1"/>
                </a:solidFill>
              </a:rPr>
              <a:t>   </a:t>
            </a:r>
            <a:r>
              <a:rPr lang="en-US" altLang="zh-CN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0X0066FDEC</a:t>
            </a:r>
          </a:p>
        </p:txBody>
      </p:sp>
      <p:sp>
        <p:nvSpPr>
          <p:cNvPr id="155655" name="Rectangle 31"/>
          <p:cNvSpPr>
            <a:spLocks noChangeArrowheads="1"/>
          </p:cNvSpPr>
          <p:nvPr/>
        </p:nvSpPr>
        <p:spPr bwMode="auto">
          <a:xfrm>
            <a:off x="5867400" y="2165350"/>
            <a:ext cx="2438400" cy="182880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5656" name="Rectangle 32"/>
          <p:cNvSpPr>
            <a:spLocks noChangeArrowheads="1"/>
          </p:cNvSpPr>
          <p:nvPr/>
        </p:nvSpPr>
        <p:spPr bwMode="auto">
          <a:xfrm>
            <a:off x="5867400" y="3994150"/>
            <a:ext cx="2438400" cy="914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5657" name="Text Box 33"/>
          <p:cNvSpPr txBox="1">
            <a:spLocks noChangeArrowheads="1"/>
          </p:cNvSpPr>
          <p:nvPr/>
        </p:nvSpPr>
        <p:spPr bwMode="auto">
          <a:xfrm>
            <a:off x="4098925" y="13414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3333FF"/>
                </a:solidFill>
              </a:rPr>
              <a:t>内存分配</a:t>
            </a:r>
          </a:p>
        </p:txBody>
      </p:sp>
      <p:sp>
        <p:nvSpPr>
          <p:cNvPr id="673826" name="AutoShape 34"/>
          <p:cNvSpPr>
            <a:spLocks/>
          </p:cNvSpPr>
          <p:nvPr/>
        </p:nvSpPr>
        <p:spPr bwMode="auto">
          <a:xfrm>
            <a:off x="2286000" y="3198813"/>
            <a:ext cx="1676400" cy="661987"/>
          </a:xfrm>
          <a:prstGeom prst="borderCallout2">
            <a:avLst>
              <a:gd name="adj1" fmla="val 17264"/>
              <a:gd name="adj2" fmla="val 104546"/>
              <a:gd name="adj3" fmla="val 17264"/>
              <a:gd name="adj4" fmla="val 135324"/>
              <a:gd name="adj5" fmla="val -108875"/>
              <a:gd name="adj6" fmla="val 16988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变量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的地址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7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826" grpId="0" animBg="1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990600" y="2622550"/>
            <a:ext cx="2362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例如，</a:t>
            </a:r>
            <a:r>
              <a:rPr lang="zh-CN" altLang="en-US" sz="2000">
                <a:solidFill>
                  <a:schemeClr val="tx1"/>
                </a:solidFill>
              </a:rPr>
              <a:t>有说明：</a:t>
            </a:r>
            <a:endParaRPr lang="zh-CN" altLang="en-US" sz="2000" i="1">
              <a:solidFill>
                <a:schemeClr val="folHlink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int</a:t>
            </a:r>
            <a:r>
              <a:rPr lang="en-US" altLang="zh-CN" sz="2000">
                <a:solidFill>
                  <a:schemeClr val="tx1"/>
                </a:solidFill>
              </a:rPr>
              <a:t> 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double</a:t>
            </a:r>
            <a:r>
              <a:rPr lang="en-US" altLang="zh-CN" sz="2000">
                <a:solidFill>
                  <a:schemeClr val="tx1"/>
                </a:solidFill>
              </a:rPr>
              <a:t>  b ;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60350"/>
            <a:ext cx="7543800" cy="525444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1.4.2  </a:t>
            </a:r>
            <a:r>
              <a:rPr lang="zh-CN" altLang="en-US" sz="2400" b="1" smtClean="0">
                <a:solidFill>
                  <a:srgbClr val="CC3300"/>
                </a:solidFill>
              </a:rPr>
              <a:t>访问变量</a:t>
            </a:r>
            <a:endParaRPr lang="zh-CN" altLang="en-US" smtClean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56676" name="Group 4"/>
          <p:cNvGrpSpPr>
            <a:grpSpLocks/>
          </p:cNvGrpSpPr>
          <p:nvPr/>
        </p:nvGrpSpPr>
        <p:grpSpPr bwMode="auto">
          <a:xfrm>
            <a:off x="5867400" y="1403350"/>
            <a:ext cx="2438400" cy="4572000"/>
            <a:chOff x="3552" y="864"/>
            <a:chExt cx="1536" cy="2880"/>
          </a:xfrm>
        </p:grpSpPr>
        <p:sp>
          <p:nvSpPr>
            <p:cNvPr id="156685" name="AutoShape 5"/>
            <p:cNvSpPr>
              <a:spLocks noChangeArrowheads="1"/>
            </p:cNvSpPr>
            <p:nvPr/>
          </p:nvSpPr>
          <p:spPr bwMode="auto">
            <a:xfrm>
              <a:off x="3552" y="864"/>
              <a:ext cx="1536" cy="2880"/>
            </a:xfrm>
            <a:prstGeom prst="wave">
              <a:avLst>
                <a:gd name="adj1" fmla="val 4380"/>
                <a:gd name="adj2" fmla="val 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56686" name="Line 6"/>
            <p:cNvSpPr>
              <a:spLocks noChangeShapeType="1"/>
            </p:cNvSpPr>
            <p:nvPr/>
          </p:nvSpPr>
          <p:spPr bwMode="auto">
            <a:xfrm>
              <a:off x="3552" y="120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87" name="Line 7"/>
            <p:cNvSpPr>
              <a:spLocks noChangeShapeType="1"/>
            </p:cNvSpPr>
            <p:nvPr/>
          </p:nvSpPr>
          <p:spPr bwMode="auto">
            <a:xfrm>
              <a:off x="3552" y="134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88" name="Line 8"/>
            <p:cNvSpPr>
              <a:spLocks noChangeShapeType="1"/>
            </p:cNvSpPr>
            <p:nvPr/>
          </p:nvSpPr>
          <p:spPr bwMode="auto">
            <a:xfrm>
              <a:off x="3744" y="91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89" name="Line 9"/>
            <p:cNvSpPr>
              <a:spLocks noChangeShapeType="1"/>
            </p:cNvSpPr>
            <p:nvPr/>
          </p:nvSpPr>
          <p:spPr bwMode="auto">
            <a:xfrm>
              <a:off x="3936" y="86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90" name="Line 10"/>
            <p:cNvSpPr>
              <a:spLocks noChangeShapeType="1"/>
            </p:cNvSpPr>
            <p:nvPr/>
          </p:nvSpPr>
          <p:spPr bwMode="auto">
            <a:xfrm>
              <a:off x="4128" y="91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91" name="Line 11"/>
            <p:cNvSpPr>
              <a:spLocks noChangeShapeType="1"/>
            </p:cNvSpPr>
            <p:nvPr/>
          </p:nvSpPr>
          <p:spPr bwMode="auto">
            <a:xfrm>
              <a:off x="4320" y="100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92" name="Line 12"/>
            <p:cNvSpPr>
              <a:spLocks noChangeShapeType="1"/>
            </p:cNvSpPr>
            <p:nvPr/>
          </p:nvSpPr>
          <p:spPr bwMode="auto">
            <a:xfrm>
              <a:off x="4512" y="1104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93" name="Line 13"/>
            <p:cNvSpPr>
              <a:spLocks noChangeShapeType="1"/>
            </p:cNvSpPr>
            <p:nvPr/>
          </p:nvSpPr>
          <p:spPr bwMode="auto">
            <a:xfrm>
              <a:off x="4704" y="115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94" name="Line 14"/>
            <p:cNvSpPr>
              <a:spLocks noChangeShapeType="1"/>
            </p:cNvSpPr>
            <p:nvPr/>
          </p:nvSpPr>
          <p:spPr bwMode="auto">
            <a:xfrm>
              <a:off x="4896" y="110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95" name="Line 15"/>
            <p:cNvSpPr>
              <a:spLocks noChangeShapeType="1"/>
            </p:cNvSpPr>
            <p:nvPr/>
          </p:nvSpPr>
          <p:spPr bwMode="auto">
            <a:xfrm>
              <a:off x="3552" y="148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96" name="Line 16"/>
            <p:cNvSpPr>
              <a:spLocks noChangeShapeType="1"/>
            </p:cNvSpPr>
            <p:nvPr/>
          </p:nvSpPr>
          <p:spPr bwMode="auto">
            <a:xfrm>
              <a:off x="3552" y="163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97" name="Line 17"/>
            <p:cNvSpPr>
              <a:spLocks noChangeShapeType="1"/>
            </p:cNvSpPr>
            <p:nvPr/>
          </p:nvSpPr>
          <p:spPr bwMode="auto">
            <a:xfrm>
              <a:off x="3552" y="17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98" name="Line 18"/>
            <p:cNvSpPr>
              <a:spLocks noChangeShapeType="1"/>
            </p:cNvSpPr>
            <p:nvPr/>
          </p:nvSpPr>
          <p:spPr bwMode="auto">
            <a:xfrm>
              <a:off x="3552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699" name="Line 19"/>
            <p:cNvSpPr>
              <a:spLocks noChangeShapeType="1"/>
            </p:cNvSpPr>
            <p:nvPr/>
          </p:nvSpPr>
          <p:spPr bwMode="auto">
            <a:xfrm>
              <a:off x="3552" y="206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0" name="Line 20"/>
            <p:cNvSpPr>
              <a:spLocks noChangeShapeType="1"/>
            </p:cNvSpPr>
            <p:nvPr/>
          </p:nvSpPr>
          <p:spPr bwMode="auto">
            <a:xfrm>
              <a:off x="3552" y="220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1" name="Line 21"/>
            <p:cNvSpPr>
              <a:spLocks noChangeShapeType="1"/>
            </p:cNvSpPr>
            <p:nvPr/>
          </p:nvSpPr>
          <p:spPr bwMode="auto">
            <a:xfrm>
              <a:off x="3552" y="235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2" name="Line 22"/>
            <p:cNvSpPr>
              <a:spLocks noChangeShapeType="1"/>
            </p:cNvSpPr>
            <p:nvPr/>
          </p:nvSpPr>
          <p:spPr bwMode="auto">
            <a:xfrm>
              <a:off x="3552" y="249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3" name="Line 23"/>
            <p:cNvSpPr>
              <a:spLocks noChangeShapeType="1"/>
            </p:cNvSpPr>
            <p:nvPr/>
          </p:nvSpPr>
          <p:spPr bwMode="auto">
            <a:xfrm>
              <a:off x="3552" y="264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4" name="Line 24"/>
            <p:cNvSpPr>
              <a:spLocks noChangeShapeType="1"/>
            </p:cNvSpPr>
            <p:nvPr/>
          </p:nvSpPr>
          <p:spPr bwMode="auto">
            <a:xfrm>
              <a:off x="3552" y="278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5" name="Line 25"/>
            <p:cNvSpPr>
              <a:spLocks noChangeShapeType="1"/>
            </p:cNvSpPr>
            <p:nvPr/>
          </p:nvSpPr>
          <p:spPr bwMode="auto">
            <a:xfrm>
              <a:off x="3552" y="292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6" name="Line 26"/>
            <p:cNvSpPr>
              <a:spLocks noChangeShapeType="1"/>
            </p:cNvSpPr>
            <p:nvPr/>
          </p:nvSpPr>
          <p:spPr bwMode="auto">
            <a:xfrm>
              <a:off x="3552" y="307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7" name="Line 27"/>
            <p:cNvSpPr>
              <a:spLocks noChangeShapeType="1"/>
            </p:cNvSpPr>
            <p:nvPr/>
          </p:nvSpPr>
          <p:spPr bwMode="auto">
            <a:xfrm>
              <a:off x="3552" y="321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708" name="Line 28"/>
            <p:cNvSpPr>
              <a:spLocks noChangeShapeType="1"/>
            </p:cNvSpPr>
            <p:nvPr/>
          </p:nvSpPr>
          <p:spPr bwMode="auto">
            <a:xfrm>
              <a:off x="3552" y="336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6677" name="Text Box 29"/>
          <p:cNvSpPr txBox="1">
            <a:spLocks noChangeArrowheads="1"/>
          </p:cNvSpPr>
          <p:nvPr/>
        </p:nvSpPr>
        <p:spPr bwMode="auto">
          <a:xfrm>
            <a:off x="3978275" y="3938588"/>
            <a:ext cx="1958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sz="1600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674846" name="Text Box 30"/>
          <p:cNvSpPr txBox="1">
            <a:spLocks noChangeArrowheads="1"/>
          </p:cNvSpPr>
          <p:nvPr/>
        </p:nvSpPr>
        <p:spPr bwMode="auto">
          <a:xfrm>
            <a:off x="3521075" y="2089150"/>
            <a:ext cx="2443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chemeClr val="tx1"/>
                </a:solidFill>
              </a:rPr>
              <a:t>double  b</a:t>
            </a:r>
            <a:r>
              <a:rPr lang="en-US" altLang="zh-CN" sz="1600" b="0">
                <a:solidFill>
                  <a:schemeClr val="tx1"/>
                </a:solidFill>
              </a:rPr>
              <a:t>   </a:t>
            </a:r>
            <a:r>
              <a:rPr lang="en-US" altLang="zh-CN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0X0066FDEC</a:t>
            </a:r>
          </a:p>
        </p:txBody>
      </p:sp>
      <p:sp>
        <p:nvSpPr>
          <p:cNvPr id="156679" name="Rectangle 31"/>
          <p:cNvSpPr>
            <a:spLocks noChangeArrowheads="1"/>
          </p:cNvSpPr>
          <p:nvPr/>
        </p:nvSpPr>
        <p:spPr bwMode="auto">
          <a:xfrm>
            <a:off x="5867400" y="2165350"/>
            <a:ext cx="2438400" cy="182880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6680" name="Rectangle 32"/>
          <p:cNvSpPr>
            <a:spLocks noChangeArrowheads="1"/>
          </p:cNvSpPr>
          <p:nvPr/>
        </p:nvSpPr>
        <p:spPr bwMode="auto">
          <a:xfrm>
            <a:off x="5867400" y="3994150"/>
            <a:ext cx="2438400" cy="914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6681" name="Text Box 33"/>
          <p:cNvSpPr txBox="1">
            <a:spLocks noChangeArrowheads="1"/>
          </p:cNvSpPr>
          <p:nvPr/>
        </p:nvSpPr>
        <p:spPr bwMode="auto">
          <a:xfrm>
            <a:off x="4098925" y="134143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3333FF"/>
                </a:solidFill>
              </a:rPr>
              <a:t>内存分配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057400" y="2470150"/>
            <a:ext cx="3048000" cy="1828800"/>
            <a:chOff x="1296" y="1728"/>
            <a:chExt cx="1920" cy="1152"/>
          </a:xfrm>
        </p:grpSpPr>
        <p:sp>
          <p:nvSpPr>
            <p:cNvPr id="156683" name="AutoShape 35"/>
            <p:cNvSpPr>
              <a:spLocks/>
            </p:cNvSpPr>
            <p:nvPr/>
          </p:nvSpPr>
          <p:spPr bwMode="auto">
            <a:xfrm>
              <a:off x="1296" y="2352"/>
              <a:ext cx="1344" cy="528"/>
            </a:xfrm>
            <a:prstGeom prst="borderCallout2">
              <a:avLst>
                <a:gd name="adj1" fmla="val 13634"/>
                <a:gd name="adj2" fmla="val 103569"/>
                <a:gd name="adj3" fmla="val 13634"/>
                <a:gd name="adj4" fmla="val 146949"/>
                <a:gd name="adj5" fmla="val -82384"/>
                <a:gd name="adj6" fmla="val 195759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zh-CN" altLang="en-US">
                  <a:solidFill>
                    <a:schemeClr val="tx1"/>
                  </a:solidFill>
                  <a:latin typeface="宋体" charset="-122"/>
                </a:rPr>
                <a:t>由类型符</a:t>
              </a:r>
              <a:r>
                <a:rPr lang="en-US" altLang="zh-CN">
                  <a:solidFill>
                    <a:schemeClr val="tx1"/>
                  </a:solidFill>
                  <a:latin typeface="宋体" charset="-122"/>
                </a:rPr>
                <a:t>double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>
                  <a:solidFill>
                    <a:schemeClr val="tx1"/>
                  </a:solidFill>
                  <a:latin typeface="宋体" charset="-122"/>
                </a:rPr>
                <a:t>解释存储数据</a:t>
              </a:r>
            </a:p>
          </p:txBody>
        </p:sp>
        <p:sp>
          <p:nvSpPr>
            <p:cNvPr id="156684" name="Line 36"/>
            <p:cNvSpPr>
              <a:spLocks noChangeShapeType="1"/>
            </p:cNvSpPr>
            <p:nvPr/>
          </p:nvSpPr>
          <p:spPr bwMode="auto">
            <a:xfrm flipH="1" flipV="1">
              <a:off x="2592" y="1728"/>
              <a:ext cx="624" cy="67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</a:rPr>
              <a:t>名访问 </a:t>
            </a:r>
          </a:p>
        </p:txBody>
      </p:sp>
      <p:sp>
        <p:nvSpPr>
          <p:cNvPr id="675843" name="Text Box 3"/>
          <p:cNvSpPr txBox="1">
            <a:spLocks noChangeArrowheads="1"/>
          </p:cNvSpPr>
          <p:nvPr/>
        </p:nvSpPr>
        <p:spPr bwMode="auto">
          <a:xfrm>
            <a:off x="838200" y="1095375"/>
            <a:ext cx="6188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对于数据单元，名访问就是操作对象的内容</a:t>
            </a:r>
          </a:p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访问形式分为“读”和“写” </a:t>
            </a:r>
          </a:p>
        </p:txBody>
      </p:sp>
      <p:sp>
        <p:nvSpPr>
          <p:cNvPr id="675844" name="Text Box 4"/>
          <p:cNvSpPr txBox="1">
            <a:spLocks noChangeArrowheads="1"/>
          </p:cNvSpPr>
          <p:nvPr/>
        </p:nvSpPr>
        <p:spPr bwMode="auto">
          <a:xfrm>
            <a:off x="1025525" y="2805113"/>
            <a:ext cx="1397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 a,  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b 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 = a + b 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 autoUpdateAnimBg="0"/>
      <p:bldP spid="675843" grpId="0" autoUpdateAnimBg="0"/>
      <p:bldP spid="675844" grpId="0" autoUpdateAnimBg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914400" y="3457575"/>
            <a:ext cx="17526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sz="1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</a:rPr>
              <a:t>名访问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838200" y="1095375"/>
            <a:ext cx="6188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对于数据单元，名访问就是操作对象的内容</a:t>
            </a:r>
          </a:p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访问形式分为“读”和“写” 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025525" y="2805113"/>
            <a:ext cx="1397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int   a,  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b 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 = a + b ;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70388" y="3509963"/>
            <a:ext cx="4011612" cy="411162"/>
            <a:chOff x="2657" y="2145"/>
            <a:chExt cx="2527" cy="259"/>
          </a:xfrm>
        </p:grpSpPr>
        <p:sp>
          <p:nvSpPr>
            <p:cNvPr id="158728" name="Rectangle 7"/>
            <p:cNvSpPr>
              <a:spLocks noChangeArrowheads="1"/>
            </p:cNvSpPr>
            <p:nvPr/>
          </p:nvSpPr>
          <p:spPr bwMode="auto">
            <a:xfrm>
              <a:off x="3072" y="2160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58729" name="Rectangle 8"/>
            <p:cNvSpPr>
              <a:spLocks noChangeArrowheads="1"/>
            </p:cNvSpPr>
            <p:nvPr/>
          </p:nvSpPr>
          <p:spPr bwMode="auto">
            <a:xfrm>
              <a:off x="4512" y="2160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58730" name="Text Box 9"/>
            <p:cNvSpPr txBox="1">
              <a:spLocks noChangeArrowheads="1"/>
            </p:cNvSpPr>
            <p:nvPr/>
          </p:nvSpPr>
          <p:spPr bwMode="auto">
            <a:xfrm>
              <a:off x="2657" y="2173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int  a</a:t>
              </a:r>
            </a:p>
          </p:txBody>
        </p:sp>
        <p:sp>
          <p:nvSpPr>
            <p:cNvPr id="158731" name="Text Box 10"/>
            <p:cNvSpPr txBox="1">
              <a:spLocks noChangeArrowheads="1"/>
            </p:cNvSpPr>
            <p:nvPr/>
          </p:nvSpPr>
          <p:spPr bwMode="auto">
            <a:xfrm>
              <a:off x="4083" y="2145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int  b</a:t>
              </a:r>
            </a:p>
          </p:txBody>
        </p:sp>
      </p:grpSp>
      <p:sp>
        <p:nvSpPr>
          <p:cNvPr id="676875" name="Text Box 11"/>
          <p:cNvSpPr txBox="1">
            <a:spLocks noChangeArrowheads="1"/>
          </p:cNvSpPr>
          <p:nvPr/>
        </p:nvSpPr>
        <p:spPr bwMode="auto">
          <a:xfrm>
            <a:off x="4419600" y="2709863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3333FF"/>
                </a:solidFill>
              </a:rPr>
              <a:t>建立内存对象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5" grpId="0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914400" y="3914775"/>
            <a:ext cx="17526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</a:rPr>
              <a:t>名访问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838200" y="1095375"/>
            <a:ext cx="6188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对于数据单元，名访问就是操作对象的内容</a:t>
            </a:r>
          </a:p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访问形式分为“读”和“写” 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025525" y="2805113"/>
            <a:ext cx="1397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 a,  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a 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b 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 = a + b ; </a:t>
            </a:r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4419600" y="270986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chemeClr val="accent2"/>
                </a:solidFill>
              </a:rPr>
              <a:t>写</a:t>
            </a:r>
            <a:r>
              <a:rPr lang="zh-CN" altLang="en-US" i="1">
                <a:solidFill>
                  <a:srgbClr val="3333FF"/>
                </a:solidFill>
              </a:rPr>
              <a:t>操作</a:t>
            </a:r>
          </a:p>
        </p:txBody>
      </p:sp>
      <p:grpSp>
        <p:nvGrpSpPr>
          <p:cNvPr id="159751" name="Group 7"/>
          <p:cNvGrpSpPr>
            <a:grpSpLocks/>
          </p:cNvGrpSpPr>
          <p:nvPr/>
        </p:nvGrpSpPr>
        <p:grpSpPr bwMode="auto">
          <a:xfrm>
            <a:off x="4370388" y="3509963"/>
            <a:ext cx="4011612" cy="411162"/>
            <a:chOff x="2657" y="2145"/>
            <a:chExt cx="2527" cy="259"/>
          </a:xfrm>
        </p:grpSpPr>
        <p:sp>
          <p:nvSpPr>
            <p:cNvPr id="159756" name="Rectangle 8"/>
            <p:cNvSpPr>
              <a:spLocks noChangeArrowheads="1"/>
            </p:cNvSpPr>
            <p:nvPr/>
          </p:nvSpPr>
          <p:spPr bwMode="auto">
            <a:xfrm>
              <a:off x="3072" y="2160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59757" name="Rectangle 9"/>
            <p:cNvSpPr>
              <a:spLocks noChangeArrowheads="1"/>
            </p:cNvSpPr>
            <p:nvPr/>
          </p:nvSpPr>
          <p:spPr bwMode="auto">
            <a:xfrm>
              <a:off x="4512" y="2160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59758" name="Text Box 10"/>
            <p:cNvSpPr txBox="1">
              <a:spLocks noChangeArrowheads="1"/>
            </p:cNvSpPr>
            <p:nvPr/>
          </p:nvSpPr>
          <p:spPr bwMode="auto">
            <a:xfrm>
              <a:off x="2657" y="2173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int  a</a:t>
              </a:r>
            </a:p>
          </p:txBody>
        </p:sp>
        <p:sp>
          <p:nvSpPr>
            <p:cNvPr id="159759" name="Text Box 11"/>
            <p:cNvSpPr txBox="1">
              <a:spLocks noChangeArrowheads="1"/>
            </p:cNvSpPr>
            <p:nvPr/>
          </p:nvSpPr>
          <p:spPr bwMode="auto">
            <a:xfrm>
              <a:off x="4083" y="2145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int  b</a:t>
              </a:r>
            </a:p>
          </p:txBody>
        </p:sp>
      </p:grpSp>
      <p:sp>
        <p:nvSpPr>
          <p:cNvPr id="677900" name="Text Box 12"/>
          <p:cNvSpPr txBox="1">
            <a:spLocks noChangeArrowheads="1"/>
          </p:cNvSpPr>
          <p:nvPr/>
        </p:nvSpPr>
        <p:spPr bwMode="auto">
          <a:xfrm>
            <a:off x="5391150" y="3616325"/>
            <a:ext cx="3873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1600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403850" y="3990975"/>
            <a:ext cx="387350" cy="1066800"/>
            <a:chOff x="3404" y="2688"/>
            <a:chExt cx="244" cy="672"/>
          </a:xfrm>
        </p:grpSpPr>
        <p:sp>
          <p:nvSpPr>
            <p:cNvPr id="159754" name="Line 14"/>
            <p:cNvSpPr>
              <a:spLocks noChangeShapeType="1"/>
            </p:cNvSpPr>
            <p:nvPr/>
          </p:nvSpPr>
          <p:spPr bwMode="auto">
            <a:xfrm flipV="1">
              <a:off x="3526" y="2688"/>
              <a:ext cx="0" cy="432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9755" name="Text Box 15"/>
            <p:cNvSpPr txBox="1">
              <a:spLocks noChangeArrowheads="1"/>
            </p:cNvSpPr>
            <p:nvPr/>
          </p:nvSpPr>
          <p:spPr bwMode="auto">
            <a:xfrm>
              <a:off x="3404" y="3194"/>
              <a:ext cx="24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zh-CN" sz="1600">
                  <a:solidFill>
                    <a:schemeClr val="tx1"/>
                  </a:solidFill>
                </a:rPr>
                <a:t>10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4" grpId="0" autoUpdateAnimBg="0"/>
      <p:bldP spid="677900" grpId="0" autoUpdateAnimBg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914400" y="4371975"/>
            <a:ext cx="17526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</a:rPr>
              <a:t>名访问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838200" y="1095375"/>
            <a:ext cx="6188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对于数据单元，名访问就是操作对象的内容</a:t>
            </a:r>
          </a:p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访问形式分为“读”和“写” 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025525" y="2805113"/>
            <a:ext cx="1397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 a,  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b 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 = a + b ; 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4419600" y="270986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chemeClr val="accent2"/>
                </a:solidFill>
              </a:rPr>
              <a:t>写</a:t>
            </a:r>
            <a:r>
              <a:rPr lang="zh-CN" altLang="en-US" i="1">
                <a:solidFill>
                  <a:srgbClr val="3333FF"/>
                </a:solidFill>
              </a:rPr>
              <a:t>操作</a:t>
            </a:r>
          </a:p>
        </p:txBody>
      </p:sp>
      <p:grpSp>
        <p:nvGrpSpPr>
          <p:cNvPr id="160775" name="Group 7"/>
          <p:cNvGrpSpPr>
            <a:grpSpLocks/>
          </p:cNvGrpSpPr>
          <p:nvPr/>
        </p:nvGrpSpPr>
        <p:grpSpPr bwMode="auto">
          <a:xfrm>
            <a:off x="4370388" y="3509963"/>
            <a:ext cx="4011612" cy="411162"/>
            <a:chOff x="2657" y="2145"/>
            <a:chExt cx="2527" cy="259"/>
          </a:xfrm>
        </p:grpSpPr>
        <p:sp>
          <p:nvSpPr>
            <p:cNvPr id="160781" name="Rectangle 8"/>
            <p:cNvSpPr>
              <a:spLocks noChangeArrowheads="1"/>
            </p:cNvSpPr>
            <p:nvPr/>
          </p:nvSpPr>
          <p:spPr bwMode="auto">
            <a:xfrm>
              <a:off x="3072" y="2160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0782" name="Rectangle 9"/>
            <p:cNvSpPr>
              <a:spLocks noChangeArrowheads="1"/>
            </p:cNvSpPr>
            <p:nvPr/>
          </p:nvSpPr>
          <p:spPr bwMode="auto">
            <a:xfrm>
              <a:off x="4512" y="2160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0783" name="Text Box 10"/>
            <p:cNvSpPr txBox="1">
              <a:spLocks noChangeArrowheads="1"/>
            </p:cNvSpPr>
            <p:nvPr/>
          </p:nvSpPr>
          <p:spPr bwMode="auto">
            <a:xfrm>
              <a:off x="2657" y="2173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int  a</a:t>
              </a:r>
            </a:p>
          </p:txBody>
        </p:sp>
        <p:sp>
          <p:nvSpPr>
            <p:cNvPr id="160784" name="Text Box 11"/>
            <p:cNvSpPr txBox="1">
              <a:spLocks noChangeArrowheads="1"/>
            </p:cNvSpPr>
            <p:nvPr/>
          </p:nvSpPr>
          <p:spPr bwMode="auto">
            <a:xfrm>
              <a:off x="4083" y="2145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int  b</a:t>
              </a:r>
            </a:p>
          </p:txBody>
        </p:sp>
      </p:grpSp>
      <p:sp>
        <p:nvSpPr>
          <p:cNvPr id="160776" name="Text Box 12"/>
          <p:cNvSpPr txBox="1">
            <a:spLocks noChangeArrowheads="1"/>
          </p:cNvSpPr>
          <p:nvPr/>
        </p:nvSpPr>
        <p:spPr bwMode="auto">
          <a:xfrm>
            <a:off x="5391150" y="3616325"/>
            <a:ext cx="3873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1600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89850" y="3990975"/>
            <a:ext cx="387350" cy="1066800"/>
            <a:chOff x="3404" y="2688"/>
            <a:chExt cx="244" cy="672"/>
          </a:xfrm>
        </p:grpSpPr>
        <p:sp>
          <p:nvSpPr>
            <p:cNvPr id="160779" name="Line 14"/>
            <p:cNvSpPr>
              <a:spLocks noChangeShapeType="1"/>
            </p:cNvSpPr>
            <p:nvPr/>
          </p:nvSpPr>
          <p:spPr bwMode="auto">
            <a:xfrm flipV="1">
              <a:off x="3526" y="2688"/>
              <a:ext cx="0" cy="432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0780" name="Text Box 15"/>
            <p:cNvSpPr txBox="1">
              <a:spLocks noChangeArrowheads="1"/>
            </p:cNvSpPr>
            <p:nvPr/>
          </p:nvSpPr>
          <p:spPr bwMode="auto">
            <a:xfrm>
              <a:off x="3404" y="3194"/>
              <a:ext cx="24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zh-CN" sz="1600">
                  <a:solidFill>
                    <a:schemeClr val="tx1"/>
                  </a:solidFill>
                </a:rPr>
                <a:t>20</a:t>
              </a:r>
            </a:p>
          </p:txBody>
        </p:sp>
      </p:grpSp>
      <p:sp>
        <p:nvSpPr>
          <p:cNvPr id="678928" name="Text Box 16"/>
          <p:cNvSpPr txBox="1">
            <a:spLocks noChangeArrowheads="1"/>
          </p:cNvSpPr>
          <p:nvPr/>
        </p:nvSpPr>
        <p:spPr bwMode="auto">
          <a:xfrm>
            <a:off x="7689850" y="3609975"/>
            <a:ext cx="3873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1600">
                <a:solidFill>
                  <a:schemeClr val="tx1"/>
                </a:solidFill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8" grpId="0" autoUpdateAnimBg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914400" y="4829175"/>
            <a:ext cx="17526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</a:rPr>
              <a:t>名访问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838200" y="1095375"/>
            <a:ext cx="6188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对于数据单元，名访问就是操作对象的内容</a:t>
            </a:r>
          </a:p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访问形式分为“读”和“写” 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1025525" y="2805113"/>
            <a:ext cx="1397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 a,  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b 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a  = a + b ;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4419600" y="270986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rgbClr val="006600"/>
                </a:solidFill>
              </a:rPr>
              <a:t>读</a:t>
            </a:r>
            <a:r>
              <a:rPr lang="zh-CN" altLang="en-US" i="1">
                <a:solidFill>
                  <a:srgbClr val="3333FF"/>
                </a:solidFill>
              </a:rPr>
              <a:t>操作</a:t>
            </a:r>
          </a:p>
        </p:txBody>
      </p:sp>
      <p:grpSp>
        <p:nvGrpSpPr>
          <p:cNvPr id="161799" name="Group 7"/>
          <p:cNvGrpSpPr>
            <a:grpSpLocks/>
          </p:cNvGrpSpPr>
          <p:nvPr/>
        </p:nvGrpSpPr>
        <p:grpSpPr bwMode="auto">
          <a:xfrm>
            <a:off x="4370388" y="3509963"/>
            <a:ext cx="4011612" cy="411162"/>
            <a:chOff x="2657" y="2145"/>
            <a:chExt cx="2527" cy="259"/>
          </a:xfrm>
        </p:grpSpPr>
        <p:sp>
          <p:nvSpPr>
            <p:cNvPr id="161812" name="Rectangle 8"/>
            <p:cNvSpPr>
              <a:spLocks noChangeArrowheads="1"/>
            </p:cNvSpPr>
            <p:nvPr/>
          </p:nvSpPr>
          <p:spPr bwMode="auto">
            <a:xfrm>
              <a:off x="3072" y="2160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1813" name="Rectangle 9"/>
            <p:cNvSpPr>
              <a:spLocks noChangeArrowheads="1"/>
            </p:cNvSpPr>
            <p:nvPr/>
          </p:nvSpPr>
          <p:spPr bwMode="auto">
            <a:xfrm>
              <a:off x="4512" y="2160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1814" name="Text Box 10"/>
            <p:cNvSpPr txBox="1">
              <a:spLocks noChangeArrowheads="1"/>
            </p:cNvSpPr>
            <p:nvPr/>
          </p:nvSpPr>
          <p:spPr bwMode="auto">
            <a:xfrm>
              <a:off x="2657" y="2173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int  a</a:t>
              </a:r>
            </a:p>
          </p:txBody>
        </p:sp>
        <p:sp>
          <p:nvSpPr>
            <p:cNvPr id="161815" name="Text Box 11"/>
            <p:cNvSpPr txBox="1">
              <a:spLocks noChangeArrowheads="1"/>
            </p:cNvSpPr>
            <p:nvPr/>
          </p:nvSpPr>
          <p:spPr bwMode="auto">
            <a:xfrm>
              <a:off x="4083" y="2145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int  b</a:t>
              </a:r>
            </a:p>
          </p:txBody>
        </p:sp>
      </p:grpSp>
      <p:sp>
        <p:nvSpPr>
          <p:cNvPr id="161800" name="Text Box 12"/>
          <p:cNvSpPr txBox="1">
            <a:spLocks noChangeArrowheads="1"/>
          </p:cNvSpPr>
          <p:nvPr/>
        </p:nvSpPr>
        <p:spPr bwMode="auto">
          <a:xfrm>
            <a:off x="5391150" y="3616325"/>
            <a:ext cx="3873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16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61801" name="Text Box 13"/>
          <p:cNvSpPr txBox="1">
            <a:spLocks noChangeArrowheads="1"/>
          </p:cNvSpPr>
          <p:nvPr/>
        </p:nvSpPr>
        <p:spPr bwMode="auto">
          <a:xfrm>
            <a:off x="7689850" y="3609975"/>
            <a:ext cx="3873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1600">
                <a:solidFill>
                  <a:schemeClr val="tx1"/>
                </a:solidFill>
              </a:rPr>
              <a:t>20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562600" y="3990975"/>
            <a:ext cx="2320925" cy="685800"/>
            <a:chOff x="3504" y="2688"/>
            <a:chExt cx="1462" cy="432"/>
          </a:xfrm>
        </p:grpSpPr>
        <p:sp>
          <p:nvSpPr>
            <p:cNvPr id="161810" name="Line 15"/>
            <p:cNvSpPr>
              <a:spLocks noChangeShapeType="1"/>
            </p:cNvSpPr>
            <p:nvPr/>
          </p:nvSpPr>
          <p:spPr bwMode="auto">
            <a:xfrm>
              <a:off x="4966" y="2688"/>
              <a:ext cx="0" cy="432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1811" name="Line 16"/>
            <p:cNvSpPr>
              <a:spLocks noChangeShapeType="1"/>
            </p:cNvSpPr>
            <p:nvPr/>
          </p:nvSpPr>
          <p:spPr bwMode="auto">
            <a:xfrm flipH="1">
              <a:off x="3504" y="2688"/>
              <a:ext cx="1" cy="432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79953" name="AutoShape 17"/>
          <p:cNvSpPr>
            <a:spLocks noChangeArrowheads="1"/>
          </p:cNvSpPr>
          <p:nvPr/>
        </p:nvSpPr>
        <p:spPr bwMode="auto">
          <a:xfrm flipV="1">
            <a:off x="5867400" y="4981575"/>
            <a:ext cx="1828800" cy="609600"/>
          </a:xfrm>
          <a:prstGeom prst="triangle">
            <a:avLst>
              <a:gd name="adj" fmla="val 50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937250" y="4676775"/>
            <a:ext cx="1722438" cy="304800"/>
            <a:chOff x="3740" y="3120"/>
            <a:chExt cx="1085" cy="192"/>
          </a:xfrm>
        </p:grpSpPr>
        <p:sp>
          <p:nvSpPr>
            <p:cNvPr id="161805" name="Text Box 19"/>
            <p:cNvSpPr txBox="1">
              <a:spLocks noChangeArrowheads="1"/>
            </p:cNvSpPr>
            <p:nvPr/>
          </p:nvSpPr>
          <p:spPr bwMode="auto">
            <a:xfrm>
              <a:off x="4581" y="3120"/>
              <a:ext cx="24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zh-CN" sz="16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61806" name="Text Box 20"/>
            <p:cNvSpPr txBox="1">
              <a:spLocks noChangeArrowheads="1"/>
            </p:cNvSpPr>
            <p:nvPr/>
          </p:nvSpPr>
          <p:spPr bwMode="auto">
            <a:xfrm>
              <a:off x="3740" y="3120"/>
              <a:ext cx="24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zh-CN" sz="1600">
                  <a:solidFill>
                    <a:schemeClr val="tx1"/>
                  </a:solidFill>
                </a:rPr>
                <a:t>10</a:t>
              </a:r>
            </a:p>
          </p:txBody>
        </p:sp>
        <p:grpSp>
          <p:nvGrpSpPr>
            <p:cNvPr id="161807" name="Group 21"/>
            <p:cNvGrpSpPr>
              <a:grpSpLocks/>
            </p:cNvGrpSpPr>
            <p:nvPr/>
          </p:nvGrpSpPr>
          <p:grpSpPr bwMode="auto">
            <a:xfrm>
              <a:off x="3984" y="3120"/>
              <a:ext cx="576" cy="192"/>
              <a:chOff x="3984" y="3120"/>
              <a:chExt cx="576" cy="192"/>
            </a:xfrm>
          </p:grpSpPr>
          <p:sp>
            <p:nvSpPr>
              <p:cNvPr id="161808" name="Line 22"/>
              <p:cNvSpPr>
                <a:spLocks noChangeShapeType="1"/>
              </p:cNvSpPr>
              <p:nvPr/>
            </p:nvSpPr>
            <p:spPr bwMode="auto">
              <a:xfrm>
                <a:off x="3984" y="312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1809" name="Line 23"/>
              <p:cNvSpPr>
                <a:spLocks noChangeShapeType="1"/>
              </p:cNvSpPr>
              <p:nvPr/>
            </p:nvSpPr>
            <p:spPr bwMode="auto">
              <a:xfrm>
                <a:off x="4560" y="312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7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53" grpId="0" animBg="1" autoUpdateAnimBg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914400" y="4829175"/>
            <a:ext cx="1752600" cy="30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</a:rPr>
              <a:t>名访问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838200" y="1095375"/>
            <a:ext cx="6188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对于数据单元，名访问就是操作对象的内容</a:t>
            </a:r>
          </a:p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访问形式分为“读”和“写” 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025525" y="2805113"/>
            <a:ext cx="1397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 a,  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b 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a  = a + b ;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80966" name="Text Box 6"/>
          <p:cNvSpPr txBox="1">
            <a:spLocks noChangeArrowheads="1"/>
          </p:cNvSpPr>
          <p:nvPr/>
        </p:nvSpPr>
        <p:spPr bwMode="auto">
          <a:xfrm>
            <a:off x="4419600" y="270986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chemeClr val="accent2"/>
                </a:solidFill>
              </a:rPr>
              <a:t>写</a:t>
            </a:r>
            <a:r>
              <a:rPr lang="zh-CN" altLang="en-US" i="1">
                <a:solidFill>
                  <a:srgbClr val="3333FF"/>
                </a:solidFill>
              </a:rPr>
              <a:t>操作</a:t>
            </a:r>
          </a:p>
        </p:txBody>
      </p:sp>
      <p:grpSp>
        <p:nvGrpSpPr>
          <p:cNvPr id="162823" name="Group 7"/>
          <p:cNvGrpSpPr>
            <a:grpSpLocks/>
          </p:cNvGrpSpPr>
          <p:nvPr/>
        </p:nvGrpSpPr>
        <p:grpSpPr bwMode="auto">
          <a:xfrm>
            <a:off x="4370388" y="3509963"/>
            <a:ext cx="4011612" cy="411162"/>
            <a:chOff x="2657" y="2145"/>
            <a:chExt cx="2527" cy="259"/>
          </a:xfrm>
        </p:grpSpPr>
        <p:sp>
          <p:nvSpPr>
            <p:cNvPr id="162838" name="Rectangle 8"/>
            <p:cNvSpPr>
              <a:spLocks noChangeArrowheads="1"/>
            </p:cNvSpPr>
            <p:nvPr/>
          </p:nvSpPr>
          <p:spPr bwMode="auto">
            <a:xfrm>
              <a:off x="3072" y="2160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2839" name="Rectangle 9"/>
            <p:cNvSpPr>
              <a:spLocks noChangeArrowheads="1"/>
            </p:cNvSpPr>
            <p:nvPr/>
          </p:nvSpPr>
          <p:spPr bwMode="auto">
            <a:xfrm>
              <a:off x="4512" y="2160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2840" name="Text Box 10"/>
            <p:cNvSpPr txBox="1">
              <a:spLocks noChangeArrowheads="1"/>
            </p:cNvSpPr>
            <p:nvPr/>
          </p:nvSpPr>
          <p:spPr bwMode="auto">
            <a:xfrm>
              <a:off x="2657" y="2173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int  a</a:t>
              </a:r>
            </a:p>
          </p:txBody>
        </p:sp>
        <p:sp>
          <p:nvSpPr>
            <p:cNvPr id="162841" name="Text Box 11"/>
            <p:cNvSpPr txBox="1">
              <a:spLocks noChangeArrowheads="1"/>
            </p:cNvSpPr>
            <p:nvPr/>
          </p:nvSpPr>
          <p:spPr bwMode="auto">
            <a:xfrm>
              <a:off x="4083" y="2145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int  b</a:t>
              </a:r>
            </a:p>
          </p:txBody>
        </p:sp>
      </p:grpSp>
      <p:sp>
        <p:nvSpPr>
          <p:cNvPr id="162824" name="Text Box 12"/>
          <p:cNvSpPr txBox="1">
            <a:spLocks noChangeArrowheads="1"/>
          </p:cNvSpPr>
          <p:nvPr/>
        </p:nvSpPr>
        <p:spPr bwMode="auto">
          <a:xfrm>
            <a:off x="5391150" y="3616325"/>
            <a:ext cx="3873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16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62825" name="Text Box 13"/>
          <p:cNvSpPr txBox="1">
            <a:spLocks noChangeArrowheads="1"/>
          </p:cNvSpPr>
          <p:nvPr/>
        </p:nvSpPr>
        <p:spPr bwMode="auto">
          <a:xfrm>
            <a:off x="7689850" y="3609975"/>
            <a:ext cx="3873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16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62826" name="AutoShape 14"/>
          <p:cNvSpPr>
            <a:spLocks noChangeArrowheads="1"/>
          </p:cNvSpPr>
          <p:nvPr/>
        </p:nvSpPr>
        <p:spPr bwMode="auto">
          <a:xfrm flipV="1">
            <a:off x="5867400" y="4981575"/>
            <a:ext cx="1828800" cy="609600"/>
          </a:xfrm>
          <a:prstGeom prst="triangle">
            <a:avLst>
              <a:gd name="adj" fmla="val 500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162827" name="Group 15"/>
          <p:cNvGrpSpPr>
            <a:grpSpLocks/>
          </p:cNvGrpSpPr>
          <p:nvPr/>
        </p:nvGrpSpPr>
        <p:grpSpPr bwMode="auto">
          <a:xfrm>
            <a:off x="5937250" y="4676775"/>
            <a:ext cx="1722438" cy="304800"/>
            <a:chOff x="3740" y="3120"/>
            <a:chExt cx="1085" cy="192"/>
          </a:xfrm>
        </p:grpSpPr>
        <p:sp>
          <p:nvSpPr>
            <p:cNvPr id="162833" name="Text Box 16"/>
            <p:cNvSpPr txBox="1">
              <a:spLocks noChangeArrowheads="1"/>
            </p:cNvSpPr>
            <p:nvPr/>
          </p:nvSpPr>
          <p:spPr bwMode="auto">
            <a:xfrm>
              <a:off x="4581" y="3120"/>
              <a:ext cx="24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zh-CN" sz="16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62834" name="Text Box 17"/>
            <p:cNvSpPr txBox="1">
              <a:spLocks noChangeArrowheads="1"/>
            </p:cNvSpPr>
            <p:nvPr/>
          </p:nvSpPr>
          <p:spPr bwMode="auto">
            <a:xfrm>
              <a:off x="3740" y="3120"/>
              <a:ext cx="24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zh-CN" sz="1600">
                  <a:solidFill>
                    <a:schemeClr val="tx1"/>
                  </a:solidFill>
                </a:rPr>
                <a:t>10</a:t>
              </a:r>
            </a:p>
          </p:txBody>
        </p:sp>
        <p:grpSp>
          <p:nvGrpSpPr>
            <p:cNvPr id="162835" name="Group 18"/>
            <p:cNvGrpSpPr>
              <a:grpSpLocks/>
            </p:cNvGrpSpPr>
            <p:nvPr/>
          </p:nvGrpSpPr>
          <p:grpSpPr bwMode="auto">
            <a:xfrm>
              <a:off x="3984" y="3120"/>
              <a:ext cx="576" cy="192"/>
              <a:chOff x="3984" y="3120"/>
              <a:chExt cx="576" cy="192"/>
            </a:xfrm>
          </p:grpSpPr>
          <p:sp>
            <p:nvSpPr>
              <p:cNvPr id="162836" name="Line 19"/>
              <p:cNvSpPr>
                <a:spLocks noChangeShapeType="1"/>
              </p:cNvSpPr>
              <p:nvPr/>
            </p:nvSpPr>
            <p:spPr bwMode="auto">
              <a:xfrm>
                <a:off x="3984" y="312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2837" name="Line 20"/>
              <p:cNvSpPr>
                <a:spLocks noChangeShapeType="1"/>
              </p:cNvSpPr>
              <p:nvPr/>
            </p:nvSpPr>
            <p:spPr bwMode="auto">
              <a:xfrm>
                <a:off x="4560" y="312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541963" y="3914775"/>
            <a:ext cx="1258887" cy="1905000"/>
            <a:chOff x="3491" y="2640"/>
            <a:chExt cx="793" cy="1200"/>
          </a:xfrm>
        </p:grpSpPr>
        <p:sp>
          <p:nvSpPr>
            <p:cNvPr id="162830" name="Line 22"/>
            <p:cNvSpPr>
              <a:spLocks noChangeShapeType="1"/>
            </p:cNvSpPr>
            <p:nvPr/>
          </p:nvSpPr>
          <p:spPr bwMode="auto">
            <a:xfrm>
              <a:off x="4272" y="3696"/>
              <a:ext cx="0" cy="14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2831" name="Line 23"/>
            <p:cNvSpPr>
              <a:spLocks noChangeShapeType="1"/>
            </p:cNvSpPr>
            <p:nvPr/>
          </p:nvSpPr>
          <p:spPr bwMode="auto">
            <a:xfrm flipH="1">
              <a:off x="3491" y="3840"/>
              <a:ext cx="793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2832" name="Line 24"/>
            <p:cNvSpPr>
              <a:spLocks noChangeShapeType="1"/>
            </p:cNvSpPr>
            <p:nvPr/>
          </p:nvSpPr>
          <p:spPr bwMode="auto">
            <a:xfrm flipV="1">
              <a:off x="3504" y="2640"/>
              <a:ext cx="0" cy="120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80985" name="Text Box 25"/>
          <p:cNvSpPr txBox="1">
            <a:spLocks noChangeArrowheads="1"/>
          </p:cNvSpPr>
          <p:nvPr/>
        </p:nvSpPr>
        <p:spPr bwMode="auto">
          <a:xfrm>
            <a:off x="5403850" y="3609975"/>
            <a:ext cx="387350" cy="2635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sz="1600"/>
              <a:t>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6" grpId="0" autoUpdateAnimBg="0"/>
      <p:bldP spid="68098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1030288"/>
            <a:ext cx="4191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i="1">
                <a:solidFill>
                  <a:srgbClr val="3333FF"/>
                </a:solidFill>
              </a:rPr>
              <a:t>int</a:t>
            </a:r>
            <a:r>
              <a:rPr lang="en-US" altLang="zh-CN" sz="2000">
                <a:solidFill>
                  <a:srgbClr val="3333FF"/>
                </a:solidFill>
              </a:rPr>
              <a:t>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double r, girth, area ; 		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46820" name="AutoShape 4"/>
          <p:cNvSpPr>
            <a:spLocks/>
          </p:cNvSpPr>
          <p:nvPr/>
        </p:nvSpPr>
        <p:spPr bwMode="auto">
          <a:xfrm>
            <a:off x="4953000" y="1258888"/>
            <a:ext cx="2859088" cy="990600"/>
          </a:xfrm>
          <a:prstGeom prst="borderCallout2">
            <a:avLst>
              <a:gd name="adj1" fmla="val 11537"/>
              <a:gd name="adj2" fmla="val -2667"/>
              <a:gd name="adj3" fmla="val 11537"/>
              <a:gd name="adj4" fmla="val -33537"/>
              <a:gd name="adj5" fmla="val 101556"/>
              <a:gd name="adj6" fmla="val -14300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函数返回值类型</a:t>
            </a:r>
          </a:p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altLang="zh-CN">
                <a:solidFill>
                  <a:srgbClr val="3333FF"/>
                </a:solidFill>
              </a:rPr>
              <a:t>main</a:t>
            </a:r>
            <a:r>
              <a:rPr lang="zh-CN" altLang="en-US">
                <a:solidFill>
                  <a:srgbClr val="3333FF"/>
                </a:solidFill>
              </a:rPr>
              <a:t>函数一般用</a:t>
            </a:r>
            <a:r>
              <a:rPr lang="en-US" altLang="zh-CN">
                <a:solidFill>
                  <a:srgbClr val="3333FF"/>
                </a:solidFill>
              </a:rPr>
              <a:t>int</a:t>
            </a:r>
            <a:r>
              <a:rPr lang="zh-CN" altLang="en-US">
                <a:solidFill>
                  <a:srgbClr val="3333FF"/>
                </a:solidFill>
              </a:rPr>
              <a:t>类型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0" grpId="0" animBg="1" autoUpdateAnimBg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</a:rPr>
              <a:t>地址访问 </a:t>
            </a:r>
          </a:p>
        </p:txBody>
      </p:sp>
      <p:sp>
        <p:nvSpPr>
          <p:cNvPr id="681987" name="Text Box 3"/>
          <p:cNvSpPr txBox="1">
            <a:spLocks noChangeArrowheads="1"/>
          </p:cNvSpPr>
          <p:nvPr/>
        </p:nvSpPr>
        <p:spPr bwMode="auto">
          <a:xfrm>
            <a:off x="609600" y="946150"/>
            <a:ext cx="79248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程序被编译后，系统对已声明对象保存一张名表，登记对象的属性</a:t>
            </a:r>
          </a:p>
          <a:p>
            <a:pPr algn="ctr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3333FF"/>
                </a:solidFill>
              </a:rPr>
              <a:t>&lt; </a:t>
            </a:r>
            <a:r>
              <a:rPr lang="zh-CN" altLang="en-US">
                <a:solidFill>
                  <a:srgbClr val="3333FF"/>
                </a:solidFill>
              </a:rPr>
              <a:t>名字，类型，地址 </a:t>
            </a:r>
            <a:r>
              <a:rPr lang="en-US" altLang="zh-CN">
                <a:solidFill>
                  <a:srgbClr val="3333FF"/>
                </a:solidFill>
              </a:rPr>
              <a:t>&gt;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C++</a:t>
            </a: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允许通过名或地址（并根据类型）访问对象</a:t>
            </a:r>
            <a:r>
              <a:rPr lang="zh-CN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609600" y="2698750"/>
            <a:ext cx="22098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i="1">
                <a:solidFill>
                  <a:srgbClr val="008000"/>
                </a:solidFill>
              </a:rPr>
              <a:t>例如，</a:t>
            </a:r>
            <a:r>
              <a:rPr lang="zh-CN" altLang="en-US">
                <a:solidFill>
                  <a:schemeClr val="tx1"/>
                </a:solidFill>
              </a:rPr>
              <a:t>有说明：		 </a:t>
            </a:r>
            <a:r>
              <a:rPr lang="en-US" altLang="zh-CN">
                <a:solidFill>
                  <a:schemeClr val="tx1"/>
                </a:solidFill>
              </a:rPr>
              <a:t>double  b ;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24600" y="2317750"/>
            <a:ext cx="1951038" cy="3656013"/>
            <a:chOff x="3984" y="1248"/>
            <a:chExt cx="1536" cy="2880"/>
          </a:xfrm>
        </p:grpSpPr>
        <p:grpSp>
          <p:nvGrpSpPr>
            <p:cNvPr id="163851" name="Group 6"/>
            <p:cNvGrpSpPr>
              <a:grpSpLocks/>
            </p:cNvGrpSpPr>
            <p:nvPr/>
          </p:nvGrpSpPr>
          <p:grpSpPr bwMode="auto">
            <a:xfrm>
              <a:off x="3984" y="1248"/>
              <a:ext cx="1536" cy="2880"/>
              <a:chOff x="3552" y="864"/>
              <a:chExt cx="1536" cy="2880"/>
            </a:xfrm>
          </p:grpSpPr>
          <p:sp>
            <p:nvSpPr>
              <p:cNvPr id="163854" name="AutoShape 7"/>
              <p:cNvSpPr>
                <a:spLocks noChangeArrowheads="1"/>
              </p:cNvSpPr>
              <p:nvPr/>
            </p:nvSpPr>
            <p:spPr bwMode="auto">
              <a:xfrm>
                <a:off x="3552" y="864"/>
                <a:ext cx="1536" cy="2880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855" name="Line 8"/>
              <p:cNvSpPr>
                <a:spLocks noChangeShapeType="1"/>
              </p:cNvSpPr>
              <p:nvPr/>
            </p:nvSpPr>
            <p:spPr bwMode="auto">
              <a:xfrm>
                <a:off x="3552" y="120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56" name="Line 9"/>
              <p:cNvSpPr>
                <a:spLocks noChangeShapeType="1"/>
              </p:cNvSpPr>
              <p:nvPr/>
            </p:nvSpPr>
            <p:spPr bwMode="auto">
              <a:xfrm>
                <a:off x="3552" y="134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57" name="Line 10"/>
              <p:cNvSpPr>
                <a:spLocks noChangeShapeType="1"/>
              </p:cNvSpPr>
              <p:nvPr/>
            </p:nvSpPr>
            <p:spPr bwMode="auto">
              <a:xfrm>
                <a:off x="3744" y="91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58" name="Line 11"/>
              <p:cNvSpPr>
                <a:spLocks noChangeShapeType="1"/>
              </p:cNvSpPr>
              <p:nvPr/>
            </p:nvSpPr>
            <p:spPr bwMode="auto">
              <a:xfrm>
                <a:off x="3936" y="86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59" name="Line 12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60" name="Line 13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61" name="Line 14"/>
              <p:cNvSpPr>
                <a:spLocks noChangeShapeType="1"/>
              </p:cNvSpPr>
              <p:nvPr/>
            </p:nvSpPr>
            <p:spPr bwMode="auto">
              <a:xfrm>
                <a:off x="4512" y="1104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62" name="Line 15"/>
              <p:cNvSpPr>
                <a:spLocks noChangeShapeType="1"/>
              </p:cNvSpPr>
              <p:nvPr/>
            </p:nvSpPr>
            <p:spPr bwMode="auto">
              <a:xfrm>
                <a:off x="4704" y="115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63" name="Line 16"/>
              <p:cNvSpPr>
                <a:spLocks noChangeShapeType="1"/>
              </p:cNvSpPr>
              <p:nvPr/>
            </p:nvSpPr>
            <p:spPr bwMode="auto">
              <a:xfrm>
                <a:off x="4896" y="110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64" name="Line 17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65" name="Line 18"/>
              <p:cNvSpPr>
                <a:spLocks noChangeShapeType="1"/>
              </p:cNvSpPr>
              <p:nvPr/>
            </p:nvSpPr>
            <p:spPr bwMode="auto">
              <a:xfrm>
                <a:off x="3552" y="163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66" name="Line 19"/>
              <p:cNvSpPr>
                <a:spLocks noChangeShapeType="1"/>
              </p:cNvSpPr>
              <p:nvPr/>
            </p:nvSpPr>
            <p:spPr bwMode="auto">
              <a:xfrm>
                <a:off x="3552" y="177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67" name="Line 20"/>
              <p:cNvSpPr>
                <a:spLocks noChangeShapeType="1"/>
              </p:cNvSpPr>
              <p:nvPr/>
            </p:nvSpPr>
            <p:spPr bwMode="auto">
              <a:xfrm>
                <a:off x="3552" y="192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68" name="Line 21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69" name="Line 22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70" name="Line 23"/>
              <p:cNvSpPr>
                <a:spLocks noChangeShapeType="1"/>
              </p:cNvSpPr>
              <p:nvPr/>
            </p:nvSpPr>
            <p:spPr bwMode="auto">
              <a:xfrm>
                <a:off x="3552" y="235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71" name="Line 24"/>
              <p:cNvSpPr>
                <a:spLocks noChangeShapeType="1"/>
              </p:cNvSpPr>
              <p:nvPr/>
            </p:nvSpPr>
            <p:spPr bwMode="auto">
              <a:xfrm>
                <a:off x="3552" y="249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72" name="Line 25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73" name="Line 26"/>
              <p:cNvSpPr>
                <a:spLocks noChangeShapeType="1"/>
              </p:cNvSpPr>
              <p:nvPr/>
            </p:nvSpPr>
            <p:spPr bwMode="auto">
              <a:xfrm>
                <a:off x="3552" y="278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74" name="Line 27"/>
              <p:cNvSpPr>
                <a:spLocks noChangeShapeType="1"/>
              </p:cNvSpPr>
              <p:nvPr/>
            </p:nvSpPr>
            <p:spPr bwMode="auto">
              <a:xfrm>
                <a:off x="3552" y="292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75" name="Line 28"/>
              <p:cNvSpPr>
                <a:spLocks noChangeShapeType="1"/>
              </p:cNvSpPr>
              <p:nvPr/>
            </p:nvSpPr>
            <p:spPr bwMode="auto">
              <a:xfrm>
                <a:off x="3552" y="307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76" name="Line 2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877" name="Line 30"/>
              <p:cNvSpPr>
                <a:spLocks noChangeShapeType="1"/>
              </p:cNvSpPr>
              <p:nvPr/>
            </p:nvSpPr>
            <p:spPr bwMode="auto">
              <a:xfrm>
                <a:off x="3552" y="336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63852" name="Rectangle 31"/>
            <p:cNvSpPr>
              <a:spLocks noChangeArrowheads="1"/>
            </p:cNvSpPr>
            <p:nvPr/>
          </p:nvSpPr>
          <p:spPr bwMode="auto">
            <a:xfrm>
              <a:off x="3984" y="1728"/>
              <a:ext cx="1536" cy="1152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3853" name="Rectangle 32"/>
            <p:cNvSpPr>
              <a:spLocks noChangeArrowheads="1"/>
            </p:cNvSpPr>
            <p:nvPr/>
          </p:nvSpPr>
          <p:spPr bwMode="auto">
            <a:xfrm>
              <a:off x="3984" y="2880"/>
              <a:ext cx="1536" cy="57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2017" name="Rectangle 33"/>
          <p:cNvSpPr>
            <a:spLocks noChangeArrowheads="1"/>
          </p:cNvSpPr>
          <p:nvPr/>
        </p:nvSpPr>
        <p:spPr bwMode="auto">
          <a:xfrm>
            <a:off x="2851150" y="3155950"/>
            <a:ext cx="293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3333FF"/>
                </a:solidFill>
              </a:rPr>
              <a:t>&lt; b, double, 0X0066FDEC &gt;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352800" y="3227388"/>
            <a:ext cx="2947988" cy="614362"/>
            <a:chOff x="2112" y="2224"/>
            <a:chExt cx="1824" cy="368"/>
          </a:xfrm>
        </p:grpSpPr>
        <p:sp>
          <p:nvSpPr>
            <p:cNvPr id="163849" name="Line 35"/>
            <p:cNvSpPr>
              <a:spLocks noChangeShapeType="1"/>
            </p:cNvSpPr>
            <p:nvPr/>
          </p:nvSpPr>
          <p:spPr bwMode="auto">
            <a:xfrm>
              <a:off x="2112" y="2400"/>
              <a:ext cx="2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850" name="Freeform 36"/>
            <p:cNvSpPr>
              <a:spLocks/>
            </p:cNvSpPr>
            <p:nvPr/>
          </p:nvSpPr>
          <p:spPr bwMode="auto">
            <a:xfrm>
              <a:off x="2224" y="2224"/>
              <a:ext cx="1712" cy="368"/>
            </a:xfrm>
            <a:custGeom>
              <a:avLst/>
              <a:gdLst>
                <a:gd name="T0" fmla="*/ 35 w 1664"/>
                <a:gd name="T1" fmla="*/ 133 h 416"/>
                <a:gd name="T2" fmla="*/ 296 w 1664"/>
                <a:gd name="T3" fmla="*/ 266 h 416"/>
                <a:gd name="T4" fmla="*/ 1812 w 1664"/>
                <a:gd name="T5" fmla="*/ 0 h 416"/>
                <a:gd name="T6" fmla="*/ 0 60000 65536"/>
                <a:gd name="T7" fmla="*/ 0 60000 65536"/>
                <a:gd name="T8" fmla="*/ 0 60000 65536"/>
                <a:gd name="T9" fmla="*/ 0 w 1664"/>
                <a:gd name="T10" fmla="*/ 0 h 416"/>
                <a:gd name="T11" fmla="*/ 1664 w 1664"/>
                <a:gd name="T12" fmla="*/ 416 h 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4" h="416">
                  <a:moveTo>
                    <a:pt x="32" y="192"/>
                  </a:moveTo>
                  <a:cubicBezTo>
                    <a:pt x="16" y="304"/>
                    <a:pt x="0" y="416"/>
                    <a:pt x="272" y="384"/>
                  </a:cubicBezTo>
                  <a:cubicBezTo>
                    <a:pt x="544" y="352"/>
                    <a:pt x="1432" y="64"/>
                    <a:pt x="166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2021" name="Text Box 37"/>
          <p:cNvSpPr txBox="1">
            <a:spLocks noChangeArrowheads="1"/>
          </p:cNvSpPr>
          <p:nvPr/>
        </p:nvSpPr>
        <p:spPr bwMode="auto">
          <a:xfrm>
            <a:off x="6489700" y="3155950"/>
            <a:ext cx="167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i="1">
                <a:solidFill>
                  <a:srgbClr val="3333FF"/>
                </a:solidFill>
              </a:rPr>
              <a:t>名字</a:t>
            </a:r>
            <a:r>
              <a:rPr lang="en-US" altLang="zh-CN" i="1">
                <a:solidFill>
                  <a:srgbClr val="3333FF"/>
                </a:solidFill>
              </a:rPr>
              <a:t>b</a:t>
            </a:r>
            <a:r>
              <a:rPr lang="zh-CN" altLang="en-US" i="1">
                <a:solidFill>
                  <a:srgbClr val="3333FF"/>
                </a:solidFill>
              </a:rPr>
              <a:t>所标识的</a:t>
            </a:r>
          </a:p>
          <a:p>
            <a:pPr algn="ctr"/>
            <a:r>
              <a:rPr lang="zh-CN" altLang="en-US" i="1">
                <a:solidFill>
                  <a:srgbClr val="3333FF"/>
                </a:solidFill>
              </a:rPr>
              <a:t>浮点型对象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8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8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6" grpId="0" autoUpdateAnimBg="0"/>
      <p:bldP spid="681987" grpId="0" build="p" autoUpdateAnimBg="0"/>
      <p:bldP spid="681988" grpId="0" autoUpdateAnimBg="0"/>
      <p:bldP spid="682017" grpId="0" autoUpdateAnimBg="0"/>
      <p:bldP spid="682021" grpId="0" autoUpdateAnimBg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</a:rPr>
              <a:t>地址访问 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609600" y="946150"/>
            <a:ext cx="79248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程序被编译后，系统对已声明对象保存一张名表，登记对象的属性</a:t>
            </a:r>
          </a:p>
          <a:p>
            <a:pPr algn="ctr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3333FF"/>
                </a:solidFill>
              </a:rPr>
              <a:t>&lt; </a:t>
            </a:r>
            <a:r>
              <a:rPr lang="zh-CN" altLang="en-US">
                <a:solidFill>
                  <a:srgbClr val="3333FF"/>
                </a:solidFill>
              </a:rPr>
              <a:t>名字，类型，地址 </a:t>
            </a:r>
            <a:r>
              <a:rPr lang="en-US" altLang="zh-CN">
                <a:solidFill>
                  <a:srgbClr val="3333FF"/>
                </a:solidFill>
              </a:rPr>
              <a:t>&gt;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C++</a:t>
            </a: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允许通过名或地址（并根据类型）访问对象</a:t>
            </a:r>
            <a:r>
              <a:rPr lang="zh-CN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609600" y="2698750"/>
            <a:ext cx="22098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i="1">
                <a:solidFill>
                  <a:srgbClr val="008000"/>
                </a:solidFill>
              </a:rPr>
              <a:t>例如，</a:t>
            </a:r>
            <a:r>
              <a:rPr lang="zh-CN" altLang="en-US">
                <a:solidFill>
                  <a:schemeClr val="tx1"/>
                </a:solidFill>
              </a:rPr>
              <a:t>有说明：		 </a:t>
            </a:r>
            <a:r>
              <a:rPr lang="en-US" altLang="zh-CN">
                <a:solidFill>
                  <a:schemeClr val="tx1"/>
                </a:solidFill>
              </a:rPr>
              <a:t>double  b ;</a:t>
            </a:r>
          </a:p>
        </p:txBody>
      </p:sp>
      <p:grpSp>
        <p:nvGrpSpPr>
          <p:cNvPr id="164869" name="Group 5"/>
          <p:cNvGrpSpPr>
            <a:grpSpLocks/>
          </p:cNvGrpSpPr>
          <p:nvPr/>
        </p:nvGrpSpPr>
        <p:grpSpPr bwMode="auto">
          <a:xfrm>
            <a:off x="6324600" y="2317750"/>
            <a:ext cx="1951038" cy="3656013"/>
            <a:chOff x="3984" y="1248"/>
            <a:chExt cx="1536" cy="2880"/>
          </a:xfrm>
        </p:grpSpPr>
        <p:grpSp>
          <p:nvGrpSpPr>
            <p:cNvPr id="164875" name="Group 6"/>
            <p:cNvGrpSpPr>
              <a:grpSpLocks/>
            </p:cNvGrpSpPr>
            <p:nvPr/>
          </p:nvGrpSpPr>
          <p:grpSpPr bwMode="auto">
            <a:xfrm>
              <a:off x="3984" y="1248"/>
              <a:ext cx="1536" cy="2880"/>
              <a:chOff x="3552" y="864"/>
              <a:chExt cx="1536" cy="2880"/>
            </a:xfrm>
          </p:grpSpPr>
          <p:sp>
            <p:nvSpPr>
              <p:cNvPr id="164878" name="AutoShape 7"/>
              <p:cNvSpPr>
                <a:spLocks noChangeArrowheads="1"/>
              </p:cNvSpPr>
              <p:nvPr/>
            </p:nvSpPr>
            <p:spPr bwMode="auto">
              <a:xfrm>
                <a:off x="3552" y="864"/>
                <a:ext cx="1536" cy="2880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879" name="Line 8"/>
              <p:cNvSpPr>
                <a:spLocks noChangeShapeType="1"/>
              </p:cNvSpPr>
              <p:nvPr/>
            </p:nvSpPr>
            <p:spPr bwMode="auto">
              <a:xfrm>
                <a:off x="3552" y="120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80" name="Line 9"/>
              <p:cNvSpPr>
                <a:spLocks noChangeShapeType="1"/>
              </p:cNvSpPr>
              <p:nvPr/>
            </p:nvSpPr>
            <p:spPr bwMode="auto">
              <a:xfrm>
                <a:off x="3552" y="134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81" name="Line 10"/>
              <p:cNvSpPr>
                <a:spLocks noChangeShapeType="1"/>
              </p:cNvSpPr>
              <p:nvPr/>
            </p:nvSpPr>
            <p:spPr bwMode="auto">
              <a:xfrm>
                <a:off x="3744" y="91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82" name="Line 11"/>
              <p:cNvSpPr>
                <a:spLocks noChangeShapeType="1"/>
              </p:cNvSpPr>
              <p:nvPr/>
            </p:nvSpPr>
            <p:spPr bwMode="auto">
              <a:xfrm>
                <a:off x="3936" y="86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83" name="Line 12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84" name="Line 13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85" name="Line 14"/>
              <p:cNvSpPr>
                <a:spLocks noChangeShapeType="1"/>
              </p:cNvSpPr>
              <p:nvPr/>
            </p:nvSpPr>
            <p:spPr bwMode="auto">
              <a:xfrm>
                <a:off x="4512" y="1104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86" name="Line 15"/>
              <p:cNvSpPr>
                <a:spLocks noChangeShapeType="1"/>
              </p:cNvSpPr>
              <p:nvPr/>
            </p:nvSpPr>
            <p:spPr bwMode="auto">
              <a:xfrm>
                <a:off x="4704" y="115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87" name="Line 16"/>
              <p:cNvSpPr>
                <a:spLocks noChangeShapeType="1"/>
              </p:cNvSpPr>
              <p:nvPr/>
            </p:nvSpPr>
            <p:spPr bwMode="auto">
              <a:xfrm>
                <a:off x="4896" y="110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88" name="Line 17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89" name="Line 18"/>
              <p:cNvSpPr>
                <a:spLocks noChangeShapeType="1"/>
              </p:cNvSpPr>
              <p:nvPr/>
            </p:nvSpPr>
            <p:spPr bwMode="auto">
              <a:xfrm>
                <a:off x="3552" y="163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90" name="Line 19"/>
              <p:cNvSpPr>
                <a:spLocks noChangeShapeType="1"/>
              </p:cNvSpPr>
              <p:nvPr/>
            </p:nvSpPr>
            <p:spPr bwMode="auto">
              <a:xfrm>
                <a:off x="3552" y="177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91" name="Line 20"/>
              <p:cNvSpPr>
                <a:spLocks noChangeShapeType="1"/>
              </p:cNvSpPr>
              <p:nvPr/>
            </p:nvSpPr>
            <p:spPr bwMode="auto">
              <a:xfrm>
                <a:off x="3552" y="192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92" name="Line 21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93" name="Line 22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94" name="Line 23"/>
              <p:cNvSpPr>
                <a:spLocks noChangeShapeType="1"/>
              </p:cNvSpPr>
              <p:nvPr/>
            </p:nvSpPr>
            <p:spPr bwMode="auto">
              <a:xfrm>
                <a:off x="3552" y="235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95" name="Line 24"/>
              <p:cNvSpPr>
                <a:spLocks noChangeShapeType="1"/>
              </p:cNvSpPr>
              <p:nvPr/>
            </p:nvSpPr>
            <p:spPr bwMode="auto">
              <a:xfrm>
                <a:off x="3552" y="249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96" name="Line 25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97" name="Line 26"/>
              <p:cNvSpPr>
                <a:spLocks noChangeShapeType="1"/>
              </p:cNvSpPr>
              <p:nvPr/>
            </p:nvSpPr>
            <p:spPr bwMode="auto">
              <a:xfrm>
                <a:off x="3552" y="278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98" name="Line 27"/>
              <p:cNvSpPr>
                <a:spLocks noChangeShapeType="1"/>
              </p:cNvSpPr>
              <p:nvPr/>
            </p:nvSpPr>
            <p:spPr bwMode="auto">
              <a:xfrm>
                <a:off x="3552" y="292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899" name="Line 28"/>
              <p:cNvSpPr>
                <a:spLocks noChangeShapeType="1"/>
              </p:cNvSpPr>
              <p:nvPr/>
            </p:nvSpPr>
            <p:spPr bwMode="auto">
              <a:xfrm>
                <a:off x="3552" y="307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00" name="Line 2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901" name="Line 30"/>
              <p:cNvSpPr>
                <a:spLocks noChangeShapeType="1"/>
              </p:cNvSpPr>
              <p:nvPr/>
            </p:nvSpPr>
            <p:spPr bwMode="auto">
              <a:xfrm>
                <a:off x="3552" y="336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64876" name="Rectangle 31"/>
            <p:cNvSpPr>
              <a:spLocks noChangeArrowheads="1"/>
            </p:cNvSpPr>
            <p:nvPr/>
          </p:nvSpPr>
          <p:spPr bwMode="auto">
            <a:xfrm>
              <a:off x="3984" y="1728"/>
              <a:ext cx="1536" cy="1152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4877" name="Rectangle 32"/>
            <p:cNvSpPr>
              <a:spLocks noChangeArrowheads="1"/>
            </p:cNvSpPr>
            <p:nvPr/>
          </p:nvSpPr>
          <p:spPr bwMode="auto">
            <a:xfrm>
              <a:off x="3984" y="2880"/>
              <a:ext cx="1536" cy="57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4870" name="Rectangle 33"/>
          <p:cNvSpPr>
            <a:spLocks noChangeArrowheads="1"/>
          </p:cNvSpPr>
          <p:nvPr/>
        </p:nvSpPr>
        <p:spPr bwMode="auto">
          <a:xfrm>
            <a:off x="2851150" y="3155950"/>
            <a:ext cx="293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3333FF"/>
                </a:solidFill>
              </a:rPr>
              <a:t>&lt; b, double, 0X0066FDEC &gt;</a:t>
            </a:r>
          </a:p>
        </p:txBody>
      </p:sp>
      <p:sp>
        <p:nvSpPr>
          <p:cNvPr id="683042" name="Text Box 34"/>
          <p:cNvSpPr txBox="1">
            <a:spLocks noChangeArrowheads="1"/>
          </p:cNvSpPr>
          <p:nvPr/>
        </p:nvSpPr>
        <p:spPr bwMode="auto">
          <a:xfrm>
            <a:off x="6318250" y="3111500"/>
            <a:ext cx="2012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i="1">
                <a:solidFill>
                  <a:srgbClr val="3333FF"/>
                </a:solidFill>
              </a:rPr>
              <a:t>地址</a:t>
            </a:r>
            <a:r>
              <a:rPr lang="en-US" altLang="zh-CN" i="1">
                <a:solidFill>
                  <a:srgbClr val="3333FF"/>
                </a:solidFill>
              </a:rPr>
              <a:t>0X0066FDEC</a:t>
            </a:r>
          </a:p>
          <a:p>
            <a:pPr algn="ctr">
              <a:lnSpc>
                <a:spcPct val="120000"/>
              </a:lnSpc>
            </a:pPr>
            <a:r>
              <a:rPr lang="zh-CN" altLang="en-US" i="1">
                <a:solidFill>
                  <a:srgbClr val="3333FF"/>
                </a:solidFill>
              </a:rPr>
              <a:t>所指的浮点型对象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581400" y="3536950"/>
            <a:ext cx="2743200" cy="342900"/>
            <a:chOff x="2304" y="2400"/>
            <a:chExt cx="1632" cy="216"/>
          </a:xfrm>
        </p:grpSpPr>
        <p:sp>
          <p:nvSpPr>
            <p:cNvPr id="164873" name="Line 36"/>
            <p:cNvSpPr>
              <a:spLocks noChangeShapeType="1"/>
            </p:cNvSpPr>
            <p:nvPr/>
          </p:nvSpPr>
          <p:spPr bwMode="auto">
            <a:xfrm>
              <a:off x="2304" y="2400"/>
              <a:ext cx="10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74" name="Freeform 37"/>
            <p:cNvSpPr>
              <a:spLocks/>
            </p:cNvSpPr>
            <p:nvPr/>
          </p:nvSpPr>
          <p:spPr bwMode="auto">
            <a:xfrm>
              <a:off x="2736" y="2400"/>
              <a:ext cx="1200" cy="216"/>
            </a:xfrm>
            <a:custGeom>
              <a:avLst/>
              <a:gdLst>
                <a:gd name="T0" fmla="*/ 0 w 1200"/>
                <a:gd name="T1" fmla="*/ 0 h 216"/>
                <a:gd name="T2" fmla="*/ 144 w 1200"/>
                <a:gd name="T3" fmla="*/ 192 h 216"/>
                <a:gd name="T4" fmla="*/ 576 w 1200"/>
                <a:gd name="T5" fmla="*/ 144 h 216"/>
                <a:gd name="T6" fmla="*/ 1200 w 1200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216"/>
                <a:gd name="T14" fmla="*/ 1200 w 1200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216">
                  <a:moveTo>
                    <a:pt x="0" y="0"/>
                  </a:moveTo>
                  <a:cubicBezTo>
                    <a:pt x="24" y="84"/>
                    <a:pt x="48" y="168"/>
                    <a:pt x="144" y="192"/>
                  </a:cubicBezTo>
                  <a:cubicBezTo>
                    <a:pt x="240" y="216"/>
                    <a:pt x="400" y="176"/>
                    <a:pt x="576" y="144"/>
                  </a:cubicBezTo>
                  <a:cubicBezTo>
                    <a:pt x="752" y="112"/>
                    <a:pt x="976" y="56"/>
                    <a:pt x="120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8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42" grpId="0" autoUpdateAnimBg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</a:rPr>
              <a:t>地址访问 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609600" y="946150"/>
            <a:ext cx="79248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程序被编译后，系统对已声明对象保存一张名表，登记对象的属性</a:t>
            </a:r>
          </a:p>
          <a:p>
            <a:pPr algn="ctr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3333FF"/>
                </a:solidFill>
              </a:rPr>
              <a:t>&lt; </a:t>
            </a:r>
            <a:r>
              <a:rPr lang="zh-CN" altLang="en-US">
                <a:solidFill>
                  <a:srgbClr val="3333FF"/>
                </a:solidFill>
              </a:rPr>
              <a:t>名字，类型，地址 </a:t>
            </a:r>
            <a:r>
              <a:rPr lang="en-US" altLang="zh-CN">
                <a:solidFill>
                  <a:srgbClr val="3333FF"/>
                </a:solidFill>
              </a:rPr>
              <a:t>&gt;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允许通过名或地址（并根据类型）访问对象</a:t>
            </a:r>
            <a:r>
              <a:rPr lang="zh-CN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609600" y="2698750"/>
            <a:ext cx="22098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i="1">
                <a:solidFill>
                  <a:srgbClr val="008000"/>
                </a:solidFill>
              </a:rPr>
              <a:t>例如，</a:t>
            </a:r>
            <a:r>
              <a:rPr lang="zh-CN" altLang="en-US">
                <a:solidFill>
                  <a:schemeClr val="tx1"/>
                </a:solidFill>
              </a:rPr>
              <a:t>有说明：		 </a:t>
            </a:r>
            <a:r>
              <a:rPr lang="en-US" altLang="zh-CN">
                <a:solidFill>
                  <a:schemeClr val="tx1"/>
                </a:solidFill>
              </a:rPr>
              <a:t>double  b ;</a:t>
            </a:r>
          </a:p>
        </p:txBody>
      </p:sp>
      <p:sp>
        <p:nvSpPr>
          <p:cNvPr id="684037" name="Text Box 5"/>
          <p:cNvSpPr txBox="1">
            <a:spLocks noChangeArrowheads="1"/>
          </p:cNvSpPr>
          <p:nvPr/>
        </p:nvSpPr>
        <p:spPr bwMode="auto">
          <a:xfrm>
            <a:off x="3048000" y="4564063"/>
            <a:ext cx="2463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rgbClr val="3333FF"/>
                </a:solidFill>
              </a:rPr>
              <a:t>&lt; a, int, 0X0066FDF4 &gt;</a:t>
            </a:r>
          </a:p>
        </p:txBody>
      </p:sp>
      <p:grpSp>
        <p:nvGrpSpPr>
          <p:cNvPr id="165894" name="Group 6"/>
          <p:cNvGrpSpPr>
            <a:grpSpLocks/>
          </p:cNvGrpSpPr>
          <p:nvPr/>
        </p:nvGrpSpPr>
        <p:grpSpPr bwMode="auto">
          <a:xfrm>
            <a:off x="6324600" y="2317750"/>
            <a:ext cx="1951038" cy="3656013"/>
            <a:chOff x="3984" y="1248"/>
            <a:chExt cx="1536" cy="2880"/>
          </a:xfrm>
        </p:grpSpPr>
        <p:grpSp>
          <p:nvGrpSpPr>
            <p:cNvPr id="165902" name="Group 7"/>
            <p:cNvGrpSpPr>
              <a:grpSpLocks/>
            </p:cNvGrpSpPr>
            <p:nvPr/>
          </p:nvGrpSpPr>
          <p:grpSpPr bwMode="auto">
            <a:xfrm>
              <a:off x="3984" y="1248"/>
              <a:ext cx="1536" cy="2880"/>
              <a:chOff x="3552" y="864"/>
              <a:chExt cx="1536" cy="2880"/>
            </a:xfrm>
          </p:grpSpPr>
          <p:sp>
            <p:nvSpPr>
              <p:cNvPr id="165905" name="AutoShape 8"/>
              <p:cNvSpPr>
                <a:spLocks noChangeArrowheads="1"/>
              </p:cNvSpPr>
              <p:nvPr/>
            </p:nvSpPr>
            <p:spPr bwMode="auto">
              <a:xfrm>
                <a:off x="3552" y="864"/>
                <a:ext cx="1536" cy="2880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906" name="Line 9"/>
              <p:cNvSpPr>
                <a:spLocks noChangeShapeType="1"/>
              </p:cNvSpPr>
              <p:nvPr/>
            </p:nvSpPr>
            <p:spPr bwMode="auto">
              <a:xfrm>
                <a:off x="3552" y="120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07" name="Line 10"/>
              <p:cNvSpPr>
                <a:spLocks noChangeShapeType="1"/>
              </p:cNvSpPr>
              <p:nvPr/>
            </p:nvSpPr>
            <p:spPr bwMode="auto">
              <a:xfrm>
                <a:off x="3552" y="134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08" name="Line 11"/>
              <p:cNvSpPr>
                <a:spLocks noChangeShapeType="1"/>
              </p:cNvSpPr>
              <p:nvPr/>
            </p:nvSpPr>
            <p:spPr bwMode="auto">
              <a:xfrm>
                <a:off x="3744" y="91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09" name="Line 12"/>
              <p:cNvSpPr>
                <a:spLocks noChangeShapeType="1"/>
              </p:cNvSpPr>
              <p:nvPr/>
            </p:nvSpPr>
            <p:spPr bwMode="auto">
              <a:xfrm>
                <a:off x="3936" y="86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10" name="Line 13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11" name="Line 14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12" name="Line 15"/>
              <p:cNvSpPr>
                <a:spLocks noChangeShapeType="1"/>
              </p:cNvSpPr>
              <p:nvPr/>
            </p:nvSpPr>
            <p:spPr bwMode="auto">
              <a:xfrm>
                <a:off x="4512" y="1104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13" name="Line 16"/>
              <p:cNvSpPr>
                <a:spLocks noChangeShapeType="1"/>
              </p:cNvSpPr>
              <p:nvPr/>
            </p:nvSpPr>
            <p:spPr bwMode="auto">
              <a:xfrm>
                <a:off x="4704" y="115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14" name="Line 17"/>
              <p:cNvSpPr>
                <a:spLocks noChangeShapeType="1"/>
              </p:cNvSpPr>
              <p:nvPr/>
            </p:nvSpPr>
            <p:spPr bwMode="auto">
              <a:xfrm>
                <a:off x="4896" y="110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15" name="Line 18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16" name="Line 19"/>
              <p:cNvSpPr>
                <a:spLocks noChangeShapeType="1"/>
              </p:cNvSpPr>
              <p:nvPr/>
            </p:nvSpPr>
            <p:spPr bwMode="auto">
              <a:xfrm>
                <a:off x="3552" y="163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17" name="Line 20"/>
              <p:cNvSpPr>
                <a:spLocks noChangeShapeType="1"/>
              </p:cNvSpPr>
              <p:nvPr/>
            </p:nvSpPr>
            <p:spPr bwMode="auto">
              <a:xfrm>
                <a:off x="3552" y="177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18" name="Line 21"/>
              <p:cNvSpPr>
                <a:spLocks noChangeShapeType="1"/>
              </p:cNvSpPr>
              <p:nvPr/>
            </p:nvSpPr>
            <p:spPr bwMode="auto">
              <a:xfrm>
                <a:off x="3552" y="192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19" name="Line 22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20" name="Line 23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21" name="Line 24"/>
              <p:cNvSpPr>
                <a:spLocks noChangeShapeType="1"/>
              </p:cNvSpPr>
              <p:nvPr/>
            </p:nvSpPr>
            <p:spPr bwMode="auto">
              <a:xfrm>
                <a:off x="3552" y="235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22" name="Line 25"/>
              <p:cNvSpPr>
                <a:spLocks noChangeShapeType="1"/>
              </p:cNvSpPr>
              <p:nvPr/>
            </p:nvSpPr>
            <p:spPr bwMode="auto">
              <a:xfrm>
                <a:off x="3552" y="249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23" name="Line 26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24" name="Line 27"/>
              <p:cNvSpPr>
                <a:spLocks noChangeShapeType="1"/>
              </p:cNvSpPr>
              <p:nvPr/>
            </p:nvSpPr>
            <p:spPr bwMode="auto">
              <a:xfrm>
                <a:off x="3552" y="278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25" name="Line 28"/>
              <p:cNvSpPr>
                <a:spLocks noChangeShapeType="1"/>
              </p:cNvSpPr>
              <p:nvPr/>
            </p:nvSpPr>
            <p:spPr bwMode="auto">
              <a:xfrm>
                <a:off x="3552" y="292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26" name="Line 29"/>
              <p:cNvSpPr>
                <a:spLocks noChangeShapeType="1"/>
              </p:cNvSpPr>
              <p:nvPr/>
            </p:nvSpPr>
            <p:spPr bwMode="auto">
              <a:xfrm>
                <a:off x="3552" y="307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27" name="Line 30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5928" name="Line 31"/>
              <p:cNvSpPr>
                <a:spLocks noChangeShapeType="1"/>
              </p:cNvSpPr>
              <p:nvPr/>
            </p:nvSpPr>
            <p:spPr bwMode="auto">
              <a:xfrm>
                <a:off x="3552" y="336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65903" name="Rectangle 32"/>
            <p:cNvSpPr>
              <a:spLocks noChangeArrowheads="1"/>
            </p:cNvSpPr>
            <p:nvPr/>
          </p:nvSpPr>
          <p:spPr bwMode="auto">
            <a:xfrm>
              <a:off x="3984" y="1728"/>
              <a:ext cx="1536" cy="1152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5904" name="Rectangle 33"/>
            <p:cNvSpPr>
              <a:spLocks noChangeArrowheads="1"/>
            </p:cNvSpPr>
            <p:nvPr/>
          </p:nvSpPr>
          <p:spPr bwMode="auto">
            <a:xfrm>
              <a:off x="3984" y="2880"/>
              <a:ext cx="1536" cy="57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4066" name="Rectangle 34"/>
          <p:cNvSpPr>
            <a:spLocks noChangeArrowheads="1"/>
          </p:cNvSpPr>
          <p:nvPr/>
        </p:nvSpPr>
        <p:spPr bwMode="auto">
          <a:xfrm>
            <a:off x="1695450" y="4564063"/>
            <a:ext cx="869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tx1"/>
                </a:solidFill>
              </a:rPr>
              <a:t>int  a ; </a:t>
            </a:r>
          </a:p>
        </p:txBody>
      </p:sp>
      <p:sp>
        <p:nvSpPr>
          <p:cNvPr id="165896" name="Rectangle 35"/>
          <p:cNvSpPr>
            <a:spLocks noChangeArrowheads="1"/>
          </p:cNvSpPr>
          <p:nvPr/>
        </p:nvSpPr>
        <p:spPr bwMode="auto">
          <a:xfrm>
            <a:off x="2851150" y="3155950"/>
            <a:ext cx="293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3333FF"/>
                </a:solidFill>
              </a:rPr>
              <a:t>&lt; b, double, 0X0066FDEC &gt;</a:t>
            </a:r>
          </a:p>
        </p:txBody>
      </p:sp>
      <p:sp>
        <p:nvSpPr>
          <p:cNvPr id="165897" name="Text Box 36"/>
          <p:cNvSpPr txBox="1">
            <a:spLocks noChangeArrowheads="1"/>
          </p:cNvSpPr>
          <p:nvPr/>
        </p:nvSpPr>
        <p:spPr bwMode="auto">
          <a:xfrm>
            <a:off x="1965325" y="36099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zh-CN" altLang="zh-CN" sz="2000">
              <a:solidFill>
                <a:schemeClr val="tx1"/>
              </a:solidFill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352800" y="4756150"/>
            <a:ext cx="2895600" cy="495300"/>
            <a:chOff x="2112" y="3168"/>
            <a:chExt cx="1824" cy="312"/>
          </a:xfrm>
        </p:grpSpPr>
        <p:sp>
          <p:nvSpPr>
            <p:cNvPr id="165900" name="Line 38"/>
            <p:cNvSpPr>
              <a:spLocks noChangeShapeType="1"/>
            </p:cNvSpPr>
            <p:nvPr/>
          </p:nvSpPr>
          <p:spPr bwMode="auto">
            <a:xfrm>
              <a:off x="2112" y="3264"/>
              <a:ext cx="3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901" name="Freeform 39"/>
            <p:cNvSpPr>
              <a:spLocks/>
            </p:cNvSpPr>
            <p:nvPr/>
          </p:nvSpPr>
          <p:spPr bwMode="auto">
            <a:xfrm>
              <a:off x="2304" y="3168"/>
              <a:ext cx="1632" cy="312"/>
            </a:xfrm>
            <a:custGeom>
              <a:avLst/>
              <a:gdLst>
                <a:gd name="T0" fmla="*/ 0 w 1632"/>
                <a:gd name="T1" fmla="*/ 96 h 312"/>
                <a:gd name="T2" fmla="*/ 144 w 1632"/>
                <a:gd name="T3" fmla="*/ 288 h 312"/>
                <a:gd name="T4" fmla="*/ 672 w 1632"/>
                <a:gd name="T5" fmla="*/ 240 h 312"/>
                <a:gd name="T6" fmla="*/ 1632 w 1632"/>
                <a:gd name="T7" fmla="*/ 0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312"/>
                <a:gd name="T14" fmla="*/ 1632 w 1632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312">
                  <a:moveTo>
                    <a:pt x="0" y="96"/>
                  </a:moveTo>
                  <a:cubicBezTo>
                    <a:pt x="16" y="180"/>
                    <a:pt x="32" y="264"/>
                    <a:pt x="144" y="288"/>
                  </a:cubicBezTo>
                  <a:cubicBezTo>
                    <a:pt x="256" y="312"/>
                    <a:pt x="424" y="288"/>
                    <a:pt x="672" y="240"/>
                  </a:cubicBezTo>
                  <a:cubicBezTo>
                    <a:pt x="920" y="192"/>
                    <a:pt x="1276" y="96"/>
                    <a:pt x="163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4072" name="Text Box 40"/>
          <p:cNvSpPr txBox="1">
            <a:spLocks noChangeArrowheads="1"/>
          </p:cNvSpPr>
          <p:nvPr/>
        </p:nvSpPr>
        <p:spPr bwMode="auto">
          <a:xfrm>
            <a:off x="6489700" y="4419600"/>
            <a:ext cx="167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名字</a:t>
            </a:r>
            <a:r>
              <a:rPr lang="en-US" altLang="zh-CN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zh-CN" altLang="en-US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所标识的</a:t>
            </a:r>
          </a:p>
          <a:p>
            <a:pPr algn="ctr">
              <a:defRPr/>
            </a:pPr>
            <a:r>
              <a:rPr lang="zh-CN" altLang="en-US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整型对象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8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7" grpId="0" autoUpdateAnimBg="0"/>
      <p:bldP spid="684066" grpId="0" autoUpdateAnimBg="0"/>
      <p:bldP spid="684072" grpId="0" autoUpdateAnimBg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</a:rPr>
              <a:t>地址访问</a:t>
            </a:r>
          </a:p>
        </p:txBody>
      </p:sp>
      <p:sp>
        <p:nvSpPr>
          <p:cNvPr id="166915" name="Text Box 4"/>
          <p:cNvSpPr txBox="1">
            <a:spLocks noChangeArrowheads="1"/>
          </p:cNvSpPr>
          <p:nvPr/>
        </p:nvSpPr>
        <p:spPr bwMode="auto">
          <a:xfrm>
            <a:off x="609600" y="2698750"/>
            <a:ext cx="22098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i="1">
                <a:solidFill>
                  <a:srgbClr val="008000"/>
                </a:solidFill>
              </a:rPr>
              <a:t>例如，</a:t>
            </a:r>
            <a:r>
              <a:rPr lang="zh-CN" altLang="en-US">
                <a:solidFill>
                  <a:schemeClr val="tx1"/>
                </a:solidFill>
              </a:rPr>
              <a:t>有说明：		 </a:t>
            </a:r>
            <a:r>
              <a:rPr lang="en-US" altLang="zh-CN">
                <a:solidFill>
                  <a:schemeClr val="tx1"/>
                </a:solidFill>
              </a:rPr>
              <a:t>double  b ;</a:t>
            </a:r>
          </a:p>
        </p:txBody>
      </p:sp>
      <p:sp>
        <p:nvSpPr>
          <p:cNvPr id="166916" name="Text Box 5"/>
          <p:cNvSpPr txBox="1">
            <a:spLocks noChangeArrowheads="1"/>
          </p:cNvSpPr>
          <p:nvPr/>
        </p:nvSpPr>
        <p:spPr bwMode="auto">
          <a:xfrm>
            <a:off x="3048000" y="4564063"/>
            <a:ext cx="2463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rgbClr val="3333FF"/>
                </a:solidFill>
              </a:rPr>
              <a:t>&lt; a, int, 0X0066FDF4 &gt;</a:t>
            </a:r>
          </a:p>
        </p:txBody>
      </p:sp>
      <p:grpSp>
        <p:nvGrpSpPr>
          <p:cNvPr id="166917" name="Group 6"/>
          <p:cNvGrpSpPr>
            <a:grpSpLocks/>
          </p:cNvGrpSpPr>
          <p:nvPr/>
        </p:nvGrpSpPr>
        <p:grpSpPr bwMode="auto">
          <a:xfrm>
            <a:off x="6324600" y="2317750"/>
            <a:ext cx="1951038" cy="3656013"/>
            <a:chOff x="3984" y="1248"/>
            <a:chExt cx="1536" cy="2880"/>
          </a:xfrm>
        </p:grpSpPr>
        <p:grpSp>
          <p:nvGrpSpPr>
            <p:cNvPr id="166925" name="Group 7"/>
            <p:cNvGrpSpPr>
              <a:grpSpLocks/>
            </p:cNvGrpSpPr>
            <p:nvPr/>
          </p:nvGrpSpPr>
          <p:grpSpPr bwMode="auto">
            <a:xfrm>
              <a:off x="3984" y="1248"/>
              <a:ext cx="1536" cy="2880"/>
              <a:chOff x="3552" y="864"/>
              <a:chExt cx="1536" cy="2880"/>
            </a:xfrm>
          </p:grpSpPr>
          <p:sp>
            <p:nvSpPr>
              <p:cNvPr id="166928" name="AutoShape 8"/>
              <p:cNvSpPr>
                <a:spLocks noChangeArrowheads="1"/>
              </p:cNvSpPr>
              <p:nvPr/>
            </p:nvSpPr>
            <p:spPr bwMode="auto">
              <a:xfrm>
                <a:off x="3552" y="864"/>
                <a:ext cx="1536" cy="2880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929" name="Line 9"/>
              <p:cNvSpPr>
                <a:spLocks noChangeShapeType="1"/>
              </p:cNvSpPr>
              <p:nvPr/>
            </p:nvSpPr>
            <p:spPr bwMode="auto">
              <a:xfrm>
                <a:off x="3552" y="120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30" name="Line 10"/>
              <p:cNvSpPr>
                <a:spLocks noChangeShapeType="1"/>
              </p:cNvSpPr>
              <p:nvPr/>
            </p:nvSpPr>
            <p:spPr bwMode="auto">
              <a:xfrm>
                <a:off x="3552" y="134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31" name="Line 11"/>
              <p:cNvSpPr>
                <a:spLocks noChangeShapeType="1"/>
              </p:cNvSpPr>
              <p:nvPr/>
            </p:nvSpPr>
            <p:spPr bwMode="auto">
              <a:xfrm>
                <a:off x="3744" y="91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32" name="Line 12"/>
              <p:cNvSpPr>
                <a:spLocks noChangeShapeType="1"/>
              </p:cNvSpPr>
              <p:nvPr/>
            </p:nvSpPr>
            <p:spPr bwMode="auto">
              <a:xfrm>
                <a:off x="3936" y="86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33" name="Line 13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34" name="Line 14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35" name="Line 15"/>
              <p:cNvSpPr>
                <a:spLocks noChangeShapeType="1"/>
              </p:cNvSpPr>
              <p:nvPr/>
            </p:nvSpPr>
            <p:spPr bwMode="auto">
              <a:xfrm>
                <a:off x="4512" y="1104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36" name="Line 16"/>
              <p:cNvSpPr>
                <a:spLocks noChangeShapeType="1"/>
              </p:cNvSpPr>
              <p:nvPr/>
            </p:nvSpPr>
            <p:spPr bwMode="auto">
              <a:xfrm>
                <a:off x="4704" y="115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37" name="Line 17"/>
              <p:cNvSpPr>
                <a:spLocks noChangeShapeType="1"/>
              </p:cNvSpPr>
              <p:nvPr/>
            </p:nvSpPr>
            <p:spPr bwMode="auto">
              <a:xfrm>
                <a:off x="4896" y="110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38" name="Line 18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39" name="Line 19"/>
              <p:cNvSpPr>
                <a:spLocks noChangeShapeType="1"/>
              </p:cNvSpPr>
              <p:nvPr/>
            </p:nvSpPr>
            <p:spPr bwMode="auto">
              <a:xfrm>
                <a:off x="3552" y="163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40" name="Line 20"/>
              <p:cNvSpPr>
                <a:spLocks noChangeShapeType="1"/>
              </p:cNvSpPr>
              <p:nvPr/>
            </p:nvSpPr>
            <p:spPr bwMode="auto">
              <a:xfrm>
                <a:off x="3552" y="177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41" name="Line 21"/>
              <p:cNvSpPr>
                <a:spLocks noChangeShapeType="1"/>
              </p:cNvSpPr>
              <p:nvPr/>
            </p:nvSpPr>
            <p:spPr bwMode="auto">
              <a:xfrm>
                <a:off x="3552" y="192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42" name="Line 22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43" name="Line 23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44" name="Line 24"/>
              <p:cNvSpPr>
                <a:spLocks noChangeShapeType="1"/>
              </p:cNvSpPr>
              <p:nvPr/>
            </p:nvSpPr>
            <p:spPr bwMode="auto">
              <a:xfrm>
                <a:off x="3552" y="235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45" name="Line 25"/>
              <p:cNvSpPr>
                <a:spLocks noChangeShapeType="1"/>
              </p:cNvSpPr>
              <p:nvPr/>
            </p:nvSpPr>
            <p:spPr bwMode="auto">
              <a:xfrm>
                <a:off x="3552" y="249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46" name="Line 26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47" name="Line 27"/>
              <p:cNvSpPr>
                <a:spLocks noChangeShapeType="1"/>
              </p:cNvSpPr>
              <p:nvPr/>
            </p:nvSpPr>
            <p:spPr bwMode="auto">
              <a:xfrm>
                <a:off x="3552" y="278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48" name="Line 28"/>
              <p:cNvSpPr>
                <a:spLocks noChangeShapeType="1"/>
              </p:cNvSpPr>
              <p:nvPr/>
            </p:nvSpPr>
            <p:spPr bwMode="auto">
              <a:xfrm>
                <a:off x="3552" y="292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49" name="Line 29"/>
              <p:cNvSpPr>
                <a:spLocks noChangeShapeType="1"/>
              </p:cNvSpPr>
              <p:nvPr/>
            </p:nvSpPr>
            <p:spPr bwMode="auto">
              <a:xfrm>
                <a:off x="3552" y="307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50" name="Line 30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951" name="Line 31"/>
              <p:cNvSpPr>
                <a:spLocks noChangeShapeType="1"/>
              </p:cNvSpPr>
              <p:nvPr/>
            </p:nvSpPr>
            <p:spPr bwMode="auto">
              <a:xfrm>
                <a:off x="3552" y="336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66926" name="Rectangle 32"/>
            <p:cNvSpPr>
              <a:spLocks noChangeArrowheads="1"/>
            </p:cNvSpPr>
            <p:nvPr/>
          </p:nvSpPr>
          <p:spPr bwMode="auto">
            <a:xfrm>
              <a:off x="3984" y="1728"/>
              <a:ext cx="1536" cy="1152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6927" name="Rectangle 33"/>
            <p:cNvSpPr>
              <a:spLocks noChangeArrowheads="1"/>
            </p:cNvSpPr>
            <p:nvPr/>
          </p:nvSpPr>
          <p:spPr bwMode="auto">
            <a:xfrm>
              <a:off x="3984" y="2880"/>
              <a:ext cx="1536" cy="57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6918" name="Rectangle 34"/>
          <p:cNvSpPr>
            <a:spLocks noChangeArrowheads="1"/>
          </p:cNvSpPr>
          <p:nvPr/>
        </p:nvSpPr>
        <p:spPr bwMode="auto">
          <a:xfrm>
            <a:off x="1695450" y="4564063"/>
            <a:ext cx="869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tx1"/>
                </a:solidFill>
              </a:rPr>
              <a:t>int  a ; </a:t>
            </a:r>
          </a:p>
        </p:txBody>
      </p:sp>
      <p:sp>
        <p:nvSpPr>
          <p:cNvPr id="166919" name="Rectangle 35"/>
          <p:cNvSpPr>
            <a:spLocks noChangeArrowheads="1"/>
          </p:cNvSpPr>
          <p:nvPr/>
        </p:nvSpPr>
        <p:spPr bwMode="auto">
          <a:xfrm>
            <a:off x="2851150" y="3155950"/>
            <a:ext cx="293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3333FF"/>
                </a:solidFill>
              </a:rPr>
              <a:t>&lt; b, double, 0X0066FDEC &gt;</a:t>
            </a:r>
          </a:p>
        </p:txBody>
      </p:sp>
      <p:sp>
        <p:nvSpPr>
          <p:cNvPr id="685093" name="Text Box 37"/>
          <p:cNvSpPr txBox="1">
            <a:spLocks noChangeArrowheads="1"/>
          </p:cNvSpPr>
          <p:nvPr/>
        </p:nvSpPr>
        <p:spPr bwMode="auto">
          <a:xfrm>
            <a:off x="6350000" y="4419600"/>
            <a:ext cx="194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地址</a:t>
            </a:r>
            <a:r>
              <a:rPr lang="en-US" altLang="zh-CN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0X0066FDF4</a:t>
            </a:r>
          </a:p>
          <a:p>
            <a:pPr algn="ctr">
              <a:defRPr/>
            </a:pPr>
            <a:r>
              <a:rPr lang="zh-CN" altLang="en-US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所指的整型对象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581400" y="4679950"/>
            <a:ext cx="2743200" cy="571500"/>
            <a:chOff x="2256" y="3120"/>
            <a:chExt cx="1728" cy="360"/>
          </a:xfrm>
        </p:grpSpPr>
        <p:sp>
          <p:nvSpPr>
            <p:cNvPr id="166923" name="Line 39"/>
            <p:cNvSpPr>
              <a:spLocks noChangeShapeType="1"/>
            </p:cNvSpPr>
            <p:nvPr/>
          </p:nvSpPr>
          <p:spPr bwMode="auto">
            <a:xfrm>
              <a:off x="2256" y="3264"/>
              <a:ext cx="10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6924" name="Freeform 40"/>
            <p:cNvSpPr>
              <a:spLocks/>
            </p:cNvSpPr>
            <p:nvPr/>
          </p:nvSpPr>
          <p:spPr bwMode="auto">
            <a:xfrm>
              <a:off x="2832" y="3120"/>
              <a:ext cx="1152" cy="360"/>
            </a:xfrm>
            <a:custGeom>
              <a:avLst/>
              <a:gdLst>
                <a:gd name="T0" fmla="*/ 0 w 1152"/>
                <a:gd name="T1" fmla="*/ 144 h 360"/>
                <a:gd name="T2" fmla="*/ 384 w 1152"/>
                <a:gd name="T3" fmla="*/ 336 h 360"/>
                <a:gd name="T4" fmla="*/ 1152 w 1152"/>
                <a:gd name="T5" fmla="*/ 0 h 360"/>
                <a:gd name="T6" fmla="*/ 0 60000 65536"/>
                <a:gd name="T7" fmla="*/ 0 60000 65536"/>
                <a:gd name="T8" fmla="*/ 0 60000 65536"/>
                <a:gd name="T9" fmla="*/ 0 w 1152"/>
                <a:gd name="T10" fmla="*/ 0 h 360"/>
                <a:gd name="T11" fmla="*/ 1152 w 1152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360">
                  <a:moveTo>
                    <a:pt x="0" y="144"/>
                  </a:moveTo>
                  <a:cubicBezTo>
                    <a:pt x="96" y="252"/>
                    <a:pt x="192" y="360"/>
                    <a:pt x="384" y="336"/>
                  </a:cubicBezTo>
                  <a:cubicBezTo>
                    <a:pt x="576" y="312"/>
                    <a:pt x="864" y="156"/>
                    <a:pt x="115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6922" name="Text Box 42"/>
          <p:cNvSpPr txBox="1">
            <a:spLocks noChangeArrowheads="1"/>
          </p:cNvSpPr>
          <p:nvPr/>
        </p:nvSpPr>
        <p:spPr bwMode="auto">
          <a:xfrm>
            <a:off x="609600" y="946150"/>
            <a:ext cx="79248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程序被编译后，系统对已声明对象保存一张名表，登记对象的属性</a:t>
            </a:r>
          </a:p>
          <a:p>
            <a:pPr algn="ctr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3333FF"/>
                </a:solidFill>
              </a:rPr>
              <a:t>&lt; </a:t>
            </a:r>
            <a:r>
              <a:rPr lang="zh-CN" altLang="en-US">
                <a:solidFill>
                  <a:srgbClr val="3333FF"/>
                </a:solidFill>
              </a:rPr>
              <a:t>名字，类型，地址 </a:t>
            </a:r>
            <a:r>
              <a:rPr lang="en-US" altLang="zh-CN">
                <a:solidFill>
                  <a:srgbClr val="3333FF"/>
                </a:solidFill>
              </a:rPr>
              <a:t>&gt;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允许通过名或地址（并根据类型）访问对象</a:t>
            </a:r>
            <a:r>
              <a:rPr lang="zh-CN" altLang="en-US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8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93" grpId="0" autoUpdateAnimBg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42"/>
          <p:cNvGrpSpPr>
            <a:grpSpLocks/>
          </p:cNvGrpSpPr>
          <p:nvPr/>
        </p:nvGrpSpPr>
        <p:grpSpPr bwMode="auto">
          <a:xfrm>
            <a:off x="6324600" y="2317750"/>
            <a:ext cx="1951038" cy="3656013"/>
            <a:chOff x="3984" y="1248"/>
            <a:chExt cx="1536" cy="2880"/>
          </a:xfrm>
        </p:grpSpPr>
        <p:grpSp>
          <p:nvGrpSpPr>
            <p:cNvPr id="167948" name="Group 43"/>
            <p:cNvGrpSpPr>
              <a:grpSpLocks/>
            </p:cNvGrpSpPr>
            <p:nvPr/>
          </p:nvGrpSpPr>
          <p:grpSpPr bwMode="auto">
            <a:xfrm>
              <a:off x="3984" y="1248"/>
              <a:ext cx="1536" cy="2880"/>
              <a:chOff x="3552" y="864"/>
              <a:chExt cx="1536" cy="2880"/>
            </a:xfrm>
          </p:grpSpPr>
          <p:sp>
            <p:nvSpPr>
              <p:cNvPr id="167951" name="AutoShape 44"/>
              <p:cNvSpPr>
                <a:spLocks noChangeArrowheads="1"/>
              </p:cNvSpPr>
              <p:nvPr/>
            </p:nvSpPr>
            <p:spPr bwMode="auto">
              <a:xfrm>
                <a:off x="3552" y="864"/>
                <a:ext cx="1536" cy="2880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952" name="Line 45"/>
              <p:cNvSpPr>
                <a:spLocks noChangeShapeType="1"/>
              </p:cNvSpPr>
              <p:nvPr/>
            </p:nvSpPr>
            <p:spPr bwMode="auto">
              <a:xfrm>
                <a:off x="3552" y="120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53" name="Line 46"/>
              <p:cNvSpPr>
                <a:spLocks noChangeShapeType="1"/>
              </p:cNvSpPr>
              <p:nvPr/>
            </p:nvSpPr>
            <p:spPr bwMode="auto">
              <a:xfrm>
                <a:off x="3552" y="134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54" name="Line 47"/>
              <p:cNvSpPr>
                <a:spLocks noChangeShapeType="1"/>
              </p:cNvSpPr>
              <p:nvPr/>
            </p:nvSpPr>
            <p:spPr bwMode="auto">
              <a:xfrm>
                <a:off x="3744" y="91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55" name="Line 48"/>
              <p:cNvSpPr>
                <a:spLocks noChangeShapeType="1"/>
              </p:cNvSpPr>
              <p:nvPr/>
            </p:nvSpPr>
            <p:spPr bwMode="auto">
              <a:xfrm>
                <a:off x="3936" y="86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56" name="Line 49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57" name="Line 50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58" name="Line 51"/>
              <p:cNvSpPr>
                <a:spLocks noChangeShapeType="1"/>
              </p:cNvSpPr>
              <p:nvPr/>
            </p:nvSpPr>
            <p:spPr bwMode="auto">
              <a:xfrm>
                <a:off x="4512" y="1104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59" name="Line 52"/>
              <p:cNvSpPr>
                <a:spLocks noChangeShapeType="1"/>
              </p:cNvSpPr>
              <p:nvPr/>
            </p:nvSpPr>
            <p:spPr bwMode="auto">
              <a:xfrm>
                <a:off x="4704" y="115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60" name="Line 53"/>
              <p:cNvSpPr>
                <a:spLocks noChangeShapeType="1"/>
              </p:cNvSpPr>
              <p:nvPr/>
            </p:nvSpPr>
            <p:spPr bwMode="auto">
              <a:xfrm>
                <a:off x="4896" y="110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61" name="Line 54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62" name="Line 55"/>
              <p:cNvSpPr>
                <a:spLocks noChangeShapeType="1"/>
              </p:cNvSpPr>
              <p:nvPr/>
            </p:nvSpPr>
            <p:spPr bwMode="auto">
              <a:xfrm>
                <a:off x="3552" y="163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63" name="Line 56"/>
              <p:cNvSpPr>
                <a:spLocks noChangeShapeType="1"/>
              </p:cNvSpPr>
              <p:nvPr/>
            </p:nvSpPr>
            <p:spPr bwMode="auto">
              <a:xfrm>
                <a:off x="3552" y="177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64" name="Line 57"/>
              <p:cNvSpPr>
                <a:spLocks noChangeShapeType="1"/>
              </p:cNvSpPr>
              <p:nvPr/>
            </p:nvSpPr>
            <p:spPr bwMode="auto">
              <a:xfrm>
                <a:off x="3552" y="192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65" name="Line 58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66" name="Line 59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67" name="Line 60"/>
              <p:cNvSpPr>
                <a:spLocks noChangeShapeType="1"/>
              </p:cNvSpPr>
              <p:nvPr/>
            </p:nvSpPr>
            <p:spPr bwMode="auto">
              <a:xfrm>
                <a:off x="3552" y="235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68" name="Line 61"/>
              <p:cNvSpPr>
                <a:spLocks noChangeShapeType="1"/>
              </p:cNvSpPr>
              <p:nvPr/>
            </p:nvSpPr>
            <p:spPr bwMode="auto">
              <a:xfrm>
                <a:off x="3552" y="249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69" name="Line 62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70" name="Line 63"/>
              <p:cNvSpPr>
                <a:spLocks noChangeShapeType="1"/>
              </p:cNvSpPr>
              <p:nvPr/>
            </p:nvSpPr>
            <p:spPr bwMode="auto">
              <a:xfrm>
                <a:off x="3552" y="278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71" name="Line 64"/>
              <p:cNvSpPr>
                <a:spLocks noChangeShapeType="1"/>
              </p:cNvSpPr>
              <p:nvPr/>
            </p:nvSpPr>
            <p:spPr bwMode="auto">
              <a:xfrm>
                <a:off x="3552" y="292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72" name="Line 65"/>
              <p:cNvSpPr>
                <a:spLocks noChangeShapeType="1"/>
              </p:cNvSpPr>
              <p:nvPr/>
            </p:nvSpPr>
            <p:spPr bwMode="auto">
              <a:xfrm>
                <a:off x="3552" y="307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73" name="Line 66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974" name="Line 67"/>
              <p:cNvSpPr>
                <a:spLocks noChangeShapeType="1"/>
              </p:cNvSpPr>
              <p:nvPr/>
            </p:nvSpPr>
            <p:spPr bwMode="auto">
              <a:xfrm>
                <a:off x="3552" y="336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67949" name="Rectangle 68"/>
            <p:cNvSpPr>
              <a:spLocks noChangeArrowheads="1"/>
            </p:cNvSpPr>
            <p:nvPr/>
          </p:nvSpPr>
          <p:spPr bwMode="auto">
            <a:xfrm>
              <a:off x="3984" y="1728"/>
              <a:ext cx="1536" cy="1152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7950" name="Rectangle 69"/>
            <p:cNvSpPr>
              <a:spLocks noChangeArrowheads="1"/>
            </p:cNvSpPr>
            <p:nvPr/>
          </p:nvSpPr>
          <p:spPr bwMode="auto">
            <a:xfrm>
              <a:off x="3984" y="2880"/>
              <a:ext cx="1536" cy="57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7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</a:rPr>
              <a:t>地址访问</a:t>
            </a:r>
          </a:p>
        </p:txBody>
      </p:sp>
      <p:sp>
        <p:nvSpPr>
          <p:cNvPr id="167940" name="Text Box 3"/>
          <p:cNvSpPr txBox="1">
            <a:spLocks noChangeArrowheads="1"/>
          </p:cNvSpPr>
          <p:nvPr/>
        </p:nvSpPr>
        <p:spPr bwMode="auto">
          <a:xfrm>
            <a:off x="457200" y="946150"/>
            <a:ext cx="8534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程序被编译后，系统对已声明对象保存一张名表，登记对象的属性</a:t>
            </a:r>
          </a:p>
          <a:p>
            <a:pPr algn="ctr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3333FF"/>
                </a:solidFill>
              </a:rPr>
              <a:t>&lt; </a:t>
            </a:r>
            <a:r>
              <a:rPr lang="zh-CN" altLang="en-US">
                <a:solidFill>
                  <a:srgbClr val="3333FF"/>
                </a:solidFill>
              </a:rPr>
              <a:t>名字，类型，地址 </a:t>
            </a:r>
            <a:r>
              <a:rPr lang="en-US" altLang="zh-CN">
                <a:solidFill>
                  <a:srgbClr val="3333FF"/>
                </a:solidFill>
              </a:rPr>
              <a:t>&gt;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C++</a:t>
            </a: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允许通过名或地址（并根据类型）访问对象</a:t>
            </a:r>
            <a:r>
              <a:rPr lang="zh-CN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7941" name="Text Box 4"/>
          <p:cNvSpPr txBox="1">
            <a:spLocks noChangeArrowheads="1"/>
          </p:cNvSpPr>
          <p:nvPr/>
        </p:nvSpPr>
        <p:spPr bwMode="auto">
          <a:xfrm>
            <a:off x="609600" y="2698750"/>
            <a:ext cx="22098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i="1">
                <a:solidFill>
                  <a:srgbClr val="008000"/>
                </a:solidFill>
              </a:rPr>
              <a:t>例如，</a:t>
            </a:r>
            <a:r>
              <a:rPr lang="zh-CN" altLang="en-US">
                <a:solidFill>
                  <a:schemeClr val="tx1"/>
                </a:solidFill>
              </a:rPr>
              <a:t>有说明：		 </a:t>
            </a:r>
            <a:r>
              <a:rPr lang="en-US" altLang="zh-CN">
                <a:solidFill>
                  <a:schemeClr val="tx1"/>
                </a:solidFill>
              </a:rPr>
              <a:t>double  b ;</a:t>
            </a:r>
          </a:p>
        </p:txBody>
      </p:sp>
      <p:sp>
        <p:nvSpPr>
          <p:cNvPr id="167942" name="Text Box 5"/>
          <p:cNvSpPr txBox="1">
            <a:spLocks noChangeArrowheads="1"/>
          </p:cNvSpPr>
          <p:nvPr/>
        </p:nvSpPr>
        <p:spPr bwMode="auto">
          <a:xfrm>
            <a:off x="3048000" y="4564063"/>
            <a:ext cx="2463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rgbClr val="3333FF"/>
                </a:solidFill>
              </a:rPr>
              <a:t>&lt; a, int, 0X0066FDF4 &gt;</a:t>
            </a:r>
          </a:p>
        </p:txBody>
      </p:sp>
      <p:sp>
        <p:nvSpPr>
          <p:cNvPr id="167943" name="Rectangle 35"/>
          <p:cNvSpPr>
            <a:spLocks noChangeArrowheads="1"/>
          </p:cNvSpPr>
          <p:nvPr/>
        </p:nvSpPr>
        <p:spPr bwMode="auto">
          <a:xfrm>
            <a:off x="2851150" y="3155950"/>
            <a:ext cx="293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3333FF"/>
                </a:solidFill>
              </a:rPr>
              <a:t>&lt; b, double, 0X0066FDEC &gt;</a:t>
            </a:r>
          </a:p>
        </p:txBody>
      </p:sp>
      <p:sp>
        <p:nvSpPr>
          <p:cNvPr id="686117" name="Text Box 37"/>
          <p:cNvSpPr txBox="1">
            <a:spLocks noChangeArrowheads="1"/>
          </p:cNvSpPr>
          <p:nvPr/>
        </p:nvSpPr>
        <p:spPr bwMode="auto">
          <a:xfrm>
            <a:off x="1660525" y="3611563"/>
            <a:ext cx="3597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chemeClr val="tx1"/>
                </a:solidFill>
              </a:rPr>
              <a:t>取对象</a:t>
            </a:r>
            <a:r>
              <a:rPr lang="en-US" altLang="zh-CN" i="1">
                <a:solidFill>
                  <a:schemeClr val="tx1"/>
                </a:solidFill>
              </a:rPr>
              <a:t>b</a:t>
            </a:r>
            <a:r>
              <a:rPr lang="zh-CN" altLang="en-US" i="1">
                <a:solidFill>
                  <a:schemeClr val="tx1"/>
                </a:solidFill>
              </a:rPr>
              <a:t>的地址：</a:t>
            </a:r>
            <a:r>
              <a:rPr lang="zh-CN" altLang="en-US">
                <a:solidFill>
                  <a:schemeClr val="tx1"/>
                </a:solidFill>
              </a:rPr>
              <a:t>	</a:t>
            </a:r>
            <a:r>
              <a:rPr lang="en-US" altLang="zh-CN">
                <a:solidFill>
                  <a:schemeClr val="accent2"/>
                </a:solidFill>
              </a:rPr>
              <a:t>&amp;</a:t>
            </a:r>
            <a:r>
              <a:rPr lang="en-US" altLang="zh-CN">
                <a:solidFill>
                  <a:schemeClr val="tx1"/>
                </a:solidFill>
              </a:rPr>
              <a:t>b</a:t>
            </a:r>
          </a:p>
          <a:p>
            <a:r>
              <a:rPr lang="zh-CN" altLang="en-US" i="1">
                <a:solidFill>
                  <a:schemeClr val="tx1"/>
                </a:solidFill>
              </a:rPr>
              <a:t>访问对象</a:t>
            </a:r>
            <a:r>
              <a:rPr lang="en-US" altLang="zh-CN" i="1">
                <a:solidFill>
                  <a:schemeClr val="tx1"/>
                </a:solidFill>
              </a:rPr>
              <a:t>b</a:t>
            </a:r>
            <a:r>
              <a:rPr lang="zh-CN" altLang="en-US" i="1">
                <a:solidFill>
                  <a:schemeClr val="tx1"/>
                </a:solidFill>
              </a:rPr>
              <a:t>：</a:t>
            </a:r>
            <a:r>
              <a:rPr lang="zh-CN" altLang="en-US">
                <a:solidFill>
                  <a:schemeClr val="tx1"/>
                </a:solidFill>
              </a:rPr>
              <a:t>	</a:t>
            </a:r>
            <a:r>
              <a:rPr lang="en-US" altLang="zh-CN">
                <a:solidFill>
                  <a:schemeClr val="tx1"/>
                </a:solidFill>
              </a:rPr>
              <a:t>b</a:t>
            </a:r>
          </a:p>
          <a:p>
            <a:r>
              <a:rPr lang="en-US" altLang="zh-CN">
                <a:solidFill>
                  <a:schemeClr val="tx1"/>
                </a:solidFill>
              </a:rPr>
              <a:t>         		</a:t>
            </a:r>
            <a:r>
              <a:rPr lang="en-US" altLang="zh-CN">
                <a:solidFill>
                  <a:srgbClr val="3333FF"/>
                </a:solidFill>
              </a:rPr>
              <a:t>*</a:t>
            </a:r>
            <a:r>
              <a:rPr lang="en-US" altLang="zh-CN">
                <a:solidFill>
                  <a:schemeClr val="tx1"/>
                </a:solidFill>
              </a:rPr>
              <a:t>(</a:t>
            </a:r>
            <a:r>
              <a:rPr lang="en-US" altLang="zh-CN">
                <a:solidFill>
                  <a:schemeClr val="accent2"/>
                </a:solidFill>
              </a:rPr>
              <a:t>&amp;</a:t>
            </a:r>
            <a:r>
              <a:rPr lang="en-US" altLang="zh-CN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686118" name="Text Box 38"/>
          <p:cNvSpPr txBox="1">
            <a:spLocks noChangeArrowheads="1"/>
          </p:cNvSpPr>
          <p:nvPr/>
        </p:nvSpPr>
        <p:spPr bwMode="auto">
          <a:xfrm>
            <a:off x="1676400" y="4908550"/>
            <a:ext cx="3597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chemeClr val="tx1"/>
                </a:solidFill>
              </a:rPr>
              <a:t>取对象</a:t>
            </a:r>
            <a:r>
              <a:rPr lang="en-US" altLang="zh-CN" i="1">
                <a:solidFill>
                  <a:schemeClr val="tx1"/>
                </a:solidFill>
              </a:rPr>
              <a:t>a</a:t>
            </a:r>
            <a:r>
              <a:rPr lang="zh-CN" altLang="en-US" i="1">
                <a:solidFill>
                  <a:schemeClr val="tx1"/>
                </a:solidFill>
              </a:rPr>
              <a:t>的地址：</a:t>
            </a:r>
            <a:r>
              <a:rPr lang="zh-CN" altLang="en-US">
                <a:solidFill>
                  <a:schemeClr val="tx1"/>
                </a:solidFill>
              </a:rPr>
              <a:t>	</a:t>
            </a:r>
            <a:r>
              <a:rPr lang="en-US" altLang="zh-CN">
                <a:solidFill>
                  <a:schemeClr val="accent2"/>
                </a:solidFill>
              </a:rPr>
              <a:t>&amp;</a:t>
            </a:r>
            <a:r>
              <a:rPr lang="en-US" altLang="zh-CN">
                <a:solidFill>
                  <a:schemeClr val="tx1"/>
                </a:solidFill>
              </a:rPr>
              <a:t>a</a:t>
            </a:r>
          </a:p>
          <a:p>
            <a:r>
              <a:rPr lang="zh-CN" altLang="en-US" i="1">
                <a:solidFill>
                  <a:schemeClr val="tx1"/>
                </a:solidFill>
              </a:rPr>
              <a:t>访问对象</a:t>
            </a:r>
            <a:r>
              <a:rPr lang="en-US" altLang="zh-CN" i="1">
                <a:solidFill>
                  <a:schemeClr val="tx1"/>
                </a:solidFill>
              </a:rPr>
              <a:t>a</a:t>
            </a:r>
            <a:r>
              <a:rPr lang="zh-CN" altLang="en-US" i="1">
                <a:solidFill>
                  <a:schemeClr val="tx1"/>
                </a:solidFill>
              </a:rPr>
              <a:t>：</a:t>
            </a:r>
            <a:r>
              <a:rPr lang="zh-CN" altLang="en-US">
                <a:solidFill>
                  <a:schemeClr val="tx1"/>
                </a:solidFill>
              </a:rPr>
              <a:t>	</a:t>
            </a:r>
            <a:r>
              <a:rPr lang="en-US" altLang="zh-CN">
                <a:solidFill>
                  <a:schemeClr val="tx1"/>
                </a:solidFill>
              </a:rPr>
              <a:t>a</a:t>
            </a:r>
          </a:p>
          <a:p>
            <a:r>
              <a:rPr lang="en-US" altLang="zh-CN">
                <a:solidFill>
                  <a:schemeClr val="tx1"/>
                </a:solidFill>
              </a:rPr>
              <a:t>         		</a:t>
            </a:r>
            <a:r>
              <a:rPr lang="en-US" altLang="zh-CN">
                <a:solidFill>
                  <a:srgbClr val="3333FF"/>
                </a:solidFill>
              </a:rPr>
              <a:t>*</a:t>
            </a:r>
            <a:r>
              <a:rPr lang="en-US" altLang="zh-CN">
                <a:solidFill>
                  <a:schemeClr val="tx1"/>
                </a:solidFill>
              </a:rPr>
              <a:t>(</a:t>
            </a:r>
            <a:r>
              <a:rPr lang="en-US" altLang="zh-CN">
                <a:solidFill>
                  <a:schemeClr val="accent2"/>
                </a:solidFill>
              </a:rPr>
              <a:t>&amp;</a:t>
            </a:r>
            <a:r>
              <a:rPr lang="en-US" altLang="zh-CN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686119" name="AutoShape 39"/>
          <p:cNvSpPr>
            <a:spLocks/>
          </p:cNvSpPr>
          <p:nvPr/>
        </p:nvSpPr>
        <p:spPr bwMode="auto">
          <a:xfrm>
            <a:off x="5410200" y="4375150"/>
            <a:ext cx="1524000" cy="638175"/>
          </a:xfrm>
          <a:prstGeom prst="borderCallout2">
            <a:avLst>
              <a:gd name="adj1" fmla="val 17912"/>
              <a:gd name="adj2" fmla="val -5000"/>
              <a:gd name="adj3" fmla="val 17912"/>
              <a:gd name="adj4" fmla="val -53856"/>
              <a:gd name="adj5" fmla="val -66171"/>
              <a:gd name="adj6" fmla="val -10885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取址运算符</a:t>
            </a:r>
          </a:p>
        </p:txBody>
      </p:sp>
      <p:sp>
        <p:nvSpPr>
          <p:cNvPr id="686120" name="AutoShape 40"/>
          <p:cNvSpPr>
            <a:spLocks/>
          </p:cNvSpPr>
          <p:nvPr/>
        </p:nvSpPr>
        <p:spPr bwMode="auto">
          <a:xfrm>
            <a:off x="914400" y="4603750"/>
            <a:ext cx="1524000" cy="554038"/>
          </a:xfrm>
          <a:prstGeom prst="borderCallout2">
            <a:avLst>
              <a:gd name="adj1" fmla="val 20630"/>
              <a:gd name="adj2" fmla="val 105000"/>
              <a:gd name="adj3" fmla="val 20630"/>
              <a:gd name="adj4" fmla="val 137815"/>
              <a:gd name="adj5" fmla="val -32949"/>
              <a:gd name="adj6" fmla="val 1747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间址运算符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86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86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7" grpId="0" autoUpdateAnimBg="0"/>
      <p:bldP spid="686118" grpId="0" autoUpdateAnimBg="0"/>
      <p:bldP spid="686119" grpId="0" animBg="1" autoUpdateAnimBg="0"/>
      <p:bldP spid="686120" grpId="0" animBg="1" autoUpdateAnimBg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</a:rPr>
              <a:t>地址访问</a:t>
            </a:r>
          </a:p>
        </p:txBody>
      </p:sp>
      <p:sp>
        <p:nvSpPr>
          <p:cNvPr id="687107" name="Rectangle 3"/>
          <p:cNvSpPr>
            <a:spLocks noChangeArrowheads="1"/>
          </p:cNvSpPr>
          <p:nvPr/>
        </p:nvSpPr>
        <p:spPr bwMode="auto">
          <a:xfrm>
            <a:off x="533400" y="1089025"/>
            <a:ext cx="486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1-6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</a:rPr>
              <a:t>测试对变量、常量的不同访问形式</a:t>
            </a:r>
          </a:p>
        </p:txBody>
      </p:sp>
      <p:sp>
        <p:nvSpPr>
          <p:cNvPr id="687108" name="Text Box 4"/>
          <p:cNvSpPr txBox="1">
            <a:spLocks noChangeArrowheads="1"/>
          </p:cNvSpPr>
          <p:nvPr/>
        </p:nvSpPr>
        <p:spPr bwMode="auto">
          <a:xfrm>
            <a:off x="742950" y="1412875"/>
            <a:ext cx="3900488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int a = 451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const int MAX = 1000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a &lt;&lt; endl ;	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( &amp;a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*( &amp;a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</a:t>
            </a:r>
            <a:r>
              <a:rPr lang="en-US" altLang="zh-CN" sz="2000">
                <a:solidFill>
                  <a:schemeClr val="tx1"/>
                </a:solidFill>
              </a:rPr>
              <a:t>cout &lt;&lt; &amp;MAX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MAX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* ( &amp;MAX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 </a:t>
            </a:r>
          </a:p>
        </p:txBody>
      </p:sp>
      <p:pic>
        <p:nvPicPr>
          <p:cNvPr id="6871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613" y="2925763"/>
            <a:ext cx="33718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autoUpdateAnimBg="0"/>
      <p:bldP spid="687108" grpId="0" autoUpdateAnimBg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613" y="2925763"/>
            <a:ext cx="33718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</a:rPr>
              <a:t>地址访问</a:t>
            </a:r>
          </a:p>
        </p:txBody>
      </p:sp>
      <p:sp>
        <p:nvSpPr>
          <p:cNvPr id="169988" name="Rectangle 3"/>
          <p:cNvSpPr>
            <a:spLocks noChangeArrowheads="1"/>
          </p:cNvSpPr>
          <p:nvPr/>
        </p:nvSpPr>
        <p:spPr bwMode="auto">
          <a:xfrm>
            <a:off x="533400" y="1089025"/>
            <a:ext cx="486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1-6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</a:rPr>
              <a:t>测试对变量、常量的不同访问形式</a:t>
            </a:r>
          </a:p>
        </p:txBody>
      </p:sp>
      <p:sp>
        <p:nvSpPr>
          <p:cNvPr id="169989" name="Text Box 4"/>
          <p:cNvSpPr txBox="1">
            <a:spLocks noChangeArrowheads="1"/>
          </p:cNvSpPr>
          <p:nvPr/>
        </p:nvSpPr>
        <p:spPr bwMode="auto">
          <a:xfrm>
            <a:off x="742950" y="1412875"/>
            <a:ext cx="3900488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int a = 451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const int MAX = 1000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0000FF"/>
                </a:solidFill>
              </a:rPr>
              <a:t>cout &lt;&lt; a &lt;&lt; endl ;	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( &amp;a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*( &amp;a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</a:t>
            </a:r>
            <a:r>
              <a:rPr lang="en-US" altLang="zh-CN" sz="2000">
                <a:solidFill>
                  <a:schemeClr val="tx1"/>
                </a:solidFill>
              </a:rPr>
              <a:t>cout &lt;&lt; &amp;MAX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MAX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* ( &amp;MAX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 </a:t>
            </a:r>
          </a:p>
        </p:txBody>
      </p:sp>
      <p:sp>
        <p:nvSpPr>
          <p:cNvPr id="688134" name="Oval 6"/>
          <p:cNvSpPr>
            <a:spLocks noChangeArrowheads="1"/>
          </p:cNvSpPr>
          <p:nvPr/>
        </p:nvSpPr>
        <p:spPr bwMode="auto">
          <a:xfrm>
            <a:off x="4881563" y="3263900"/>
            <a:ext cx="914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88135" name="AutoShape 7"/>
          <p:cNvSpPr>
            <a:spLocks/>
          </p:cNvSpPr>
          <p:nvPr/>
        </p:nvSpPr>
        <p:spPr bwMode="auto">
          <a:xfrm>
            <a:off x="4876800" y="1646238"/>
            <a:ext cx="1828800" cy="558800"/>
          </a:xfrm>
          <a:prstGeom prst="borderCallout2">
            <a:avLst>
              <a:gd name="adj1" fmla="val 20454"/>
              <a:gd name="adj2" fmla="val -4167"/>
              <a:gd name="adj3" fmla="val 20454"/>
              <a:gd name="adj4" fmla="val -47310"/>
              <a:gd name="adj5" fmla="val 345171"/>
              <a:gd name="adj6" fmla="val -15364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输出变量的值</a:t>
            </a:r>
          </a:p>
        </p:txBody>
      </p:sp>
      <p:sp>
        <p:nvSpPr>
          <p:cNvPr id="688136" name="Line 8"/>
          <p:cNvSpPr>
            <a:spLocks noChangeShapeType="1"/>
          </p:cNvSpPr>
          <p:nvPr/>
        </p:nvSpPr>
        <p:spPr bwMode="auto">
          <a:xfrm>
            <a:off x="4067175" y="1773238"/>
            <a:ext cx="1009650" cy="1439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oval" w="lg" len="lg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4" grpId="0" animBg="1"/>
      <p:bldP spid="688135" grpId="0" animBg="1" autoUpdateAnimBg="0"/>
      <p:bldP spid="688136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613" y="2925763"/>
            <a:ext cx="33718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</a:rPr>
              <a:t>地址访问</a:t>
            </a:r>
          </a:p>
        </p:txBody>
      </p:sp>
      <p:sp>
        <p:nvSpPr>
          <p:cNvPr id="171012" name="Rectangle 3"/>
          <p:cNvSpPr>
            <a:spLocks noChangeArrowheads="1"/>
          </p:cNvSpPr>
          <p:nvPr/>
        </p:nvSpPr>
        <p:spPr bwMode="auto">
          <a:xfrm>
            <a:off x="533400" y="1089025"/>
            <a:ext cx="486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1-6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</a:rPr>
              <a:t>测试对变量、常量的不同访问形式</a:t>
            </a:r>
          </a:p>
        </p:txBody>
      </p:sp>
      <p:sp>
        <p:nvSpPr>
          <p:cNvPr id="171013" name="Text Box 4"/>
          <p:cNvSpPr txBox="1">
            <a:spLocks noChangeArrowheads="1"/>
          </p:cNvSpPr>
          <p:nvPr/>
        </p:nvSpPr>
        <p:spPr bwMode="auto">
          <a:xfrm>
            <a:off x="742950" y="1412875"/>
            <a:ext cx="382905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int a = 451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const int MAX = 1000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a &lt;&lt; endl ;	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0000FF"/>
                </a:solidFill>
              </a:rPr>
              <a:t>cout &lt;&lt; ( &amp;a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*( &amp;a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</a:t>
            </a:r>
            <a:r>
              <a:rPr lang="en-US" altLang="zh-CN" sz="2000">
                <a:solidFill>
                  <a:schemeClr val="tx1"/>
                </a:solidFill>
              </a:rPr>
              <a:t>cout &lt;&lt; &amp;MAX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MAX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* ( &amp;MAX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 </a:t>
            </a:r>
          </a:p>
        </p:txBody>
      </p:sp>
      <p:sp>
        <p:nvSpPr>
          <p:cNvPr id="689158" name="Oval 6"/>
          <p:cNvSpPr>
            <a:spLocks noChangeArrowheads="1"/>
          </p:cNvSpPr>
          <p:nvPr/>
        </p:nvSpPr>
        <p:spPr bwMode="auto">
          <a:xfrm>
            <a:off x="4953000" y="3500438"/>
            <a:ext cx="1447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89159" name="AutoShape 7"/>
          <p:cNvSpPr>
            <a:spLocks/>
          </p:cNvSpPr>
          <p:nvPr/>
        </p:nvSpPr>
        <p:spPr bwMode="auto">
          <a:xfrm>
            <a:off x="4716463" y="1916113"/>
            <a:ext cx="2133600" cy="533400"/>
          </a:xfrm>
          <a:prstGeom prst="borderCallout2">
            <a:avLst>
              <a:gd name="adj1" fmla="val 21431"/>
              <a:gd name="adj2" fmla="val -3569"/>
              <a:gd name="adj3" fmla="val 21431"/>
              <a:gd name="adj4" fmla="val -35940"/>
              <a:gd name="adj5" fmla="val 376190"/>
              <a:gd name="adj6" fmla="val -11577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输出变量的地址</a:t>
            </a:r>
          </a:p>
        </p:txBody>
      </p:sp>
      <p:sp>
        <p:nvSpPr>
          <p:cNvPr id="689160" name="Line 8"/>
          <p:cNvSpPr>
            <a:spLocks noChangeShapeType="1"/>
          </p:cNvSpPr>
          <p:nvPr/>
        </p:nvSpPr>
        <p:spPr bwMode="auto">
          <a:xfrm>
            <a:off x="3995738" y="2060575"/>
            <a:ext cx="1008062" cy="15128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oval" w="lg" len="lg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8" grpId="0" animBg="1"/>
      <p:bldP spid="689159" grpId="0" animBg="1" autoUpdateAnimBg="0"/>
      <p:bldP spid="689160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613" y="2925763"/>
            <a:ext cx="33718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</a:rPr>
              <a:t>地址访问</a:t>
            </a:r>
          </a:p>
        </p:txBody>
      </p:sp>
      <p:sp>
        <p:nvSpPr>
          <p:cNvPr id="172036" name="Rectangle 3"/>
          <p:cNvSpPr>
            <a:spLocks noChangeArrowheads="1"/>
          </p:cNvSpPr>
          <p:nvPr/>
        </p:nvSpPr>
        <p:spPr bwMode="auto">
          <a:xfrm>
            <a:off x="533400" y="1089025"/>
            <a:ext cx="486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1-6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</a:rPr>
              <a:t>测试对变量、常量的不同访问形式</a:t>
            </a:r>
          </a:p>
        </p:txBody>
      </p:sp>
      <p:sp>
        <p:nvSpPr>
          <p:cNvPr id="172037" name="Text Box 4"/>
          <p:cNvSpPr txBox="1">
            <a:spLocks noChangeArrowheads="1"/>
          </p:cNvSpPr>
          <p:nvPr/>
        </p:nvSpPr>
        <p:spPr bwMode="auto">
          <a:xfrm>
            <a:off x="742950" y="1412875"/>
            <a:ext cx="3757613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int a = 451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const int MAX = 1000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a &lt;&lt; endl ;	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( &amp;a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0000FF"/>
                </a:solidFill>
              </a:rPr>
              <a:t>cout &lt;&lt; *( &amp;a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</a:t>
            </a:r>
            <a:r>
              <a:rPr lang="en-US" altLang="zh-CN" sz="2000">
                <a:solidFill>
                  <a:schemeClr val="tx1"/>
                </a:solidFill>
              </a:rPr>
              <a:t>cout &lt;&lt; &amp;MAX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MAX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* ( &amp;MAX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 </a:t>
            </a:r>
          </a:p>
        </p:txBody>
      </p:sp>
      <p:sp>
        <p:nvSpPr>
          <p:cNvPr id="690182" name="Oval 6"/>
          <p:cNvSpPr>
            <a:spLocks noChangeArrowheads="1"/>
          </p:cNvSpPr>
          <p:nvPr/>
        </p:nvSpPr>
        <p:spPr bwMode="auto">
          <a:xfrm>
            <a:off x="4876800" y="3768725"/>
            <a:ext cx="914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90183" name="AutoShape 7"/>
          <p:cNvSpPr>
            <a:spLocks/>
          </p:cNvSpPr>
          <p:nvPr/>
        </p:nvSpPr>
        <p:spPr bwMode="auto">
          <a:xfrm>
            <a:off x="4356100" y="2133600"/>
            <a:ext cx="1828800" cy="533400"/>
          </a:xfrm>
          <a:prstGeom prst="borderCallout2">
            <a:avLst>
              <a:gd name="adj1" fmla="val 21431"/>
              <a:gd name="adj2" fmla="val -4167"/>
              <a:gd name="adj3" fmla="val 21431"/>
              <a:gd name="adj4" fmla="val -39324"/>
              <a:gd name="adj5" fmla="val 402380"/>
              <a:gd name="adj6" fmla="val -12569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输出变量的值</a:t>
            </a:r>
          </a:p>
        </p:txBody>
      </p:sp>
      <p:sp>
        <p:nvSpPr>
          <p:cNvPr id="690184" name="Line 8"/>
          <p:cNvSpPr>
            <a:spLocks noChangeShapeType="1"/>
          </p:cNvSpPr>
          <p:nvPr/>
        </p:nvSpPr>
        <p:spPr bwMode="auto">
          <a:xfrm>
            <a:off x="3635375" y="2276475"/>
            <a:ext cx="1296988" cy="15128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oval" w="lg" len="lg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9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2" grpId="0" animBg="1"/>
      <p:bldP spid="690183" grpId="0" animBg="1" autoUpdateAnimBg="0"/>
      <p:bldP spid="690184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613" y="2925763"/>
            <a:ext cx="33718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</a:rPr>
              <a:t>地址访问</a:t>
            </a:r>
          </a:p>
        </p:txBody>
      </p:sp>
      <p:sp>
        <p:nvSpPr>
          <p:cNvPr id="173060" name="Rectangle 3"/>
          <p:cNvSpPr>
            <a:spLocks noChangeArrowheads="1"/>
          </p:cNvSpPr>
          <p:nvPr/>
        </p:nvSpPr>
        <p:spPr bwMode="auto">
          <a:xfrm>
            <a:off x="533400" y="1089025"/>
            <a:ext cx="486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1-6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</a:rPr>
              <a:t>测试对变量、常量的不同访问形式</a:t>
            </a:r>
          </a:p>
        </p:txBody>
      </p:sp>
      <p:sp>
        <p:nvSpPr>
          <p:cNvPr id="173061" name="Text Box 4"/>
          <p:cNvSpPr txBox="1">
            <a:spLocks noChangeArrowheads="1"/>
          </p:cNvSpPr>
          <p:nvPr/>
        </p:nvSpPr>
        <p:spPr bwMode="auto">
          <a:xfrm>
            <a:off x="742950" y="1412875"/>
            <a:ext cx="3900488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int a = 451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const int MAX = 1000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a &lt;&lt; endl ;	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( &amp;a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*( &amp;a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</a:t>
            </a:r>
            <a:r>
              <a:rPr lang="en-US" altLang="zh-CN" sz="2000">
                <a:solidFill>
                  <a:srgbClr val="0000FF"/>
                </a:solidFill>
              </a:rPr>
              <a:t>cout &lt;&lt; &amp;MAX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MAX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* ( &amp;MAX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 </a:t>
            </a:r>
          </a:p>
        </p:txBody>
      </p:sp>
      <p:sp>
        <p:nvSpPr>
          <p:cNvPr id="691206" name="Oval 6"/>
          <p:cNvSpPr>
            <a:spLocks noChangeArrowheads="1"/>
          </p:cNvSpPr>
          <p:nvPr/>
        </p:nvSpPr>
        <p:spPr bwMode="auto">
          <a:xfrm>
            <a:off x="4953000" y="3984625"/>
            <a:ext cx="1447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91207" name="AutoShape 7"/>
          <p:cNvSpPr>
            <a:spLocks/>
          </p:cNvSpPr>
          <p:nvPr/>
        </p:nvSpPr>
        <p:spPr bwMode="auto">
          <a:xfrm>
            <a:off x="4419600" y="2420938"/>
            <a:ext cx="2057400" cy="533400"/>
          </a:xfrm>
          <a:prstGeom prst="borderCallout2">
            <a:avLst>
              <a:gd name="adj1" fmla="val 21431"/>
              <a:gd name="adj2" fmla="val -3704"/>
              <a:gd name="adj3" fmla="val 21431"/>
              <a:gd name="adj4" fmla="val -33644"/>
              <a:gd name="adj5" fmla="val 425894"/>
              <a:gd name="adj6" fmla="val -10732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输出常量的地址</a:t>
            </a:r>
          </a:p>
        </p:txBody>
      </p:sp>
      <p:sp>
        <p:nvSpPr>
          <p:cNvPr id="691208" name="Line 8"/>
          <p:cNvSpPr>
            <a:spLocks noChangeShapeType="1"/>
          </p:cNvSpPr>
          <p:nvPr/>
        </p:nvSpPr>
        <p:spPr bwMode="auto">
          <a:xfrm>
            <a:off x="3708400" y="2565400"/>
            <a:ext cx="1295400" cy="1511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lg" len="lg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9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6" grpId="0" animBg="1"/>
      <p:bldP spid="691207" grpId="0" animBg="1" autoUpdateAnimBg="0"/>
      <p:bldP spid="6912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ext Box 2"/>
          <p:cNvSpPr txBox="1">
            <a:spLocks noChangeArrowheads="1"/>
          </p:cNvSpPr>
          <p:nvPr/>
        </p:nvSpPr>
        <p:spPr bwMode="auto">
          <a:xfrm>
            <a:off x="685800" y="138113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1052513"/>
            <a:ext cx="4191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int </a:t>
            </a:r>
            <a:r>
              <a:rPr lang="en-US" altLang="zh-CN" sz="2000" i="1">
                <a:solidFill>
                  <a:srgbClr val="3333FF"/>
                </a:solidFill>
              </a:rPr>
              <a:t>main </a:t>
            </a:r>
            <a:r>
              <a:rPr lang="en-US" altLang="zh-CN" sz="2000">
                <a:solidFill>
                  <a:srgbClr val="3333FF"/>
                </a:solidFill>
              </a:rPr>
              <a:t>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double r, girth, area ; 		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47844" name="AutoShape 4"/>
          <p:cNvSpPr>
            <a:spLocks/>
          </p:cNvSpPr>
          <p:nvPr/>
        </p:nvSpPr>
        <p:spPr bwMode="auto">
          <a:xfrm>
            <a:off x="5292725" y="1268413"/>
            <a:ext cx="3200400" cy="990600"/>
          </a:xfrm>
          <a:prstGeom prst="borderCallout2">
            <a:avLst>
              <a:gd name="adj1" fmla="val 11537"/>
              <a:gd name="adj2" fmla="val -2380"/>
              <a:gd name="adj3" fmla="val 11537"/>
              <a:gd name="adj4" fmla="val -28968"/>
              <a:gd name="adj5" fmla="val 109296"/>
              <a:gd name="adj6" fmla="val -11438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函数名</a:t>
            </a:r>
          </a:p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altLang="zh-CN">
                <a:solidFill>
                  <a:srgbClr val="3333FF"/>
                </a:solidFill>
              </a:rPr>
              <a:t>main</a:t>
            </a:r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zh-CN" altLang="en-US">
                <a:solidFill>
                  <a:srgbClr val="3333FF"/>
                </a:solidFill>
              </a:rPr>
              <a:t>主函数名，系统预定义</a:t>
            </a:r>
          </a:p>
        </p:txBody>
      </p:sp>
      <p:sp useBgFill="1">
        <p:nvSpPr>
          <p:cNvPr id="2253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248400" y="-242888"/>
            <a:ext cx="2895600" cy="38100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endParaRPr lang="zh-CN" altLang="zh-CN" sz="100" smtClean="0">
              <a:solidFill>
                <a:schemeClr val="bg1"/>
              </a:solidFill>
              <a:latin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4" grpId="0" animBg="1" autoUpdateAnimBg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613" y="2925763"/>
            <a:ext cx="33718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</a:rPr>
              <a:t>地址访问</a:t>
            </a:r>
          </a:p>
        </p:txBody>
      </p:sp>
      <p:sp>
        <p:nvSpPr>
          <p:cNvPr id="174084" name="Rectangle 3"/>
          <p:cNvSpPr>
            <a:spLocks noChangeArrowheads="1"/>
          </p:cNvSpPr>
          <p:nvPr/>
        </p:nvSpPr>
        <p:spPr bwMode="auto">
          <a:xfrm>
            <a:off x="533400" y="1089025"/>
            <a:ext cx="486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1-6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</a:rPr>
              <a:t>测试对变量、常量的不同访问形式</a:t>
            </a:r>
          </a:p>
        </p:txBody>
      </p:sp>
      <p:sp>
        <p:nvSpPr>
          <p:cNvPr id="174085" name="Text Box 4"/>
          <p:cNvSpPr txBox="1">
            <a:spLocks noChangeArrowheads="1"/>
          </p:cNvSpPr>
          <p:nvPr/>
        </p:nvSpPr>
        <p:spPr bwMode="auto">
          <a:xfrm>
            <a:off x="742950" y="1412875"/>
            <a:ext cx="382905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int a = 451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const int MAX = 1000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a &lt;&lt; endl ;	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( &amp;a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*( &amp;a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</a:t>
            </a:r>
            <a:r>
              <a:rPr lang="en-US" altLang="zh-CN" sz="2000">
                <a:solidFill>
                  <a:schemeClr val="tx1"/>
                </a:solidFill>
              </a:rPr>
              <a:t>cout &lt;&lt; &amp;MAX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0000FF"/>
                </a:solidFill>
              </a:rPr>
              <a:t>cout &lt;&lt; MAX &lt;&lt; endl</a:t>
            </a:r>
            <a:r>
              <a:rPr lang="en-US" altLang="zh-CN" sz="2000">
                <a:solidFill>
                  <a:schemeClr val="tx1"/>
                </a:solidFill>
              </a:rPr>
              <a:t>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* ( &amp;MAX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 </a:t>
            </a:r>
          </a:p>
        </p:txBody>
      </p:sp>
      <p:sp>
        <p:nvSpPr>
          <p:cNvPr id="692230" name="Oval 6"/>
          <p:cNvSpPr>
            <a:spLocks noChangeArrowheads="1"/>
          </p:cNvSpPr>
          <p:nvPr/>
        </p:nvSpPr>
        <p:spPr bwMode="auto">
          <a:xfrm>
            <a:off x="4876800" y="4276725"/>
            <a:ext cx="914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92231" name="AutoShape 7"/>
          <p:cNvSpPr>
            <a:spLocks/>
          </p:cNvSpPr>
          <p:nvPr/>
        </p:nvSpPr>
        <p:spPr bwMode="auto">
          <a:xfrm>
            <a:off x="4648200" y="2895600"/>
            <a:ext cx="1752600" cy="533400"/>
          </a:xfrm>
          <a:prstGeom prst="borderCallout2">
            <a:avLst>
              <a:gd name="adj1" fmla="val 21431"/>
              <a:gd name="adj2" fmla="val -4347"/>
              <a:gd name="adj3" fmla="val 21431"/>
              <a:gd name="adj4" fmla="val -42208"/>
              <a:gd name="adj5" fmla="val 418454"/>
              <a:gd name="adj6" fmla="val -13541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输出常量的值</a:t>
            </a:r>
          </a:p>
        </p:txBody>
      </p:sp>
      <p:sp>
        <p:nvSpPr>
          <p:cNvPr id="692232" name="Line 8"/>
          <p:cNvSpPr>
            <a:spLocks noChangeShapeType="1"/>
          </p:cNvSpPr>
          <p:nvPr/>
        </p:nvSpPr>
        <p:spPr bwMode="auto">
          <a:xfrm>
            <a:off x="3924300" y="3068638"/>
            <a:ext cx="1079500" cy="12239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lg" len="lg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9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30" grpId="0" animBg="1"/>
      <p:bldP spid="692231" grpId="0" animBg="1" autoUpdateAnimBg="0"/>
      <p:bldP spid="692232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613" y="2925763"/>
            <a:ext cx="33718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</a:rPr>
              <a:t>地址访问</a:t>
            </a:r>
          </a:p>
        </p:txBody>
      </p:sp>
      <p:sp>
        <p:nvSpPr>
          <p:cNvPr id="175108" name="Rectangle 3"/>
          <p:cNvSpPr>
            <a:spLocks noChangeArrowheads="1"/>
          </p:cNvSpPr>
          <p:nvPr/>
        </p:nvSpPr>
        <p:spPr bwMode="auto">
          <a:xfrm>
            <a:off x="533400" y="1089025"/>
            <a:ext cx="486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1-6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</a:rPr>
              <a:t>测试对变量、常量的不同访问形式</a:t>
            </a:r>
          </a:p>
        </p:txBody>
      </p:sp>
      <p:sp>
        <p:nvSpPr>
          <p:cNvPr id="175109" name="Text Box 4"/>
          <p:cNvSpPr txBox="1">
            <a:spLocks noChangeArrowheads="1"/>
          </p:cNvSpPr>
          <p:nvPr/>
        </p:nvSpPr>
        <p:spPr bwMode="auto">
          <a:xfrm>
            <a:off x="742950" y="1412875"/>
            <a:ext cx="382905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int a = 451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const int MAX = 1000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a &lt;&lt; endl ;	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( &amp;a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*( &amp;a )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</a:t>
            </a:r>
            <a:r>
              <a:rPr lang="en-US" altLang="zh-CN" sz="2000">
                <a:solidFill>
                  <a:schemeClr val="tx1"/>
                </a:solidFill>
              </a:rPr>
              <a:t>cout &lt;&lt; &amp;MAX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MAX &lt;&lt; endl ;</a:t>
            </a:r>
            <a:endParaRPr lang="en-US" altLang="zh-CN" sz="2000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0000FF"/>
                </a:solidFill>
              </a:rPr>
              <a:t>cout &lt;&lt; * ( &amp;MAX )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 </a:t>
            </a:r>
          </a:p>
        </p:txBody>
      </p:sp>
      <p:sp>
        <p:nvSpPr>
          <p:cNvPr id="693254" name="Oval 6"/>
          <p:cNvSpPr>
            <a:spLocks noChangeArrowheads="1"/>
          </p:cNvSpPr>
          <p:nvPr/>
        </p:nvSpPr>
        <p:spPr bwMode="auto">
          <a:xfrm>
            <a:off x="4876800" y="4564063"/>
            <a:ext cx="914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93255" name="AutoShape 7"/>
          <p:cNvSpPr>
            <a:spLocks/>
          </p:cNvSpPr>
          <p:nvPr/>
        </p:nvSpPr>
        <p:spPr bwMode="auto">
          <a:xfrm>
            <a:off x="4284663" y="3182938"/>
            <a:ext cx="1939925" cy="533400"/>
          </a:xfrm>
          <a:prstGeom prst="borderCallout2">
            <a:avLst>
              <a:gd name="adj1" fmla="val 21431"/>
              <a:gd name="adj2" fmla="val -3926"/>
              <a:gd name="adj3" fmla="val 21431"/>
              <a:gd name="adj4" fmla="val -36333"/>
              <a:gd name="adj5" fmla="val 435713"/>
              <a:gd name="adj6" fmla="val -11628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输出常量的值</a:t>
            </a:r>
          </a:p>
        </p:txBody>
      </p:sp>
      <p:sp>
        <p:nvSpPr>
          <p:cNvPr id="693256" name="Line 8"/>
          <p:cNvSpPr>
            <a:spLocks noChangeShapeType="1"/>
          </p:cNvSpPr>
          <p:nvPr/>
        </p:nvSpPr>
        <p:spPr bwMode="auto">
          <a:xfrm>
            <a:off x="3635375" y="3357563"/>
            <a:ext cx="1296988" cy="12239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oval" w="lg" len="lg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9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4" grpId="0" animBg="1"/>
      <p:bldP spid="693255" grpId="0" animBg="1" autoUpdateAnimBg="0"/>
      <p:bldP spid="693256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 </a:t>
            </a:r>
          </a:p>
        </p:txBody>
      </p:sp>
      <p:sp>
        <p:nvSpPr>
          <p:cNvPr id="694275" name="Text Box 3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76134" name="Group 5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76136" name="AutoShape 6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137" name="Line 7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38" name="Line 8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76139" name="Group 9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76157" name="Line 10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6158" name="Line 11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6159" name="Line 12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6160" name="Line 13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6161" name="Line 14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6162" name="Line 15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6163" name="Line 16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6140" name="Line 17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41" name="Line 18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42" name="Line 19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43" name="Line 20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44" name="Line 21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45" name="Line 22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46" name="Line 23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47" name="Line 24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48" name="Line 25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49" name="Line 26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50" name="Line 27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51" name="Line 28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52" name="Line 29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53" name="Line 30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54" name="Line 31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55" name="Line 32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156" name="Rectangle 33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6135" name="Line 34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94307" name="Text Box 35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*p1 + *p2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 autoUpdateAnimBg="0"/>
      <p:bldP spid="694275" grpId="0" autoUpdateAnimBg="0"/>
      <p:bldP spid="694307" grpId="0" autoUpdateAnimBg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1371600" y="2276475"/>
            <a:ext cx="2057400" cy="3810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695301" name="Text Box 5"/>
          <p:cNvSpPr txBox="1">
            <a:spLocks noChangeArrowheads="1"/>
          </p:cNvSpPr>
          <p:nvPr/>
        </p:nvSpPr>
        <p:spPr bwMode="auto">
          <a:xfrm>
            <a:off x="4211638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695302" name="Text Box 6"/>
          <p:cNvSpPr txBox="1">
            <a:spLocks noChangeArrowheads="1"/>
          </p:cNvSpPr>
          <p:nvPr/>
        </p:nvSpPr>
        <p:spPr bwMode="auto">
          <a:xfrm>
            <a:off x="4211638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77159" name="Group 7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77163" name="Group 8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77165" name="AutoShape 9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166" name="Line 10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67" name="Line 11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77168" name="Group 12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77186" name="Line 13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7187" name="Line 14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7188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7189" name="Line 16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7190" name="Line 17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7191" name="Line 18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7192" name="Line 19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7169" name="Line 20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70" name="Line 21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71" name="Line 22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72" name="Line 23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73" name="Line 24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74" name="Line 25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75" name="Line 26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76" name="Line 27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77" name="Line 28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78" name="Line 29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79" name="Line 30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80" name="Line 31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81" name="Line 32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82" name="Line 33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83" name="Line 34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84" name="Line 35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7185" name="Rectangle 36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7164" name="Line 37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95334" name="Rectangle 38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95335" name="Rectangle 39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7162" name="Text Box 40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rgbClr val="FFFFFF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*p1 + *p2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1" grpId="0" autoUpdateAnimBg="0"/>
      <p:bldP spid="695302" grpId="0" autoUpdateAnimBg="0"/>
      <p:bldP spid="695334" grpId="0" animBg="1"/>
      <p:bldP spid="695335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371600" y="2760663"/>
            <a:ext cx="2057400" cy="3810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78183" name="Group 7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78191" name="Group 8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78193" name="AutoShape 9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194" name="Line 10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195" name="Line 11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78196" name="Group 12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78214" name="Line 13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8215" name="Line 14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8216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8217" name="Line 16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8218" name="Line 17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8219" name="Line 18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8220" name="Line 19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8197" name="Line 20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198" name="Line 21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199" name="Line 22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00" name="Line 23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01" name="Line 24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02" name="Line 25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03" name="Line 26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04" name="Line 27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05" name="Line 28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06" name="Line 29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07" name="Line 30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08" name="Line 31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09" name="Line 32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10" name="Line 33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11" name="Line 34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12" name="Line 35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8213" name="Rectangle 36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8192" name="Line 37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8184" name="Rectangle 38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8185" name="Rectangle 39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8186" name="Text Box 40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rgbClr val="FFFFFF"/>
                </a:solidFill>
              </a:rPr>
              <a:t>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*p1 + *p2 ;</a:t>
            </a:r>
          </a:p>
        </p:txBody>
      </p:sp>
      <p:sp>
        <p:nvSpPr>
          <p:cNvPr id="696361" name="Text Box 41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696362" name="Text Box 42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696363" name="Rectangle 43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sp>
        <p:nvSpPr>
          <p:cNvPr id="696364" name="Rectangle 44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1" grpId="0" autoUpdateAnimBg="0"/>
      <p:bldP spid="696362" grpId="0" autoUpdateAnimBg="0"/>
      <p:bldP spid="696363" grpId="0" animBg="1" autoUpdateAnimBg="0"/>
      <p:bldP spid="696364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1371600" y="3213100"/>
            <a:ext cx="2057400" cy="3810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79207" name="Group 7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79215" name="Group 8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79217" name="AutoShape 9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218" name="Line 10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19" name="Line 11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79220" name="Group 12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79238" name="Line 13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9239" name="Line 14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9240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9241" name="Line 16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9242" name="Line 17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9243" name="Line 18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9244" name="Line 19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9221" name="Line 20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22" name="Line 21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23" name="Line 22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24" name="Line 23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25" name="Line 24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26" name="Line 25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27" name="Line 26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28" name="Line 27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29" name="Line 28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30" name="Line 29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31" name="Line 30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32" name="Line 31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33" name="Line 32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34" name="Line 33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35" name="Line 34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36" name="Line 35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9237" name="Rectangle 36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9216" name="Line 37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9208" name="Rectangle 38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9209" name="Rectangle 39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9210" name="Text Box 40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*p1 + *p2 ;</a:t>
            </a:r>
          </a:p>
        </p:txBody>
      </p:sp>
      <p:sp>
        <p:nvSpPr>
          <p:cNvPr id="179211" name="Text Box 41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79212" name="Text Box 42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79213" name="Rectangle 43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sp>
        <p:nvSpPr>
          <p:cNvPr id="179214" name="Rectangle 44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371600" y="3213100"/>
            <a:ext cx="2057400" cy="3810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 b="0" i="1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80231" name="Group 7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80241" name="Group 8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80243" name="AutoShape 9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244" name="Line 10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45" name="Line 11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0246" name="Group 12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80264" name="Line 13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65" name="Line 14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66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67" name="Line 16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68" name="Line 17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69" name="Line 18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70" name="Line 19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0247" name="Line 20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48" name="Line 21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49" name="Line 22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50" name="Line 23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51" name="Line 24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52" name="Line 25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53" name="Line 26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54" name="Line 27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55" name="Line 28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56" name="Line 29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57" name="Line 30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58" name="Line 31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59" name="Line 32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60" name="Line 33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61" name="Line 34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62" name="Line 35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63" name="Rectangle 36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242" name="Line 37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0232" name="Rectangle 38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0233" name="Rectangle 39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0234" name="Text Box 40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*p1 + *p2 ;</a:t>
            </a:r>
          </a:p>
        </p:txBody>
      </p:sp>
      <p:sp>
        <p:nvSpPr>
          <p:cNvPr id="180235" name="Text Box 41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80236" name="Text Box 42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80237" name="Rectangle 43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sp>
        <p:nvSpPr>
          <p:cNvPr id="180238" name="Rectangle 44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98413" name="Text Box 45"/>
          <p:cNvSpPr txBox="1">
            <a:spLocks noChangeArrowheads="1"/>
          </p:cNvSpPr>
          <p:nvPr/>
        </p:nvSpPr>
        <p:spPr bwMode="auto">
          <a:xfrm>
            <a:off x="6667500" y="3205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698414" name="Freeform 46"/>
          <p:cNvSpPr>
            <a:spLocks/>
          </p:cNvSpPr>
          <p:nvPr/>
        </p:nvSpPr>
        <p:spPr bwMode="auto">
          <a:xfrm>
            <a:off x="5146675" y="3381375"/>
            <a:ext cx="1206500" cy="1828800"/>
          </a:xfrm>
          <a:custGeom>
            <a:avLst/>
            <a:gdLst>
              <a:gd name="T0" fmla="*/ 2147483647 w 760"/>
              <a:gd name="T1" fmla="*/ 2147483647 h 1152"/>
              <a:gd name="T2" fmla="*/ 2147483647 w 760"/>
              <a:gd name="T3" fmla="*/ 2147483647 h 1152"/>
              <a:gd name="T4" fmla="*/ 2147483647 w 760"/>
              <a:gd name="T5" fmla="*/ 0 h 1152"/>
              <a:gd name="T6" fmla="*/ 0 60000 65536"/>
              <a:gd name="T7" fmla="*/ 0 60000 65536"/>
              <a:gd name="T8" fmla="*/ 0 60000 65536"/>
              <a:gd name="T9" fmla="*/ 0 w 760"/>
              <a:gd name="T10" fmla="*/ 0 h 1152"/>
              <a:gd name="T11" fmla="*/ 760 w 760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1152">
                <a:moveTo>
                  <a:pt x="232" y="1152"/>
                </a:moveTo>
                <a:cubicBezTo>
                  <a:pt x="116" y="840"/>
                  <a:pt x="0" y="528"/>
                  <a:pt x="88" y="336"/>
                </a:cubicBezTo>
                <a:cubicBezTo>
                  <a:pt x="176" y="144"/>
                  <a:pt x="468" y="72"/>
                  <a:pt x="760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8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8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8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8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9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413" grpId="0" autoUpdateAnimBg="0"/>
      <p:bldP spid="698414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1371600" y="3213100"/>
            <a:ext cx="2057400" cy="3810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 b="0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81255" name="Group 7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81267" name="Group 8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81269" name="AutoShape 9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270" name="Line 10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71" name="Line 11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1272" name="Group 12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81290" name="Line 13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1291" name="Line 14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1292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1293" name="Line 16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1294" name="Line 17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1295" name="Line 18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1296" name="Line 19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1273" name="Line 20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74" name="Line 21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75" name="Line 22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76" name="Line 23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77" name="Line 24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78" name="Line 25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79" name="Line 26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80" name="Line 27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81" name="Line 28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82" name="Line 29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83" name="Line 30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84" name="Line 31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85" name="Line 32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86" name="Line 33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87" name="Line 34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88" name="Line 35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1289" name="Rectangle 36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1268" name="Line 37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1256" name="Rectangle 38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1257" name="Rectangle 39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1258" name="Text Box 40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*p1 + *p2 ;</a:t>
            </a:r>
          </a:p>
        </p:txBody>
      </p:sp>
      <p:sp>
        <p:nvSpPr>
          <p:cNvPr id="181259" name="Text Box 41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81260" name="Text Box 42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81261" name="Rectangle 43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sp>
        <p:nvSpPr>
          <p:cNvPr id="181262" name="Rectangle 44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1263" name="Text Box 45"/>
          <p:cNvSpPr txBox="1">
            <a:spLocks noChangeArrowheads="1"/>
          </p:cNvSpPr>
          <p:nvPr/>
        </p:nvSpPr>
        <p:spPr bwMode="auto">
          <a:xfrm>
            <a:off x="6667500" y="3228975"/>
            <a:ext cx="1333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699438" name="Text Box 46"/>
          <p:cNvSpPr txBox="1">
            <a:spLocks noChangeArrowheads="1"/>
          </p:cNvSpPr>
          <p:nvPr/>
        </p:nvSpPr>
        <p:spPr bwMode="auto">
          <a:xfrm>
            <a:off x="4429125" y="5459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*p1</a:t>
            </a:r>
          </a:p>
        </p:txBody>
      </p:sp>
      <p:sp>
        <p:nvSpPr>
          <p:cNvPr id="699439" name="AutoShape 47"/>
          <p:cNvSpPr>
            <a:spLocks/>
          </p:cNvSpPr>
          <p:nvPr/>
        </p:nvSpPr>
        <p:spPr bwMode="auto">
          <a:xfrm>
            <a:off x="1835150" y="4067175"/>
            <a:ext cx="2584450" cy="1017588"/>
          </a:xfrm>
          <a:prstGeom prst="borderCallout2">
            <a:avLst>
              <a:gd name="adj1" fmla="val 11231"/>
              <a:gd name="adj2" fmla="val 102949"/>
              <a:gd name="adj3" fmla="val 11231"/>
              <a:gd name="adj4" fmla="val 140296"/>
              <a:gd name="adj5" fmla="val -78157"/>
              <a:gd name="adj6" fmla="val 1824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 i="1">
                <a:solidFill>
                  <a:srgbClr val="CC3300"/>
                </a:solidFill>
                <a:latin typeface="宋体" charset="-122"/>
              </a:rPr>
              <a:t>*p1</a:t>
            </a:r>
          </a:p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指针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p1</a:t>
            </a: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所指的对象</a:t>
            </a:r>
          </a:p>
        </p:txBody>
      </p:sp>
      <p:sp>
        <p:nvSpPr>
          <p:cNvPr id="699440" name="Line 48"/>
          <p:cNvSpPr>
            <a:spLocks noChangeShapeType="1"/>
          </p:cNvSpPr>
          <p:nvPr/>
        </p:nvSpPr>
        <p:spPr bwMode="auto">
          <a:xfrm flipH="1" flipV="1">
            <a:off x="5508625" y="4221163"/>
            <a:ext cx="1150938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9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9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9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38" grpId="0" autoUpdateAnimBg="0"/>
      <p:bldP spid="699439" grpId="0" animBg="1" autoUpdateAnimBg="0"/>
      <p:bldP spid="699440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1371600" y="3644900"/>
            <a:ext cx="2057400" cy="3810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 b="0" i="1">
                <a:solidFill>
                  <a:srgbClr val="CC3300"/>
                </a:solidFill>
              </a:rPr>
              <a:t>0X0066FDF0</a:t>
            </a:r>
          </a:p>
        </p:txBody>
      </p:sp>
      <p:grpSp>
        <p:nvGrpSpPr>
          <p:cNvPr id="182279" name="Group 7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82291" name="Group 8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82293" name="AutoShape 9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294" name="Line 10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295" name="Line 11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2296" name="Group 12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82314" name="Line 13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2315" name="Line 14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2316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2317" name="Line 16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2318" name="Line 17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2319" name="Line 18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2320" name="Line 19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2297" name="Line 20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298" name="Line 21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299" name="Line 22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00" name="Line 23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01" name="Line 24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02" name="Line 25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03" name="Line 26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04" name="Line 27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05" name="Line 28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06" name="Line 29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07" name="Line 30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08" name="Line 31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09" name="Line 32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10" name="Line 33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11" name="Line 34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12" name="Line 35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2313" name="Rectangle 36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2292" name="Line 37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2280" name="Rectangle 38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2281" name="Rectangle 39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2282" name="Text Box 40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rgbClr val="FFFFFF"/>
                </a:solidFill>
              </a:rPr>
              <a:t>p2 = &amp;b ;</a:t>
            </a:r>
            <a:endParaRPr lang="en-US" altLang="zh-CN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 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*p1 + *p2 ;</a:t>
            </a:r>
          </a:p>
        </p:txBody>
      </p:sp>
      <p:sp>
        <p:nvSpPr>
          <p:cNvPr id="182283" name="Text Box 41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82284" name="Text Box 42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82285" name="Rectangle 43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sp>
        <p:nvSpPr>
          <p:cNvPr id="182286" name="Rectangle 44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2287" name="Text Box 45"/>
          <p:cNvSpPr txBox="1">
            <a:spLocks noChangeArrowheads="1"/>
          </p:cNvSpPr>
          <p:nvPr/>
        </p:nvSpPr>
        <p:spPr bwMode="auto">
          <a:xfrm>
            <a:off x="6667500" y="3205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700462" name="Text Box 46"/>
          <p:cNvSpPr txBox="1">
            <a:spLocks noChangeArrowheads="1"/>
          </p:cNvSpPr>
          <p:nvPr/>
        </p:nvSpPr>
        <p:spPr bwMode="auto">
          <a:xfrm>
            <a:off x="6667500" y="2443163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CC3300"/>
                </a:solidFill>
              </a:rPr>
              <a:t>0X0066FDF0</a:t>
            </a:r>
          </a:p>
        </p:txBody>
      </p:sp>
      <p:sp>
        <p:nvSpPr>
          <p:cNvPr id="700463" name="Freeform 47"/>
          <p:cNvSpPr>
            <a:spLocks/>
          </p:cNvSpPr>
          <p:nvPr/>
        </p:nvSpPr>
        <p:spPr bwMode="auto">
          <a:xfrm>
            <a:off x="5146675" y="2619375"/>
            <a:ext cx="1206500" cy="1828800"/>
          </a:xfrm>
          <a:custGeom>
            <a:avLst/>
            <a:gdLst>
              <a:gd name="T0" fmla="*/ 2147483647 w 760"/>
              <a:gd name="T1" fmla="*/ 2147483647 h 1152"/>
              <a:gd name="T2" fmla="*/ 2147483647 w 760"/>
              <a:gd name="T3" fmla="*/ 2147483647 h 1152"/>
              <a:gd name="T4" fmla="*/ 2147483647 w 760"/>
              <a:gd name="T5" fmla="*/ 0 h 1152"/>
              <a:gd name="T6" fmla="*/ 0 60000 65536"/>
              <a:gd name="T7" fmla="*/ 0 60000 65536"/>
              <a:gd name="T8" fmla="*/ 0 60000 65536"/>
              <a:gd name="T9" fmla="*/ 0 w 760"/>
              <a:gd name="T10" fmla="*/ 0 h 1152"/>
              <a:gd name="T11" fmla="*/ 760 w 760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1152">
                <a:moveTo>
                  <a:pt x="232" y="1152"/>
                </a:moveTo>
                <a:cubicBezTo>
                  <a:pt x="116" y="840"/>
                  <a:pt x="0" y="528"/>
                  <a:pt x="88" y="336"/>
                </a:cubicBezTo>
                <a:cubicBezTo>
                  <a:pt x="176" y="144"/>
                  <a:pt x="468" y="72"/>
                  <a:pt x="760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2290" name="Text Box 48"/>
          <p:cNvSpPr txBox="1">
            <a:spLocks noChangeArrowheads="1"/>
          </p:cNvSpPr>
          <p:nvPr/>
        </p:nvSpPr>
        <p:spPr bwMode="auto">
          <a:xfrm>
            <a:off x="4429125" y="5459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0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0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62" grpId="0" autoUpdateAnimBg="0"/>
      <p:bldP spid="700463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371600" y="3716338"/>
            <a:ext cx="2057400" cy="3810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 b="0">
                <a:solidFill>
                  <a:schemeClr val="accent2"/>
                </a:solidFill>
              </a:rPr>
              <a:t>0X0066FDF0</a:t>
            </a:r>
          </a:p>
        </p:txBody>
      </p:sp>
      <p:grpSp>
        <p:nvGrpSpPr>
          <p:cNvPr id="183303" name="Group 7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83317" name="Group 8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83319" name="AutoShape 9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320" name="Line 10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21" name="Line 11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3322" name="Group 12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83340" name="Line 13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3341" name="Line 14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3342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3343" name="Line 16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3344" name="Line 17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3345" name="Line 18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3346" name="Line 19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3323" name="Line 20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24" name="Line 21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25" name="Line 22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26" name="Line 23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27" name="Line 24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28" name="Line 25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29" name="Line 26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30" name="Line 27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31" name="Line 28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32" name="Line 29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33" name="Line 30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34" name="Line 31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35" name="Line 32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36" name="Line 33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37" name="Line 34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38" name="Line 35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3339" name="Rectangle 36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3318" name="Line 37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3304" name="Rectangle 38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3305" name="Rectangle 39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3306" name="Text Box 40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rgbClr val="FFFFFF"/>
                </a:solidFill>
              </a:rPr>
              <a:t>p2 = &amp;b ;</a:t>
            </a:r>
            <a:endParaRPr lang="en-US" altLang="zh-CN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*p1 + *p2 ;</a:t>
            </a:r>
            <a:endParaRPr lang="en-US" altLang="zh-CN" sz="2000">
              <a:solidFill>
                <a:srgbClr val="FFFFFF"/>
              </a:solidFill>
            </a:endParaRPr>
          </a:p>
        </p:txBody>
      </p:sp>
      <p:sp>
        <p:nvSpPr>
          <p:cNvPr id="183307" name="Text Box 41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83308" name="Text Box 42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83309" name="Rectangle 43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sp>
        <p:nvSpPr>
          <p:cNvPr id="183310" name="Rectangle 44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3311" name="Text Box 45"/>
          <p:cNvSpPr txBox="1">
            <a:spLocks noChangeArrowheads="1"/>
          </p:cNvSpPr>
          <p:nvPr/>
        </p:nvSpPr>
        <p:spPr bwMode="auto">
          <a:xfrm>
            <a:off x="6667500" y="3205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183312" name="Text Box 46"/>
          <p:cNvSpPr txBox="1">
            <a:spLocks noChangeArrowheads="1"/>
          </p:cNvSpPr>
          <p:nvPr/>
        </p:nvSpPr>
        <p:spPr bwMode="auto">
          <a:xfrm>
            <a:off x="4429125" y="5459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*p1</a:t>
            </a:r>
          </a:p>
        </p:txBody>
      </p:sp>
      <p:sp>
        <p:nvSpPr>
          <p:cNvPr id="701487" name="Text Box 47"/>
          <p:cNvSpPr txBox="1">
            <a:spLocks noChangeArrowheads="1"/>
          </p:cNvSpPr>
          <p:nvPr/>
        </p:nvSpPr>
        <p:spPr bwMode="auto">
          <a:xfrm>
            <a:off x="4429125" y="4697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*p2</a:t>
            </a:r>
          </a:p>
        </p:txBody>
      </p:sp>
      <p:sp>
        <p:nvSpPr>
          <p:cNvPr id="701488" name="AutoShape 48"/>
          <p:cNvSpPr>
            <a:spLocks/>
          </p:cNvSpPr>
          <p:nvPr/>
        </p:nvSpPr>
        <p:spPr bwMode="auto">
          <a:xfrm>
            <a:off x="1835150" y="3305175"/>
            <a:ext cx="2584450" cy="987425"/>
          </a:xfrm>
          <a:prstGeom prst="borderCallout2">
            <a:avLst>
              <a:gd name="adj1" fmla="val 11574"/>
              <a:gd name="adj2" fmla="val 102949"/>
              <a:gd name="adj3" fmla="val 11574"/>
              <a:gd name="adj4" fmla="val 141093"/>
              <a:gd name="adj5" fmla="val -79102"/>
              <a:gd name="adj6" fmla="val 18409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 i="1">
                <a:solidFill>
                  <a:srgbClr val="CC3300"/>
                </a:solidFill>
                <a:latin typeface="宋体" charset="-122"/>
              </a:rPr>
              <a:t>*p2</a:t>
            </a:r>
          </a:p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指针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p2</a:t>
            </a: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所指的对象</a:t>
            </a:r>
          </a:p>
        </p:txBody>
      </p:sp>
      <p:sp>
        <p:nvSpPr>
          <p:cNvPr id="183315" name="Text Box 49"/>
          <p:cNvSpPr txBox="1">
            <a:spLocks noChangeArrowheads="1"/>
          </p:cNvSpPr>
          <p:nvPr/>
        </p:nvSpPr>
        <p:spPr bwMode="auto">
          <a:xfrm>
            <a:off x="6667500" y="2443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0X0066FDF0</a:t>
            </a:r>
          </a:p>
        </p:txBody>
      </p:sp>
      <p:sp>
        <p:nvSpPr>
          <p:cNvPr id="701490" name="Line 50"/>
          <p:cNvSpPr>
            <a:spLocks noChangeShapeType="1"/>
          </p:cNvSpPr>
          <p:nvPr/>
        </p:nvSpPr>
        <p:spPr bwMode="auto">
          <a:xfrm flipH="1" flipV="1">
            <a:off x="5508625" y="3429000"/>
            <a:ext cx="879475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0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87" grpId="0" autoUpdateAnimBg="0"/>
      <p:bldP spid="701488" grpId="0" animBg="1" autoUpdateAnimBg="0"/>
      <p:bldP spid="7014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9600" y="1030288"/>
            <a:ext cx="4191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int main </a:t>
            </a:r>
            <a:r>
              <a:rPr lang="en-US" altLang="zh-CN" sz="2000" i="1">
                <a:solidFill>
                  <a:srgbClr val="3333FF"/>
                </a:solidFill>
              </a:rPr>
              <a:t>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double r, girth, area ; 		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48868" name="AutoShape 4"/>
          <p:cNvSpPr>
            <a:spLocks/>
          </p:cNvSpPr>
          <p:nvPr/>
        </p:nvSpPr>
        <p:spPr bwMode="auto">
          <a:xfrm>
            <a:off x="4705350" y="3517900"/>
            <a:ext cx="2819400" cy="990600"/>
          </a:xfrm>
          <a:prstGeom prst="borderCallout2">
            <a:avLst>
              <a:gd name="adj1" fmla="val 11537"/>
              <a:gd name="adj2" fmla="val -2704"/>
              <a:gd name="adj3" fmla="val 11537"/>
              <a:gd name="adj4" fmla="val -25227"/>
              <a:gd name="adj5" fmla="val -102722"/>
              <a:gd name="adj6" fmla="val -974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参数表</a:t>
            </a:r>
          </a:p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solidFill>
                  <a:srgbClr val="3333FF"/>
                </a:solidFill>
              </a:rPr>
              <a:t>没有参数不能省略圆括号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8" grpId="0" animBg="1" autoUpdateAnimBg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1371600" y="4127500"/>
            <a:ext cx="3055938" cy="3810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84327" name="Group 7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84340" name="Group 8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84342" name="AutoShape 9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343" name="Line 10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44" name="Line 11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4345" name="Group 12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84363" name="Line 13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364" name="Line 14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365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366" name="Line 16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367" name="Line 17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368" name="Line 18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369" name="Line 19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4346" name="Line 20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47" name="Line 21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48" name="Line 22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49" name="Line 23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50" name="Line 24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51" name="Line 25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52" name="Line 26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53" name="Line 27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54" name="Line 28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55" name="Line 29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56" name="Line 30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57" name="Line 31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58" name="Line 32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59" name="Line 33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60" name="Line 34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61" name="Line 35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362" name="Rectangle 36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4341" name="Line 37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328" name="Rectangle 38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329" name="Rectangle 39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330" name="Text Box 40"/>
          <p:cNvSpPr txBox="1">
            <a:spLocks noChangeArrowheads="1"/>
          </p:cNvSpPr>
          <p:nvPr/>
        </p:nvSpPr>
        <p:spPr bwMode="auto">
          <a:xfrm>
            <a:off x="1050925" y="1684338"/>
            <a:ext cx="31369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        a = 10 ;	// *p1 = 10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*p1 + *p2 ;</a:t>
            </a:r>
          </a:p>
        </p:txBody>
      </p:sp>
      <p:sp>
        <p:nvSpPr>
          <p:cNvPr id="184331" name="Text Box 41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84332" name="Text Box 42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84333" name="Rectangle 43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 b="0">
              <a:solidFill>
                <a:schemeClr val="tx1"/>
              </a:solidFill>
            </a:endParaRPr>
          </a:p>
        </p:txBody>
      </p:sp>
      <p:sp>
        <p:nvSpPr>
          <p:cNvPr id="184334" name="Rectangle 44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4335" name="Text Box 45"/>
          <p:cNvSpPr txBox="1">
            <a:spLocks noChangeArrowheads="1"/>
          </p:cNvSpPr>
          <p:nvPr/>
        </p:nvSpPr>
        <p:spPr bwMode="auto">
          <a:xfrm>
            <a:off x="6667500" y="3205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184336" name="Text Box 46"/>
          <p:cNvSpPr txBox="1">
            <a:spLocks noChangeArrowheads="1"/>
          </p:cNvSpPr>
          <p:nvPr/>
        </p:nvSpPr>
        <p:spPr bwMode="auto">
          <a:xfrm>
            <a:off x="6667500" y="2443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0X0066FDF0</a:t>
            </a:r>
          </a:p>
        </p:txBody>
      </p:sp>
      <p:sp>
        <p:nvSpPr>
          <p:cNvPr id="702511" name="Text Box 47"/>
          <p:cNvSpPr txBox="1">
            <a:spLocks noChangeArrowheads="1"/>
          </p:cNvSpPr>
          <p:nvPr/>
        </p:nvSpPr>
        <p:spPr bwMode="auto">
          <a:xfrm>
            <a:off x="7080250" y="5313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4338" name="Text Box 48"/>
          <p:cNvSpPr txBox="1">
            <a:spLocks noChangeArrowheads="1"/>
          </p:cNvSpPr>
          <p:nvPr/>
        </p:nvSpPr>
        <p:spPr bwMode="auto">
          <a:xfrm>
            <a:off x="4429125" y="5459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*p1</a:t>
            </a:r>
          </a:p>
        </p:txBody>
      </p:sp>
      <p:sp>
        <p:nvSpPr>
          <p:cNvPr id="184339" name="Text Box 49"/>
          <p:cNvSpPr txBox="1">
            <a:spLocks noChangeArrowheads="1"/>
          </p:cNvSpPr>
          <p:nvPr/>
        </p:nvSpPr>
        <p:spPr bwMode="auto">
          <a:xfrm>
            <a:off x="4429125" y="4697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511" grpId="0" autoUpdateAnimBg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1371600" y="4581525"/>
            <a:ext cx="2984500" cy="3810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85351" name="Group 7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85365" name="Group 8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85367" name="AutoShape 9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368" name="Line 10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69" name="Line 11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5370" name="Group 12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85388" name="Line 13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389" name="Line 14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390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391" name="Line 16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392" name="Line 17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393" name="Line 18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394" name="Line 19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5371" name="Line 20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72" name="Line 21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73" name="Line 22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74" name="Line 23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75" name="Line 24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76" name="Line 25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77" name="Line 26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78" name="Line 27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79" name="Line 28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80" name="Line 29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81" name="Line 30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82" name="Line 31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83" name="Line 32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84" name="Line 33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85" name="Line 34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86" name="Line 35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5387" name="Rectangle 36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5366" name="Line 37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5352" name="Rectangle 38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5353" name="Rectangle 39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5354" name="Text Box 40"/>
          <p:cNvSpPr txBox="1">
            <a:spLocks noChangeArrowheads="1"/>
          </p:cNvSpPr>
          <p:nvPr/>
        </p:nvSpPr>
        <p:spPr bwMode="auto">
          <a:xfrm>
            <a:off x="1050925" y="1684338"/>
            <a:ext cx="31369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        b = 20 ;	// *p2 = 20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*p1 + *p2 ;</a:t>
            </a:r>
          </a:p>
        </p:txBody>
      </p:sp>
      <p:sp>
        <p:nvSpPr>
          <p:cNvPr id="185355" name="Text Box 41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85356" name="Text Box 42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85357" name="Rectangle 43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 b="0">
              <a:solidFill>
                <a:schemeClr val="tx1"/>
              </a:solidFill>
            </a:endParaRPr>
          </a:p>
        </p:txBody>
      </p:sp>
      <p:sp>
        <p:nvSpPr>
          <p:cNvPr id="185358" name="Rectangle 44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5359" name="Text Box 45"/>
          <p:cNvSpPr txBox="1">
            <a:spLocks noChangeArrowheads="1"/>
          </p:cNvSpPr>
          <p:nvPr/>
        </p:nvSpPr>
        <p:spPr bwMode="auto">
          <a:xfrm>
            <a:off x="6667500" y="3205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185360" name="Text Box 46"/>
          <p:cNvSpPr txBox="1">
            <a:spLocks noChangeArrowheads="1"/>
          </p:cNvSpPr>
          <p:nvPr/>
        </p:nvSpPr>
        <p:spPr bwMode="auto">
          <a:xfrm>
            <a:off x="6667500" y="2443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0X0066FDF0</a:t>
            </a:r>
          </a:p>
        </p:txBody>
      </p:sp>
      <p:sp>
        <p:nvSpPr>
          <p:cNvPr id="185361" name="Text Box 47"/>
          <p:cNvSpPr txBox="1">
            <a:spLocks noChangeArrowheads="1"/>
          </p:cNvSpPr>
          <p:nvPr/>
        </p:nvSpPr>
        <p:spPr bwMode="auto">
          <a:xfrm>
            <a:off x="7080250" y="5313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5362" name="Text Box 48"/>
          <p:cNvSpPr txBox="1">
            <a:spLocks noChangeArrowheads="1"/>
          </p:cNvSpPr>
          <p:nvPr/>
        </p:nvSpPr>
        <p:spPr bwMode="auto">
          <a:xfrm>
            <a:off x="4429125" y="5459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*p1</a:t>
            </a:r>
          </a:p>
        </p:txBody>
      </p:sp>
      <p:sp>
        <p:nvSpPr>
          <p:cNvPr id="185363" name="Text Box 49"/>
          <p:cNvSpPr txBox="1">
            <a:spLocks noChangeArrowheads="1"/>
          </p:cNvSpPr>
          <p:nvPr/>
        </p:nvSpPr>
        <p:spPr bwMode="auto">
          <a:xfrm>
            <a:off x="4429125" y="4697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*p2</a:t>
            </a:r>
          </a:p>
        </p:txBody>
      </p:sp>
      <p:sp>
        <p:nvSpPr>
          <p:cNvPr id="703538" name="Text Box 50"/>
          <p:cNvSpPr txBox="1">
            <a:spLocks noChangeArrowheads="1"/>
          </p:cNvSpPr>
          <p:nvPr/>
        </p:nvSpPr>
        <p:spPr bwMode="auto">
          <a:xfrm>
            <a:off x="7080250" y="46116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538" grpId="0" autoUpdateAnimBg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1371600" y="5013325"/>
            <a:ext cx="2192338" cy="3810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86375" name="Group 7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86394" name="Group 8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86396" name="AutoShape 9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397" name="Line 10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398" name="Line 11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6399" name="Group 12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86417" name="Line 13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6418" name="Line 14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6419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6420" name="Line 16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6421" name="Line 17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6422" name="Line 18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6423" name="Line 19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6400" name="Line 20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01" name="Line 21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02" name="Line 22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03" name="Line 23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04" name="Line 24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05" name="Line 25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06" name="Line 26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07" name="Line 27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08" name="Line 28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09" name="Line 29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10" name="Line 30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11" name="Line 31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12" name="Line 32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13" name="Line 33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14" name="Line 34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15" name="Line 35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6416" name="Rectangle 36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6395" name="Line 37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6376" name="Rectangle 38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6377" name="Rectangle 39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6378" name="Text Box 40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rgbClr val="FFFFFF"/>
                </a:solidFill>
              </a:rPr>
              <a:t>a = *p1 + *p2 ;</a:t>
            </a:r>
          </a:p>
        </p:txBody>
      </p:sp>
      <p:sp>
        <p:nvSpPr>
          <p:cNvPr id="186379" name="Text Box 41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86380" name="Text Box 42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86381" name="Rectangle 43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 b="0">
              <a:solidFill>
                <a:schemeClr val="tx1"/>
              </a:solidFill>
            </a:endParaRPr>
          </a:p>
        </p:txBody>
      </p:sp>
      <p:sp>
        <p:nvSpPr>
          <p:cNvPr id="186382" name="Rectangle 44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6383" name="Text Box 45"/>
          <p:cNvSpPr txBox="1">
            <a:spLocks noChangeArrowheads="1"/>
          </p:cNvSpPr>
          <p:nvPr/>
        </p:nvSpPr>
        <p:spPr bwMode="auto">
          <a:xfrm>
            <a:off x="6667500" y="3205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186384" name="Text Box 46"/>
          <p:cNvSpPr txBox="1">
            <a:spLocks noChangeArrowheads="1"/>
          </p:cNvSpPr>
          <p:nvPr/>
        </p:nvSpPr>
        <p:spPr bwMode="auto">
          <a:xfrm>
            <a:off x="6667500" y="2443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0X0066FDF0</a:t>
            </a:r>
          </a:p>
        </p:txBody>
      </p:sp>
      <p:sp>
        <p:nvSpPr>
          <p:cNvPr id="186385" name="Text Box 47"/>
          <p:cNvSpPr txBox="1">
            <a:spLocks noChangeArrowheads="1"/>
          </p:cNvSpPr>
          <p:nvPr/>
        </p:nvSpPr>
        <p:spPr bwMode="auto">
          <a:xfrm>
            <a:off x="7080250" y="5313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6386" name="Text Box 48"/>
          <p:cNvSpPr txBox="1">
            <a:spLocks noChangeArrowheads="1"/>
          </p:cNvSpPr>
          <p:nvPr/>
        </p:nvSpPr>
        <p:spPr bwMode="auto">
          <a:xfrm>
            <a:off x="4429125" y="5459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*p1</a:t>
            </a:r>
          </a:p>
        </p:txBody>
      </p:sp>
      <p:sp>
        <p:nvSpPr>
          <p:cNvPr id="186387" name="Text Box 49"/>
          <p:cNvSpPr txBox="1">
            <a:spLocks noChangeArrowheads="1"/>
          </p:cNvSpPr>
          <p:nvPr/>
        </p:nvSpPr>
        <p:spPr bwMode="auto">
          <a:xfrm>
            <a:off x="4429125" y="4697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*p2</a:t>
            </a:r>
          </a:p>
        </p:txBody>
      </p:sp>
      <p:sp>
        <p:nvSpPr>
          <p:cNvPr id="186388" name="Text Box 50"/>
          <p:cNvSpPr txBox="1">
            <a:spLocks noChangeArrowheads="1"/>
          </p:cNvSpPr>
          <p:nvPr/>
        </p:nvSpPr>
        <p:spPr bwMode="auto">
          <a:xfrm>
            <a:off x="7080250" y="46116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20</a:t>
            </a: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715000" y="4143375"/>
            <a:ext cx="1371600" cy="1447800"/>
            <a:chOff x="3600" y="2784"/>
            <a:chExt cx="864" cy="912"/>
          </a:xfrm>
        </p:grpSpPr>
        <p:sp>
          <p:nvSpPr>
            <p:cNvPr id="186392" name="Freeform 52"/>
            <p:cNvSpPr>
              <a:spLocks/>
            </p:cNvSpPr>
            <p:nvPr/>
          </p:nvSpPr>
          <p:spPr bwMode="auto">
            <a:xfrm>
              <a:off x="3600" y="2784"/>
              <a:ext cx="864" cy="432"/>
            </a:xfrm>
            <a:custGeom>
              <a:avLst/>
              <a:gdLst>
                <a:gd name="T0" fmla="*/ 776 w 912"/>
                <a:gd name="T1" fmla="*/ 432 h 432"/>
                <a:gd name="T2" fmla="*/ 571 w 912"/>
                <a:gd name="T3" fmla="*/ 192 h 432"/>
                <a:gd name="T4" fmla="*/ 0 w 912"/>
                <a:gd name="T5" fmla="*/ 0 h 432"/>
                <a:gd name="T6" fmla="*/ 0 60000 65536"/>
                <a:gd name="T7" fmla="*/ 0 60000 65536"/>
                <a:gd name="T8" fmla="*/ 0 60000 65536"/>
                <a:gd name="T9" fmla="*/ 0 w 912"/>
                <a:gd name="T10" fmla="*/ 0 h 432"/>
                <a:gd name="T11" fmla="*/ 912 w 912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432">
                  <a:moveTo>
                    <a:pt x="912" y="432"/>
                  </a:moveTo>
                  <a:cubicBezTo>
                    <a:pt x="868" y="348"/>
                    <a:pt x="824" y="264"/>
                    <a:pt x="672" y="192"/>
                  </a:cubicBezTo>
                  <a:cubicBezTo>
                    <a:pt x="520" y="120"/>
                    <a:pt x="260" y="60"/>
                    <a:pt x="0" y="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6393" name="Freeform 53"/>
            <p:cNvSpPr>
              <a:spLocks/>
            </p:cNvSpPr>
            <p:nvPr/>
          </p:nvSpPr>
          <p:spPr bwMode="auto">
            <a:xfrm>
              <a:off x="3600" y="2880"/>
              <a:ext cx="864" cy="816"/>
            </a:xfrm>
            <a:custGeom>
              <a:avLst/>
              <a:gdLst>
                <a:gd name="T0" fmla="*/ 864 w 864"/>
                <a:gd name="T1" fmla="*/ 816 h 816"/>
                <a:gd name="T2" fmla="*/ 624 w 864"/>
                <a:gd name="T3" fmla="*/ 384 h 816"/>
                <a:gd name="T4" fmla="*/ 0 w 864"/>
                <a:gd name="T5" fmla="*/ 0 h 816"/>
                <a:gd name="T6" fmla="*/ 0 60000 65536"/>
                <a:gd name="T7" fmla="*/ 0 60000 65536"/>
                <a:gd name="T8" fmla="*/ 0 60000 65536"/>
                <a:gd name="T9" fmla="*/ 0 w 864"/>
                <a:gd name="T10" fmla="*/ 0 h 816"/>
                <a:gd name="T11" fmla="*/ 864 w 864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816">
                  <a:moveTo>
                    <a:pt x="864" y="816"/>
                  </a:moveTo>
                  <a:cubicBezTo>
                    <a:pt x="816" y="668"/>
                    <a:pt x="768" y="520"/>
                    <a:pt x="624" y="384"/>
                  </a:cubicBezTo>
                  <a:cubicBezTo>
                    <a:pt x="480" y="248"/>
                    <a:pt x="104" y="64"/>
                    <a:pt x="0" y="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4566" name="Freeform 54"/>
          <p:cNvSpPr>
            <a:spLocks/>
          </p:cNvSpPr>
          <p:nvPr/>
        </p:nvSpPr>
        <p:spPr bwMode="auto">
          <a:xfrm>
            <a:off x="5499100" y="4371975"/>
            <a:ext cx="1358900" cy="1143000"/>
          </a:xfrm>
          <a:custGeom>
            <a:avLst/>
            <a:gdLst>
              <a:gd name="T0" fmla="*/ 2147483647 w 856"/>
              <a:gd name="T1" fmla="*/ 0 h 720"/>
              <a:gd name="T2" fmla="*/ 2147483647 w 856"/>
              <a:gd name="T3" fmla="*/ 2147483647 h 720"/>
              <a:gd name="T4" fmla="*/ 2147483647 w 856"/>
              <a:gd name="T5" fmla="*/ 2147483647 h 720"/>
              <a:gd name="T6" fmla="*/ 0 60000 65536"/>
              <a:gd name="T7" fmla="*/ 0 60000 65536"/>
              <a:gd name="T8" fmla="*/ 0 60000 65536"/>
              <a:gd name="T9" fmla="*/ 0 w 856"/>
              <a:gd name="T10" fmla="*/ 0 h 720"/>
              <a:gd name="T11" fmla="*/ 856 w 856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6" h="720">
                <a:moveTo>
                  <a:pt x="40" y="0"/>
                </a:moveTo>
                <a:cubicBezTo>
                  <a:pt x="20" y="180"/>
                  <a:pt x="0" y="360"/>
                  <a:pt x="136" y="480"/>
                </a:cubicBezTo>
                <a:cubicBezTo>
                  <a:pt x="272" y="600"/>
                  <a:pt x="736" y="680"/>
                  <a:pt x="856" y="720"/>
                </a:cubicBezTo>
              </a:path>
            </a:pathLst>
          </a:custGeom>
          <a:noFill/>
          <a:ln w="19050">
            <a:solidFill>
              <a:srgbClr val="0000CC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04567" name="Oval 55"/>
          <p:cNvSpPr>
            <a:spLocks noChangeArrowheads="1"/>
          </p:cNvSpPr>
          <p:nvPr/>
        </p:nvSpPr>
        <p:spPr bwMode="auto">
          <a:xfrm>
            <a:off x="5191125" y="4067175"/>
            <a:ext cx="533400" cy="3810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52363" dir="17042175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0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66" grpId="0" animBg="1"/>
      <p:bldP spid="704567" grpId="0" animBg="1" autoUpdateAnimBg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371600" y="5013325"/>
            <a:ext cx="2192338" cy="3810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87399" name="Group 7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87418" name="Group 8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87420" name="AutoShape 9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421" name="Line 10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22" name="Line 11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7423" name="Group 12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87441" name="Line 13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7442" name="Line 14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7443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7444" name="Line 16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7445" name="Line 17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7446" name="Line 18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7447" name="Line 19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7424" name="Line 20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25" name="Line 21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26" name="Line 22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27" name="Line 23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28" name="Line 24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29" name="Line 25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30" name="Line 26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31" name="Line 27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32" name="Line 28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33" name="Line 29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34" name="Line 30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35" name="Line 31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36" name="Line 32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37" name="Line 33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38" name="Line 34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39" name="Line 35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7440" name="Rectangle 36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7419" name="Line 37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7400" name="Rectangle 38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7401" name="Rectangle 39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7402" name="Text Box 40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rgbClr val="FFFFFF"/>
                </a:solidFill>
              </a:rPr>
              <a:t>a = *p1 + *p2 ;</a:t>
            </a:r>
          </a:p>
        </p:txBody>
      </p:sp>
      <p:sp>
        <p:nvSpPr>
          <p:cNvPr id="187403" name="Text Box 41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87404" name="Text Box 42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87405" name="Rectangle 43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 b="0">
              <a:solidFill>
                <a:schemeClr val="tx1"/>
              </a:solidFill>
            </a:endParaRPr>
          </a:p>
        </p:txBody>
      </p:sp>
      <p:sp>
        <p:nvSpPr>
          <p:cNvPr id="187406" name="Rectangle 44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7407" name="Text Box 45"/>
          <p:cNvSpPr txBox="1">
            <a:spLocks noChangeArrowheads="1"/>
          </p:cNvSpPr>
          <p:nvPr/>
        </p:nvSpPr>
        <p:spPr bwMode="auto">
          <a:xfrm>
            <a:off x="6667500" y="3205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187408" name="Text Box 46"/>
          <p:cNvSpPr txBox="1">
            <a:spLocks noChangeArrowheads="1"/>
          </p:cNvSpPr>
          <p:nvPr/>
        </p:nvSpPr>
        <p:spPr bwMode="auto">
          <a:xfrm>
            <a:off x="6667500" y="2443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0X0066FDF0</a:t>
            </a:r>
          </a:p>
        </p:txBody>
      </p:sp>
      <p:sp>
        <p:nvSpPr>
          <p:cNvPr id="705583" name="Text Box 47"/>
          <p:cNvSpPr txBox="1">
            <a:spLocks noChangeArrowheads="1"/>
          </p:cNvSpPr>
          <p:nvPr/>
        </p:nvSpPr>
        <p:spPr bwMode="auto">
          <a:xfrm>
            <a:off x="7080250" y="5313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/>
              <a:t>30</a:t>
            </a:r>
          </a:p>
        </p:txBody>
      </p:sp>
      <p:sp>
        <p:nvSpPr>
          <p:cNvPr id="187410" name="Text Box 48"/>
          <p:cNvSpPr txBox="1">
            <a:spLocks noChangeArrowheads="1"/>
          </p:cNvSpPr>
          <p:nvPr/>
        </p:nvSpPr>
        <p:spPr bwMode="auto">
          <a:xfrm>
            <a:off x="4429125" y="5459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*p1</a:t>
            </a:r>
          </a:p>
        </p:txBody>
      </p:sp>
      <p:sp>
        <p:nvSpPr>
          <p:cNvPr id="187411" name="Text Box 49"/>
          <p:cNvSpPr txBox="1">
            <a:spLocks noChangeArrowheads="1"/>
          </p:cNvSpPr>
          <p:nvPr/>
        </p:nvSpPr>
        <p:spPr bwMode="auto">
          <a:xfrm>
            <a:off x="4429125" y="4697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*p2</a:t>
            </a:r>
          </a:p>
        </p:txBody>
      </p:sp>
      <p:sp>
        <p:nvSpPr>
          <p:cNvPr id="187412" name="Text Box 50"/>
          <p:cNvSpPr txBox="1">
            <a:spLocks noChangeArrowheads="1"/>
          </p:cNvSpPr>
          <p:nvPr/>
        </p:nvSpPr>
        <p:spPr bwMode="auto">
          <a:xfrm>
            <a:off x="7080250" y="46116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20</a:t>
            </a:r>
          </a:p>
        </p:txBody>
      </p:sp>
      <p:grpSp>
        <p:nvGrpSpPr>
          <p:cNvPr id="187413" name="Group 51"/>
          <p:cNvGrpSpPr>
            <a:grpSpLocks/>
          </p:cNvGrpSpPr>
          <p:nvPr/>
        </p:nvGrpSpPr>
        <p:grpSpPr bwMode="auto">
          <a:xfrm>
            <a:off x="5715000" y="4143375"/>
            <a:ext cx="1371600" cy="1447800"/>
            <a:chOff x="3600" y="2784"/>
            <a:chExt cx="864" cy="912"/>
          </a:xfrm>
        </p:grpSpPr>
        <p:sp>
          <p:nvSpPr>
            <p:cNvPr id="187416" name="Freeform 52"/>
            <p:cNvSpPr>
              <a:spLocks/>
            </p:cNvSpPr>
            <p:nvPr/>
          </p:nvSpPr>
          <p:spPr bwMode="auto">
            <a:xfrm>
              <a:off x="3600" y="2784"/>
              <a:ext cx="864" cy="432"/>
            </a:xfrm>
            <a:custGeom>
              <a:avLst/>
              <a:gdLst>
                <a:gd name="T0" fmla="*/ 776 w 912"/>
                <a:gd name="T1" fmla="*/ 432 h 432"/>
                <a:gd name="T2" fmla="*/ 571 w 912"/>
                <a:gd name="T3" fmla="*/ 192 h 432"/>
                <a:gd name="T4" fmla="*/ 0 w 912"/>
                <a:gd name="T5" fmla="*/ 0 h 432"/>
                <a:gd name="T6" fmla="*/ 0 60000 65536"/>
                <a:gd name="T7" fmla="*/ 0 60000 65536"/>
                <a:gd name="T8" fmla="*/ 0 60000 65536"/>
                <a:gd name="T9" fmla="*/ 0 w 912"/>
                <a:gd name="T10" fmla="*/ 0 h 432"/>
                <a:gd name="T11" fmla="*/ 912 w 912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432">
                  <a:moveTo>
                    <a:pt x="912" y="432"/>
                  </a:moveTo>
                  <a:cubicBezTo>
                    <a:pt x="868" y="348"/>
                    <a:pt x="824" y="264"/>
                    <a:pt x="672" y="192"/>
                  </a:cubicBezTo>
                  <a:cubicBezTo>
                    <a:pt x="520" y="120"/>
                    <a:pt x="260" y="60"/>
                    <a:pt x="0" y="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7417" name="Freeform 53"/>
            <p:cNvSpPr>
              <a:spLocks/>
            </p:cNvSpPr>
            <p:nvPr/>
          </p:nvSpPr>
          <p:spPr bwMode="auto">
            <a:xfrm>
              <a:off x="3600" y="2880"/>
              <a:ext cx="864" cy="816"/>
            </a:xfrm>
            <a:custGeom>
              <a:avLst/>
              <a:gdLst>
                <a:gd name="T0" fmla="*/ 864 w 864"/>
                <a:gd name="T1" fmla="*/ 816 h 816"/>
                <a:gd name="T2" fmla="*/ 624 w 864"/>
                <a:gd name="T3" fmla="*/ 384 h 816"/>
                <a:gd name="T4" fmla="*/ 0 w 864"/>
                <a:gd name="T5" fmla="*/ 0 h 816"/>
                <a:gd name="T6" fmla="*/ 0 60000 65536"/>
                <a:gd name="T7" fmla="*/ 0 60000 65536"/>
                <a:gd name="T8" fmla="*/ 0 60000 65536"/>
                <a:gd name="T9" fmla="*/ 0 w 864"/>
                <a:gd name="T10" fmla="*/ 0 h 816"/>
                <a:gd name="T11" fmla="*/ 864 w 864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816">
                  <a:moveTo>
                    <a:pt x="864" y="816"/>
                  </a:moveTo>
                  <a:cubicBezTo>
                    <a:pt x="816" y="668"/>
                    <a:pt x="768" y="520"/>
                    <a:pt x="624" y="384"/>
                  </a:cubicBezTo>
                  <a:cubicBezTo>
                    <a:pt x="480" y="248"/>
                    <a:pt x="104" y="64"/>
                    <a:pt x="0" y="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7414" name="Freeform 54"/>
          <p:cNvSpPr>
            <a:spLocks/>
          </p:cNvSpPr>
          <p:nvPr/>
        </p:nvSpPr>
        <p:spPr bwMode="auto">
          <a:xfrm>
            <a:off x="5499100" y="4371975"/>
            <a:ext cx="1358900" cy="1143000"/>
          </a:xfrm>
          <a:custGeom>
            <a:avLst/>
            <a:gdLst>
              <a:gd name="T0" fmla="*/ 2147483647 w 856"/>
              <a:gd name="T1" fmla="*/ 0 h 720"/>
              <a:gd name="T2" fmla="*/ 2147483647 w 856"/>
              <a:gd name="T3" fmla="*/ 2147483647 h 720"/>
              <a:gd name="T4" fmla="*/ 2147483647 w 856"/>
              <a:gd name="T5" fmla="*/ 2147483647 h 720"/>
              <a:gd name="T6" fmla="*/ 0 60000 65536"/>
              <a:gd name="T7" fmla="*/ 0 60000 65536"/>
              <a:gd name="T8" fmla="*/ 0 60000 65536"/>
              <a:gd name="T9" fmla="*/ 0 w 856"/>
              <a:gd name="T10" fmla="*/ 0 h 720"/>
              <a:gd name="T11" fmla="*/ 856 w 856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6" h="720">
                <a:moveTo>
                  <a:pt x="40" y="0"/>
                </a:moveTo>
                <a:cubicBezTo>
                  <a:pt x="20" y="180"/>
                  <a:pt x="0" y="360"/>
                  <a:pt x="136" y="480"/>
                </a:cubicBezTo>
                <a:cubicBezTo>
                  <a:pt x="272" y="600"/>
                  <a:pt x="736" y="680"/>
                  <a:pt x="856" y="720"/>
                </a:cubicBezTo>
              </a:path>
            </a:pathLst>
          </a:custGeom>
          <a:noFill/>
          <a:ln w="19050">
            <a:solidFill>
              <a:srgbClr val="0000CC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05591" name="Oval 55"/>
          <p:cNvSpPr>
            <a:spLocks noChangeArrowheads="1"/>
          </p:cNvSpPr>
          <p:nvPr/>
        </p:nvSpPr>
        <p:spPr bwMode="auto">
          <a:xfrm>
            <a:off x="5191125" y="4067175"/>
            <a:ext cx="533400" cy="3810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52363" dir="17042175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83" grpId="0" autoUpdateAnimBg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6562" name="Oval 2"/>
          <p:cNvSpPr>
            <a:spLocks noChangeArrowheads="1"/>
          </p:cNvSpPr>
          <p:nvPr/>
        </p:nvSpPr>
        <p:spPr bwMode="auto">
          <a:xfrm>
            <a:off x="1946275" y="5013325"/>
            <a:ext cx="609600" cy="381000"/>
          </a:xfrm>
          <a:prstGeom prst="ellipse">
            <a:avLst/>
          </a:prstGeom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88423" name="Group 7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88439" name="Group 8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88441" name="AutoShape 9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442" name="Line 10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43" name="Line 11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8444" name="Group 12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88462" name="Line 13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8463" name="Line 14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8464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8465" name="Line 16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8466" name="Line 17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8467" name="Line 18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8468" name="Line 19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8445" name="Line 20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46" name="Line 21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47" name="Line 22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48" name="Line 23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49" name="Line 24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50" name="Line 25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51" name="Line 26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52" name="Line 27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53" name="Line 28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54" name="Line 29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55" name="Line 30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56" name="Line 31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57" name="Line 32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58" name="Line 33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59" name="Line 34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60" name="Line 35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8461" name="Rectangle 36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8440" name="Line 37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8424" name="Rectangle 38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8425" name="Rectangle 39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8426" name="Text Box 40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*p1 + *p2 ;</a:t>
            </a:r>
          </a:p>
        </p:txBody>
      </p:sp>
      <p:sp>
        <p:nvSpPr>
          <p:cNvPr id="188427" name="Text Box 41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88428" name="Text Box 42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88429" name="Rectangle 43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 b="0">
              <a:solidFill>
                <a:schemeClr val="tx1"/>
              </a:solidFill>
            </a:endParaRPr>
          </a:p>
        </p:txBody>
      </p:sp>
      <p:sp>
        <p:nvSpPr>
          <p:cNvPr id="188430" name="Rectangle 44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8431" name="Text Box 45"/>
          <p:cNvSpPr txBox="1">
            <a:spLocks noChangeArrowheads="1"/>
          </p:cNvSpPr>
          <p:nvPr/>
        </p:nvSpPr>
        <p:spPr bwMode="auto">
          <a:xfrm>
            <a:off x="6667500" y="3205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188432" name="Text Box 46"/>
          <p:cNvSpPr txBox="1">
            <a:spLocks noChangeArrowheads="1"/>
          </p:cNvSpPr>
          <p:nvPr/>
        </p:nvSpPr>
        <p:spPr bwMode="auto">
          <a:xfrm>
            <a:off x="6667500" y="2443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0X0066FDF0</a:t>
            </a:r>
          </a:p>
        </p:txBody>
      </p:sp>
      <p:sp>
        <p:nvSpPr>
          <p:cNvPr id="188433" name="Text Box 47"/>
          <p:cNvSpPr txBox="1">
            <a:spLocks noChangeArrowheads="1"/>
          </p:cNvSpPr>
          <p:nvPr/>
        </p:nvSpPr>
        <p:spPr bwMode="auto">
          <a:xfrm>
            <a:off x="7080250" y="5313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/>
              <a:t>30</a:t>
            </a:r>
          </a:p>
        </p:txBody>
      </p:sp>
      <p:sp>
        <p:nvSpPr>
          <p:cNvPr id="188434" name="Text Box 48"/>
          <p:cNvSpPr txBox="1">
            <a:spLocks noChangeArrowheads="1"/>
          </p:cNvSpPr>
          <p:nvPr/>
        </p:nvSpPr>
        <p:spPr bwMode="auto">
          <a:xfrm>
            <a:off x="4429125" y="5459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*p1</a:t>
            </a:r>
          </a:p>
        </p:txBody>
      </p:sp>
      <p:sp>
        <p:nvSpPr>
          <p:cNvPr id="188435" name="Text Box 49"/>
          <p:cNvSpPr txBox="1">
            <a:spLocks noChangeArrowheads="1"/>
          </p:cNvSpPr>
          <p:nvPr/>
        </p:nvSpPr>
        <p:spPr bwMode="auto">
          <a:xfrm>
            <a:off x="4429125" y="4697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*p2</a:t>
            </a:r>
          </a:p>
        </p:txBody>
      </p:sp>
      <p:sp>
        <p:nvSpPr>
          <p:cNvPr id="188436" name="Text Box 50"/>
          <p:cNvSpPr txBox="1">
            <a:spLocks noChangeArrowheads="1"/>
          </p:cNvSpPr>
          <p:nvPr/>
        </p:nvSpPr>
        <p:spPr bwMode="auto">
          <a:xfrm>
            <a:off x="7080250" y="46116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06611" name="AutoShape 51"/>
          <p:cNvSpPr>
            <a:spLocks/>
          </p:cNvSpPr>
          <p:nvPr/>
        </p:nvSpPr>
        <p:spPr bwMode="auto">
          <a:xfrm>
            <a:off x="2976563" y="866775"/>
            <a:ext cx="3611562" cy="1905000"/>
          </a:xfrm>
          <a:prstGeom prst="borderCallout2">
            <a:avLst>
              <a:gd name="adj1" fmla="val 6000"/>
              <a:gd name="adj2" fmla="val -2111"/>
              <a:gd name="adj3" fmla="val 6000"/>
              <a:gd name="adj4" fmla="val -9231"/>
              <a:gd name="adj5" fmla="val 213167"/>
              <a:gd name="adj6" fmla="val -1740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000" i="1">
                <a:solidFill>
                  <a:srgbClr val="CC3300"/>
                </a:solidFill>
                <a:latin typeface="宋体" charset="-122"/>
              </a:rPr>
              <a:t>间址访问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 读出变量 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p1 </a:t>
            </a: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的地址值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 查找该地址的存储单元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 用关联类型解释并读出数据</a:t>
            </a:r>
          </a:p>
        </p:txBody>
      </p:sp>
      <p:sp>
        <p:nvSpPr>
          <p:cNvPr id="706612" name="Freeform 52"/>
          <p:cNvSpPr>
            <a:spLocks/>
          </p:cNvSpPr>
          <p:nvPr/>
        </p:nvSpPr>
        <p:spPr bwMode="auto">
          <a:xfrm>
            <a:off x="5489575" y="3381375"/>
            <a:ext cx="787400" cy="2057400"/>
          </a:xfrm>
          <a:custGeom>
            <a:avLst/>
            <a:gdLst>
              <a:gd name="T0" fmla="*/ 2147483647 w 496"/>
              <a:gd name="T1" fmla="*/ 0 h 1296"/>
              <a:gd name="T2" fmla="*/ 2147483647 w 496"/>
              <a:gd name="T3" fmla="*/ 2147483647 h 1296"/>
              <a:gd name="T4" fmla="*/ 2147483647 w 496"/>
              <a:gd name="T5" fmla="*/ 2147483647 h 1296"/>
              <a:gd name="T6" fmla="*/ 0 60000 65536"/>
              <a:gd name="T7" fmla="*/ 0 60000 65536"/>
              <a:gd name="T8" fmla="*/ 0 60000 65536"/>
              <a:gd name="T9" fmla="*/ 0 w 496"/>
              <a:gd name="T10" fmla="*/ 0 h 1296"/>
              <a:gd name="T11" fmla="*/ 496 w 49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6" h="1296">
                <a:moveTo>
                  <a:pt x="496" y="0"/>
                </a:moveTo>
                <a:cubicBezTo>
                  <a:pt x="264" y="204"/>
                  <a:pt x="32" y="408"/>
                  <a:pt x="16" y="624"/>
                </a:cubicBezTo>
                <a:cubicBezTo>
                  <a:pt x="0" y="840"/>
                  <a:pt x="200" y="1068"/>
                  <a:pt x="400" y="129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06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2" grpId="0" animBg="1"/>
      <p:bldP spid="706611" grpId="0" animBg="1" autoUpdateAnimBg="0"/>
      <p:bldP spid="706612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7586" name="Oval 2"/>
          <p:cNvSpPr>
            <a:spLocks noChangeArrowheads="1"/>
          </p:cNvSpPr>
          <p:nvPr/>
        </p:nvSpPr>
        <p:spPr bwMode="auto">
          <a:xfrm>
            <a:off x="2593975" y="5013325"/>
            <a:ext cx="609600" cy="381000"/>
          </a:xfrm>
          <a:prstGeom prst="ellipse">
            <a:avLst/>
          </a:prstGeom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89447" name="Group 7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89463" name="Group 8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89465" name="AutoShape 9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466" name="Line 10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67" name="Line 11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89468" name="Group 12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89486" name="Line 13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9487" name="Line 14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9488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9489" name="Line 16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9490" name="Line 17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9491" name="Line 18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9492" name="Line 19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9469" name="Line 20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70" name="Line 21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71" name="Line 22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72" name="Line 23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73" name="Line 24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74" name="Line 25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75" name="Line 26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76" name="Line 27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77" name="Line 28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78" name="Line 29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79" name="Line 30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80" name="Line 31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81" name="Line 32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82" name="Line 33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83" name="Line 34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84" name="Line 35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9485" name="Rectangle 36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9464" name="Line 37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9448" name="Rectangle 38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9449" name="Rectangle 39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9450" name="Text Box 40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*p1 + *p2 ;</a:t>
            </a:r>
          </a:p>
        </p:txBody>
      </p:sp>
      <p:sp>
        <p:nvSpPr>
          <p:cNvPr id="189451" name="Text Box 41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89452" name="Text Box 42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89453" name="Rectangle 43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 b="0">
              <a:solidFill>
                <a:schemeClr val="tx1"/>
              </a:solidFill>
            </a:endParaRPr>
          </a:p>
        </p:txBody>
      </p:sp>
      <p:sp>
        <p:nvSpPr>
          <p:cNvPr id="189454" name="Rectangle 44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89455" name="Text Box 45"/>
          <p:cNvSpPr txBox="1">
            <a:spLocks noChangeArrowheads="1"/>
          </p:cNvSpPr>
          <p:nvPr/>
        </p:nvSpPr>
        <p:spPr bwMode="auto">
          <a:xfrm>
            <a:off x="6667500" y="3205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189456" name="Text Box 46"/>
          <p:cNvSpPr txBox="1">
            <a:spLocks noChangeArrowheads="1"/>
          </p:cNvSpPr>
          <p:nvPr/>
        </p:nvSpPr>
        <p:spPr bwMode="auto">
          <a:xfrm>
            <a:off x="6667500" y="2443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0X0066FDF0</a:t>
            </a:r>
          </a:p>
        </p:txBody>
      </p:sp>
      <p:sp>
        <p:nvSpPr>
          <p:cNvPr id="189457" name="Text Box 47"/>
          <p:cNvSpPr txBox="1">
            <a:spLocks noChangeArrowheads="1"/>
          </p:cNvSpPr>
          <p:nvPr/>
        </p:nvSpPr>
        <p:spPr bwMode="auto">
          <a:xfrm>
            <a:off x="7080250" y="5313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/>
              <a:t>30</a:t>
            </a:r>
          </a:p>
        </p:txBody>
      </p:sp>
      <p:sp>
        <p:nvSpPr>
          <p:cNvPr id="189458" name="Text Box 48"/>
          <p:cNvSpPr txBox="1">
            <a:spLocks noChangeArrowheads="1"/>
          </p:cNvSpPr>
          <p:nvPr/>
        </p:nvSpPr>
        <p:spPr bwMode="auto">
          <a:xfrm>
            <a:off x="4429125" y="5459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*p1</a:t>
            </a:r>
          </a:p>
        </p:txBody>
      </p:sp>
      <p:sp>
        <p:nvSpPr>
          <p:cNvPr id="189459" name="Text Box 49"/>
          <p:cNvSpPr txBox="1">
            <a:spLocks noChangeArrowheads="1"/>
          </p:cNvSpPr>
          <p:nvPr/>
        </p:nvSpPr>
        <p:spPr bwMode="auto">
          <a:xfrm>
            <a:off x="4429125" y="4697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*p2</a:t>
            </a:r>
          </a:p>
        </p:txBody>
      </p:sp>
      <p:sp>
        <p:nvSpPr>
          <p:cNvPr id="189460" name="Text Box 50"/>
          <p:cNvSpPr txBox="1">
            <a:spLocks noChangeArrowheads="1"/>
          </p:cNvSpPr>
          <p:nvPr/>
        </p:nvSpPr>
        <p:spPr bwMode="auto">
          <a:xfrm>
            <a:off x="7080250" y="46116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07635" name="AutoShape 51"/>
          <p:cNvSpPr>
            <a:spLocks/>
          </p:cNvSpPr>
          <p:nvPr/>
        </p:nvSpPr>
        <p:spPr bwMode="auto">
          <a:xfrm>
            <a:off x="3505200" y="2603500"/>
            <a:ext cx="3730625" cy="1905000"/>
          </a:xfrm>
          <a:prstGeom prst="borderCallout2">
            <a:avLst>
              <a:gd name="adj1" fmla="val 6000"/>
              <a:gd name="adj2" fmla="val -2042"/>
              <a:gd name="adj3" fmla="val 6000"/>
              <a:gd name="adj4" fmla="val -9958"/>
              <a:gd name="adj5" fmla="val 124750"/>
              <a:gd name="adj6" fmla="val -191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000" i="1">
                <a:solidFill>
                  <a:srgbClr val="CC3300"/>
                </a:solidFill>
                <a:latin typeface="宋体" charset="-122"/>
              </a:rPr>
              <a:t>间址访问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 读出变量 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p2 </a:t>
            </a: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的地址值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 查找该地址的存储单元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 用关联类型解释并读出数据</a:t>
            </a:r>
          </a:p>
        </p:txBody>
      </p:sp>
      <p:sp>
        <p:nvSpPr>
          <p:cNvPr id="707636" name="Freeform 52"/>
          <p:cNvSpPr>
            <a:spLocks/>
          </p:cNvSpPr>
          <p:nvPr/>
        </p:nvSpPr>
        <p:spPr bwMode="auto">
          <a:xfrm>
            <a:off x="5729288" y="2619375"/>
            <a:ext cx="787400" cy="2057400"/>
          </a:xfrm>
          <a:custGeom>
            <a:avLst/>
            <a:gdLst>
              <a:gd name="T0" fmla="*/ 2147483647 w 496"/>
              <a:gd name="T1" fmla="*/ 0 h 1296"/>
              <a:gd name="T2" fmla="*/ 2147483647 w 496"/>
              <a:gd name="T3" fmla="*/ 2147483647 h 1296"/>
              <a:gd name="T4" fmla="*/ 2147483647 w 496"/>
              <a:gd name="T5" fmla="*/ 2147483647 h 1296"/>
              <a:gd name="T6" fmla="*/ 0 60000 65536"/>
              <a:gd name="T7" fmla="*/ 0 60000 65536"/>
              <a:gd name="T8" fmla="*/ 0 60000 65536"/>
              <a:gd name="T9" fmla="*/ 0 w 496"/>
              <a:gd name="T10" fmla="*/ 0 h 1296"/>
              <a:gd name="T11" fmla="*/ 496 w 49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6" h="1296">
                <a:moveTo>
                  <a:pt x="496" y="0"/>
                </a:moveTo>
                <a:cubicBezTo>
                  <a:pt x="264" y="204"/>
                  <a:pt x="32" y="408"/>
                  <a:pt x="16" y="624"/>
                </a:cubicBezTo>
                <a:cubicBezTo>
                  <a:pt x="0" y="840"/>
                  <a:pt x="200" y="1068"/>
                  <a:pt x="400" y="129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07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6" grpId="0" animBg="1"/>
      <p:bldP spid="707635" grpId="0" animBg="1" autoUpdateAnimBg="0"/>
      <p:bldP spid="707636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8610" name="Oval 2"/>
          <p:cNvSpPr>
            <a:spLocks noChangeArrowheads="1"/>
          </p:cNvSpPr>
          <p:nvPr/>
        </p:nvSpPr>
        <p:spPr bwMode="auto">
          <a:xfrm>
            <a:off x="1963738" y="5013325"/>
            <a:ext cx="304800" cy="304800"/>
          </a:xfrm>
          <a:prstGeom prst="ellipse">
            <a:avLst/>
          </a:prstGeom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708611" name="Oval 3"/>
          <p:cNvSpPr>
            <a:spLocks noChangeArrowheads="1"/>
          </p:cNvSpPr>
          <p:nvPr/>
        </p:nvSpPr>
        <p:spPr bwMode="auto">
          <a:xfrm>
            <a:off x="2611438" y="5013325"/>
            <a:ext cx="304800" cy="304800"/>
          </a:xfrm>
          <a:prstGeom prst="ellipse">
            <a:avLst/>
          </a:prstGeom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90472" name="Group 8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90487" name="Group 9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90489" name="AutoShape 10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490" name="Line 11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491" name="Line 12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90492" name="Group 13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90510" name="Line 14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0511" name="Line 15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0512" name="Line 16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0513" name="Line 17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0514" name="Line 18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0515" name="Line 19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0516" name="Line 20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90493" name="Line 21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494" name="Line 22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495" name="Line 23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496" name="Line 24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497" name="Line 25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498" name="Line 26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499" name="Line 27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500" name="Line 28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501" name="Line 29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502" name="Line 30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503" name="Line 31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504" name="Line 32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505" name="Line 33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506" name="Line 34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507" name="Line 35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508" name="Line 36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0509" name="Rectangle 37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0488" name="Line 38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0473" name="Rectangle 39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0474" name="Rectangle 40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0475" name="Text Box 41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*p1 , *p2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</a:t>
            </a:r>
            <a:r>
              <a:rPr lang="en-US" altLang="zh-CN" sz="2000">
                <a:solidFill>
                  <a:srgbClr val="3333FF"/>
                </a:solidFill>
              </a:rPr>
              <a:t>*</a:t>
            </a:r>
            <a:r>
              <a:rPr lang="en-US" altLang="zh-CN" sz="2000">
                <a:solidFill>
                  <a:schemeClr val="tx1"/>
                </a:solidFill>
              </a:rPr>
              <a:t>p1 + </a:t>
            </a:r>
            <a:r>
              <a:rPr lang="en-US" altLang="zh-CN" sz="2000">
                <a:solidFill>
                  <a:srgbClr val="3333FF"/>
                </a:solidFill>
              </a:rPr>
              <a:t>*</a:t>
            </a:r>
            <a:r>
              <a:rPr lang="en-US" altLang="zh-CN" sz="2000">
                <a:solidFill>
                  <a:schemeClr val="tx1"/>
                </a:solidFill>
              </a:rPr>
              <a:t>p2 ;</a:t>
            </a:r>
          </a:p>
        </p:txBody>
      </p:sp>
      <p:sp>
        <p:nvSpPr>
          <p:cNvPr id="190476" name="Text Box 42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90477" name="Text Box 43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90478" name="Rectangle 44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 b="0">
              <a:solidFill>
                <a:schemeClr val="tx1"/>
              </a:solidFill>
            </a:endParaRPr>
          </a:p>
        </p:txBody>
      </p:sp>
      <p:sp>
        <p:nvSpPr>
          <p:cNvPr id="190479" name="Rectangle 45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0480" name="Text Box 46"/>
          <p:cNvSpPr txBox="1">
            <a:spLocks noChangeArrowheads="1"/>
          </p:cNvSpPr>
          <p:nvPr/>
        </p:nvSpPr>
        <p:spPr bwMode="auto">
          <a:xfrm>
            <a:off x="6667500" y="3205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190481" name="Text Box 47"/>
          <p:cNvSpPr txBox="1">
            <a:spLocks noChangeArrowheads="1"/>
          </p:cNvSpPr>
          <p:nvPr/>
        </p:nvSpPr>
        <p:spPr bwMode="auto">
          <a:xfrm>
            <a:off x="6667500" y="2443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0X0066FDF0</a:t>
            </a:r>
          </a:p>
        </p:txBody>
      </p:sp>
      <p:sp>
        <p:nvSpPr>
          <p:cNvPr id="190482" name="Text Box 48"/>
          <p:cNvSpPr txBox="1">
            <a:spLocks noChangeArrowheads="1"/>
          </p:cNvSpPr>
          <p:nvPr/>
        </p:nvSpPr>
        <p:spPr bwMode="auto">
          <a:xfrm>
            <a:off x="7080250" y="5313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/>
              <a:t>30</a:t>
            </a:r>
          </a:p>
        </p:txBody>
      </p:sp>
      <p:sp>
        <p:nvSpPr>
          <p:cNvPr id="190483" name="Text Box 49"/>
          <p:cNvSpPr txBox="1">
            <a:spLocks noChangeArrowheads="1"/>
          </p:cNvSpPr>
          <p:nvPr/>
        </p:nvSpPr>
        <p:spPr bwMode="auto">
          <a:xfrm>
            <a:off x="4429125" y="5459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*p1</a:t>
            </a:r>
          </a:p>
        </p:txBody>
      </p:sp>
      <p:sp>
        <p:nvSpPr>
          <p:cNvPr id="190484" name="Text Box 50"/>
          <p:cNvSpPr txBox="1">
            <a:spLocks noChangeArrowheads="1"/>
          </p:cNvSpPr>
          <p:nvPr/>
        </p:nvSpPr>
        <p:spPr bwMode="auto">
          <a:xfrm>
            <a:off x="4429125" y="4697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*p2</a:t>
            </a:r>
          </a:p>
        </p:txBody>
      </p:sp>
      <p:sp>
        <p:nvSpPr>
          <p:cNvPr id="190485" name="Text Box 51"/>
          <p:cNvSpPr txBox="1">
            <a:spLocks noChangeArrowheads="1"/>
          </p:cNvSpPr>
          <p:nvPr/>
        </p:nvSpPr>
        <p:spPr bwMode="auto">
          <a:xfrm>
            <a:off x="7080250" y="46116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08660" name="AutoShape 52"/>
          <p:cNvSpPr>
            <a:spLocks/>
          </p:cNvSpPr>
          <p:nvPr/>
        </p:nvSpPr>
        <p:spPr bwMode="auto">
          <a:xfrm>
            <a:off x="3886200" y="3533775"/>
            <a:ext cx="1752600" cy="990600"/>
          </a:xfrm>
          <a:prstGeom prst="borderCallout2">
            <a:avLst>
              <a:gd name="adj1" fmla="val 11537"/>
              <a:gd name="adj2" fmla="val -4347"/>
              <a:gd name="adj3" fmla="val 11537"/>
              <a:gd name="adj4" fmla="val -37954"/>
              <a:gd name="adj5" fmla="val 137181"/>
              <a:gd name="adj6" fmla="val -7690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间址运算</a:t>
            </a:r>
          </a:p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（指针运算）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0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08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0" grpId="0" animBg="1"/>
      <p:bldP spid="708611" grpId="0" animBg="1"/>
      <p:bldP spid="708660" grpId="0" animBg="1" autoUpdateAnimBg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9634" name="Oval 2"/>
          <p:cNvSpPr>
            <a:spLocks noChangeArrowheads="1"/>
          </p:cNvSpPr>
          <p:nvPr/>
        </p:nvSpPr>
        <p:spPr bwMode="auto">
          <a:xfrm>
            <a:off x="1928813" y="2763838"/>
            <a:ext cx="304800" cy="304800"/>
          </a:xfrm>
          <a:prstGeom prst="ellipse">
            <a:avLst/>
          </a:prstGeom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709635" name="Oval 3"/>
          <p:cNvSpPr>
            <a:spLocks noChangeArrowheads="1"/>
          </p:cNvSpPr>
          <p:nvPr/>
        </p:nvSpPr>
        <p:spPr bwMode="auto">
          <a:xfrm>
            <a:off x="2538413" y="2763838"/>
            <a:ext cx="304800" cy="304800"/>
          </a:xfrm>
          <a:prstGeom prst="ellipse">
            <a:avLst/>
          </a:prstGeom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91496" name="Group 8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91511" name="Group 9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91513" name="AutoShape 10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514" name="Line 11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15" name="Line 12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91516" name="Group 13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91534" name="Line 14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1535" name="Line 15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1536" name="Line 16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1537" name="Line 17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1538" name="Line 18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1539" name="Line 19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1540" name="Line 20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91517" name="Line 21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18" name="Line 22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19" name="Line 23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20" name="Line 24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21" name="Line 25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22" name="Line 26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23" name="Line 27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24" name="Line 28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25" name="Line 29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26" name="Line 30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27" name="Line 31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28" name="Line 32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29" name="Line 33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30" name="Line 34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31" name="Line 35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32" name="Line 36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1533" name="Rectangle 37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1512" name="Line 38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1497" name="Rectangle 39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1498" name="Rectangle 40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1499" name="Text Box 41"/>
          <p:cNvSpPr txBox="1">
            <a:spLocks noChangeArrowheads="1"/>
          </p:cNvSpPr>
          <p:nvPr/>
        </p:nvSpPr>
        <p:spPr bwMode="auto">
          <a:xfrm>
            <a:off x="1050925" y="1684338"/>
            <a:ext cx="23002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a ,  b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</a:t>
            </a:r>
            <a:r>
              <a:rPr lang="en-US" altLang="zh-CN" sz="2000">
                <a:solidFill>
                  <a:srgbClr val="CC0099"/>
                </a:solidFill>
              </a:rPr>
              <a:t>*</a:t>
            </a:r>
            <a:r>
              <a:rPr lang="en-US" altLang="zh-CN" sz="2000">
                <a:solidFill>
                  <a:schemeClr val="tx1"/>
                </a:solidFill>
              </a:rPr>
              <a:t>p1 , </a:t>
            </a:r>
            <a:r>
              <a:rPr lang="en-US" altLang="zh-CN" sz="2000">
                <a:solidFill>
                  <a:srgbClr val="CC0099"/>
                </a:solidFill>
              </a:rPr>
              <a:t>*</a:t>
            </a:r>
            <a:r>
              <a:rPr lang="en-US" altLang="zh-CN" sz="2000">
                <a:solidFill>
                  <a:schemeClr val="tx1"/>
                </a:solidFill>
              </a:rPr>
              <a:t>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&amp;b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10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b = 20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a = </a:t>
            </a:r>
            <a:r>
              <a:rPr lang="en-US" altLang="zh-CN" sz="2000">
                <a:solidFill>
                  <a:srgbClr val="3333FF"/>
                </a:solidFill>
              </a:rPr>
              <a:t>*</a:t>
            </a:r>
            <a:r>
              <a:rPr lang="en-US" altLang="zh-CN" sz="2000">
                <a:solidFill>
                  <a:schemeClr val="tx1"/>
                </a:solidFill>
              </a:rPr>
              <a:t>p1 + </a:t>
            </a:r>
            <a:r>
              <a:rPr lang="en-US" altLang="zh-CN" sz="2000">
                <a:solidFill>
                  <a:srgbClr val="3333FF"/>
                </a:solidFill>
              </a:rPr>
              <a:t>*</a:t>
            </a:r>
            <a:r>
              <a:rPr lang="en-US" altLang="zh-CN" sz="2000">
                <a:solidFill>
                  <a:schemeClr val="tx1"/>
                </a:solidFill>
              </a:rPr>
              <a:t>p2 ;</a:t>
            </a:r>
          </a:p>
        </p:txBody>
      </p:sp>
      <p:sp>
        <p:nvSpPr>
          <p:cNvPr id="191500" name="Text Box 42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91501" name="Text Box 43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91502" name="Rectangle 44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 b="0">
              <a:solidFill>
                <a:schemeClr val="tx1"/>
              </a:solidFill>
            </a:endParaRPr>
          </a:p>
        </p:txBody>
      </p:sp>
      <p:sp>
        <p:nvSpPr>
          <p:cNvPr id="191503" name="Rectangle 45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1504" name="Text Box 46"/>
          <p:cNvSpPr txBox="1">
            <a:spLocks noChangeArrowheads="1"/>
          </p:cNvSpPr>
          <p:nvPr/>
        </p:nvSpPr>
        <p:spPr bwMode="auto">
          <a:xfrm>
            <a:off x="6667500" y="3205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191505" name="Text Box 47"/>
          <p:cNvSpPr txBox="1">
            <a:spLocks noChangeArrowheads="1"/>
          </p:cNvSpPr>
          <p:nvPr/>
        </p:nvSpPr>
        <p:spPr bwMode="auto">
          <a:xfrm>
            <a:off x="6667500" y="2443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0X0066FDF0</a:t>
            </a:r>
          </a:p>
        </p:txBody>
      </p:sp>
      <p:sp>
        <p:nvSpPr>
          <p:cNvPr id="191506" name="Text Box 48"/>
          <p:cNvSpPr txBox="1">
            <a:spLocks noChangeArrowheads="1"/>
          </p:cNvSpPr>
          <p:nvPr/>
        </p:nvSpPr>
        <p:spPr bwMode="auto">
          <a:xfrm>
            <a:off x="7080250" y="5313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/>
              <a:t>30</a:t>
            </a:r>
          </a:p>
        </p:txBody>
      </p:sp>
      <p:sp>
        <p:nvSpPr>
          <p:cNvPr id="191507" name="Text Box 49"/>
          <p:cNvSpPr txBox="1">
            <a:spLocks noChangeArrowheads="1"/>
          </p:cNvSpPr>
          <p:nvPr/>
        </p:nvSpPr>
        <p:spPr bwMode="auto">
          <a:xfrm>
            <a:off x="4429125" y="5459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*p1</a:t>
            </a:r>
          </a:p>
        </p:txBody>
      </p:sp>
      <p:sp>
        <p:nvSpPr>
          <p:cNvPr id="191508" name="Text Box 50"/>
          <p:cNvSpPr txBox="1">
            <a:spLocks noChangeArrowheads="1"/>
          </p:cNvSpPr>
          <p:nvPr/>
        </p:nvSpPr>
        <p:spPr bwMode="auto">
          <a:xfrm>
            <a:off x="4429125" y="4697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*p2</a:t>
            </a:r>
          </a:p>
        </p:txBody>
      </p:sp>
      <p:sp>
        <p:nvSpPr>
          <p:cNvPr id="191509" name="Text Box 51"/>
          <p:cNvSpPr txBox="1">
            <a:spLocks noChangeArrowheads="1"/>
          </p:cNvSpPr>
          <p:nvPr/>
        </p:nvSpPr>
        <p:spPr bwMode="auto">
          <a:xfrm>
            <a:off x="7080250" y="46116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09684" name="AutoShape 52"/>
          <p:cNvSpPr>
            <a:spLocks/>
          </p:cNvSpPr>
          <p:nvPr/>
        </p:nvSpPr>
        <p:spPr bwMode="auto">
          <a:xfrm>
            <a:off x="3733800" y="4005263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35833"/>
              <a:gd name="adj5" fmla="val -144273"/>
              <a:gd name="adj6" fmla="val -72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指针类型说明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00562" y="28572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是否跟类型在一起</a:t>
            </a:r>
            <a:endParaRPr lang="zh-CN" altLang="en-US"/>
          </a:p>
        </p:txBody>
      </p:sp>
      <p:cxnSp>
        <p:nvCxnSpPr>
          <p:cNvPr id="55" name="直接箭头连接符 54"/>
          <p:cNvCxnSpPr/>
          <p:nvPr/>
        </p:nvCxnSpPr>
        <p:spPr bwMode="auto">
          <a:xfrm rot="10800000" flipV="1">
            <a:off x="1928794" y="642918"/>
            <a:ext cx="2786082" cy="22145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直接箭头连接符 56"/>
          <p:cNvCxnSpPr/>
          <p:nvPr/>
        </p:nvCxnSpPr>
        <p:spPr bwMode="auto">
          <a:xfrm rot="5400000">
            <a:off x="1285852" y="1643050"/>
            <a:ext cx="4500594" cy="25003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0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09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4" grpId="0" animBg="1"/>
      <p:bldP spid="709635" grpId="0" animBg="1"/>
      <p:bldP spid="709684" grpId="0" animBg="1" autoUpdateAnimBg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3375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3.  </a:t>
            </a:r>
            <a:r>
              <a:rPr lang="zh-CN" altLang="en-US" sz="2400" b="1" smtClean="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4219575" y="5154613"/>
            <a:ext cx="212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  <a:r>
              <a:rPr lang="en-US" altLang="zh-CN" b="0">
                <a:solidFill>
                  <a:schemeClr val="tx1"/>
                </a:solidFill>
              </a:rPr>
              <a:t>   0X0066FDF4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4219575" y="43926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b</a:t>
            </a:r>
            <a:r>
              <a:rPr lang="en-US" altLang="zh-CN" b="0">
                <a:solidFill>
                  <a:schemeClr val="tx1"/>
                </a:solidFill>
              </a:rPr>
              <a:t>   0X0066FDF0</a:t>
            </a:r>
          </a:p>
        </p:txBody>
      </p:sp>
      <p:grpSp>
        <p:nvGrpSpPr>
          <p:cNvPr id="192518" name="Group 6"/>
          <p:cNvGrpSpPr>
            <a:grpSpLocks/>
          </p:cNvGrpSpPr>
          <p:nvPr/>
        </p:nvGrpSpPr>
        <p:grpSpPr bwMode="auto">
          <a:xfrm>
            <a:off x="6354763" y="1857375"/>
            <a:ext cx="1951037" cy="4494213"/>
            <a:chOff x="4003" y="1344"/>
            <a:chExt cx="1229" cy="2831"/>
          </a:xfrm>
        </p:grpSpPr>
        <p:grpSp>
          <p:nvGrpSpPr>
            <p:cNvPr id="192544" name="Group 7"/>
            <p:cNvGrpSpPr>
              <a:grpSpLocks/>
            </p:cNvGrpSpPr>
            <p:nvPr/>
          </p:nvGrpSpPr>
          <p:grpSpPr bwMode="auto">
            <a:xfrm>
              <a:off x="4003" y="1344"/>
              <a:ext cx="1229" cy="2831"/>
              <a:chOff x="4003" y="1344"/>
              <a:chExt cx="1229" cy="2831"/>
            </a:xfrm>
          </p:grpSpPr>
          <p:sp>
            <p:nvSpPr>
              <p:cNvPr id="192546" name="AutoShape 8"/>
              <p:cNvSpPr>
                <a:spLocks noChangeArrowheads="1"/>
              </p:cNvSpPr>
              <p:nvPr/>
            </p:nvSpPr>
            <p:spPr bwMode="auto">
              <a:xfrm>
                <a:off x="4003" y="1344"/>
                <a:ext cx="1229" cy="2831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547" name="Line 9"/>
              <p:cNvSpPr>
                <a:spLocks noChangeShapeType="1"/>
              </p:cNvSpPr>
              <p:nvPr/>
            </p:nvSpPr>
            <p:spPr bwMode="auto">
              <a:xfrm>
                <a:off x="4003" y="161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48" name="Line 10"/>
              <p:cNvSpPr>
                <a:spLocks noChangeShapeType="1"/>
              </p:cNvSpPr>
              <p:nvPr/>
            </p:nvSpPr>
            <p:spPr bwMode="auto">
              <a:xfrm>
                <a:off x="4003" y="172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92549" name="Group 11"/>
              <p:cNvGrpSpPr>
                <a:grpSpLocks/>
              </p:cNvGrpSpPr>
              <p:nvPr/>
            </p:nvGrpSpPr>
            <p:grpSpPr bwMode="auto">
              <a:xfrm>
                <a:off x="4157" y="1344"/>
                <a:ext cx="921" cy="2831"/>
                <a:chOff x="4157" y="1489"/>
                <a:chExt cx="921" cy="2303"/>
              </a:xfrm>
            </p:grpSpPr>
            <p:sp>
              <p:nvSpPr>
                <p:cNvPr id="192567" name="Line 12"/>
                <p:cNvSpPr>
                  <a:spLocks noChangeShapeType="1"/>
                </p:cNvSpPr>
                <p:nvPr/>
              </p:nvSpPr>
              <p:spPr bwMode="auto">
                <a:xfrm>
                  <a:off x="4157" y="1527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2568" name="Line 13"/>
                <p:cNvSpPr>
                  <a:spLocks noChangeShapeType="1"/>
                </p:cNvSpPr>
                <p:nvPr/>
              </p:nvSpPr>
              <p:spPr bwMode="auto">
                <a:xfrm>
                  <a:off x="4310" y="1489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2569" name="Line 14"/>
                <p:cNvSpPr>
                  <a:spLocks noChangeShapeType="1"/>
                </p:cNvSpPr>
                <p:nvPr/>
              </p:nvSpPr>
              <p:spPr bwMode="auto">
                <a:xfrm>
                  <a:off x="4464" y="1527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2570" name="Line 15"/>
                <p:cNvSpPr>
                  <a:spLocks noChangeShapeType="1"/>
                </p:cNvSpPr>
                <p:nvPr/>
              </p:nvSpPr>
              <p:spPr bwMode="auto">
                <a:xfrm>
                  <a:off x="4618" y="1604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2571" name="Line 16"/>
                <p:cNvSpPr>
                  <a:spLocks noChangeShapeType="1"/>
                </p:cNvSpPr>
                <p:nvPr/>
              </p:nvSpPr>
              <p:spPr bwMode="auto">
                <a:xfrm>
                  <a:off x="4771" y="1681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2572" name="Line 17"/>
                <p:cNvSpPr>
                  <a:spLocks noChangeShapeType="1"/>
                </p:cNvSpPr>
                <p:nvPr/>
              </p:nvSpPr>
              <p:spPr bwMode="auto">
                <a:xfrm>
                  <a:off x="4925" y="1719"/>
                  <a:ext cx="0" cy="20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2573" name="Line 18"/>
                <p:cNvSpPr>
                  <a:spLocks noChangeShapeType="1"/>
                </p:cNvSpPr>
                <p:nvPr/>
              </p:nvSpPr>
              <p:spPr bwMode="auto">
                <a:xfrm>
                  <a:off x="5078" y="1681"/>
                  <a:ext cx="0" cy="21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92550" name="Line 19"/>
              <p:cNvSpPr>
                <a:spLocks noChangeShapeType="1"/>
              </p:cNvSpPr>
              <p:nvPr/>
            </p:nvSpPr>
            <p:spPr bwMode="auto">
              <a:xfrm>
                <a:off x="4003" y="184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51" name="Line 20"/>
              <p:cNvSpPr>
                <a:spLocks noChangeShapeType="1"/>
              </p:cNvSpPr>
              <p:nvPr/>
            </p:nvSpPr>
            <p:spPr bwMode="auto">
              <a:xfrm>
                <a:off x="4003" y="195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52" name="Line 21"/>
              <p:cNvSpPr>
                <a:spLocks noChangeShapeType="1"/>
              </p:cNvSpPr>
              <p:nvPr/>
            </p:nvSpPr>
            <p:spPr bwMode="auto">
              <a:xfrm>
                <a:off x="4003" y="2073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53" name="Line 22"/>
              <p:cNvSpPr>
                <a:spLocks noChangeShapeType="1"/>
              </p:cNvSpPr>
              <p:nvPr/>
            </p:nvSpPr>
            <p:spPr bwMode="auto">
              <a:xfrm>
                <a:off x="4003" y="2188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54" name="Line 23"/>
              <p:cNvSpPr>
                <a:spLocks noChangeShapeType="1"/>
              </p:cNvSpPr>
              <p:nvPr/>
            </p:nvSpPr>
            <p:spPr bwMode="auto">
              <a:xfrm>
                <a:off x="4003" y="230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55" name="Line 24"/>
              <p:cNvSpPr>
                <a:spLocks noChangeShapeType="1"/>
              </p:cNvSpPr>
              <p:nvPr/>
            </p:nvSpPr>
            <p:spPr bwMode="auto">
              <a:xfrm>
                <a:off x="4003" y="253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56" name="Line 25"/>
              <p:cNvSpPr>
                <a:spLocks noChangeShapeType="1"/>
              </p:cNvSpPr>
              <p:nvPr/>
            </p:nvSpPr>
            <p:spPr bwMode="auto">
              <a:xfrm>
                <a:off x="4003" y="2879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57" name="Line 26"/>
              <p:cNvSpPr>
                <a:spLocks noChangeShapeType="1"/>
              </p:cNvSpPr>
              <p:nvPr/>
            </p:nvSpPr>
            <p:spPr bwMode="auto">
              <a:xfrm>
                <a:off x="4003" y="2994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58" name="Line 27"/>
              <p:cNvSpPr>
                <a:spLocks noChangeShapeType="1"/>
              </p:cNvSpPr>
              <p:nvPr/>
            </p:nvSpPr>
            <p:spPr bwMode="auto">
              <a:xfrm>
                <a:off x="4003" y="311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59" name="Line 28"/>
              <p:cNvSpPr>
                <a:spLocks noChangeShapeType="1"/>
              </p:cNvSpPr>
              <p:nvPr/>
            </p:nvSpPr>
            <p:spPr bwMode="auto">
              <a:xfrm>
                <a:off x="4003" y="3225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60" name="Line 29"/>
              <p:cNvSpPr>
                <a:spLocks noChangeShapeType="1"/>
              </p:cNvSpPr>
              <p:nvPr/>
            </p:nvSpPr>
            <p:spPr bwMode="auto">
              <a:xfrm>
                <a:off x="4003" y="334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61" name="Line 30"/>
              <p:cNvSpPr>
                <a:spLocks noChangeShapeType="1"/>
              </p:cNvSpPr>
              <p:nvPr/>
            </p:nvSpPr>
            <p:spPr bwMode="auto">
              <a:xfrm>
                <a:off x="4003" y="345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62" name="Line 31"/>
              <p:cNvSpPr>
                <a:spLocks noChangeShapeType="1"/>
              </p:cNvSpPr>
              <p:nvPr/>
            </p:nvSpPr>
            <p:spPr bwMode="auto">
              <a:xfrm>
                <a:off x="4003" y="3570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63" name="Line 32"/>
              <p:cNvSpPr>
                <a:spLocks noChangeShapeType="1"/>
              </p:cNvSpPr>
              <p:nvPr/>
            </p:nvSpPr>
            <p:spPr bwMode="auto">
              <a:xfrm>
                <a:off x="4003" y="3792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64" name="Line 33"/>
              <p:cNvSpPr>
                <a:spLocks noChangeShapeType="1"/>
              </p:cNvSpPr>
              <p:nvPr/>
            </p:nvSpPr>
            <p:spPr bwMode="auto">
              <a:xfrm>
                <a:off x="4003" y="3677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65" name="Line 34"/>
              <p:cNvSpPr>
                <a:spLocks noChangeShapeType="1"/>
              </p:cNvSpPr>
              <p:nvPr/>
            </p:nvSpPr>
            <p:spPr bwMode="auto">
              <a:xfrm>
                <a:off x="4003" y="3916"/>
                <a:ext cx="1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2566" name="Rectangle 35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008" cy="19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2545" name="Line 36"/>
            <p:cNvSpPr>
              <a:spLocks noChangeShapeType="1"/>
            </p:cNvSpPr>
            <p:nvPr/>
          </p:nvSpPr>
          <p:spPr bwMode="auto">
            <a:xfrm>
              <a:off x="4003" y="2414"/>
              <a:ext cx="1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2519" name="Rectangle 37"/>
          <p:cNvSpPr>
            <a:spLocks noChangeArrowheads="1"/>
          </p:cNvSpPr>
          <p:nvPr/>
        </p:nvSpPr>
        <p:spPr bwMode="auto">
          <a:xfrm>
            <a:off x="6354763" y="4476750"/>
            <a:ext cx="1951037" cy="7302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2520" name="Rectangle 38"/>
          <p:cNvSpPr>
            <a:spLocks noChangeArrowheads="1"/>
          </p:cNvSpPr>
          <p:nvPr/>
        </p:nvSpPr>
        <p:spPr bwMode="auto">
          <a:xfrm>
            <a:off x="6354763" y="5210175"/>
            <a:ext cx="1951037" cy="7302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2521" name="Text Box 39"/>
          <p:cNvSpPr txBox="1">
            <a:spLocks noChangeArrowheads="1"/>
          </p:cNvSpPr>
          <p:nvPr/>
        </p:nvSpPr>
        <p:spPr bwMode="auto">
          <a:xfrm>
            <a:off x="4067175" y="221456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p2</a:t>
            </a:r>
            <a:r>
              <a:rPr lang="en-US" altLang="zh-CN" b="0">
                <a:solidFill>
                  <a:schemeClr val="tx1"/>
                </a:solidFill>
              </a:rPr>
              <a:t>  0X0066FDE4</a:t>
            </a:r>
          </a:p>
        </p:txBody>
      </p:sp>
      <p:sp>
        <p:nvSpPr>
          <p:cNvPr id="192522" name="Text Box 40"/>
          <p:cNvSpPr txBox="1">
            <a:spLocks noChangeArrowheads="1"/>
          </p:cNvSpPr>
          <p:nvPr/>
        </p:nvSpPr>
        <p:spPr bwMode="auto">
          <a:xfrm>
            <a:off x="4067175" y="294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*</a:t>
            </a:r>
            <a:r>
              <a:rPr lang="en-US" altLang="zh-CN">
                <a:solidFill>
                  <a:srgbClr val="CC3300"/>
                </a:solidFill>
              </a:rPr>
              <a:t>p1</a:t>
            </a:r>
            <a:r>
              <a:rPr lang="en-US" altLang="zh-CN" b="0">
                <a:solidFill>
                  <a:schemeClr val="tx1"/>
                </a:solidFill>
              </a:rPr>
              <a:t>  0X0066FDE0</a:t>
            </a:r>
          </a:p>
        </p:txBody>
      </p:sp>
      <p:sp>
        <p:nvSpPr>
          <p:cNvPr id="192523" name="Rectangle 41"/>
          <p:cNvSpPr>
            <a:spLocks noChangeArrowheads="1"/>
          </p:cNvSpPr>
          <p:nvPr/>
        </p:nvSpPr>
        <p:spPr bwMode="auto">
          <a:xfrm>
            <a:off x="6354763" y="2278063"/>
            <a:ext cx="1951037" cy="730250"/>
          </a:xfrm>
          <a:prstGeom prst="rect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 b="0">
              <a:solidFill>
                <a:schemeClr val="tx1"/>
              </a:solidFill>
            </a:endParaRPr>
          </a:p>
        </p:txBody>
      </p:sp>
      <p:sp>
        <p:nvSpPr>
          <p:cNvPr id="192524" name="Rectangle 42"/>
          <p:cNvSpPr>
            <a:spLocks noChangeArrowheads="1"/>
          </p:cNvSpPr>
          <p:nvPr/>
        </p:nvSpPr>
        <p:spPr bwMode="auto">
          <a:xfrm>
            <a:off x="6354763" y="3016250"/>
            <a:ext cx="1951037" cy="730250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92525" name="Text Box 43"/>
          <p:cNvSpPr txBox="1">
            <a:spLocks noChangeArrowheads="1"/>
          </p:cNvSpPr>
          <p:nvPr/>
        </p:nvSpPr>
        <p:spPr bwMode="auto">
          <a:xfrm>
            <a:off x="6667500" y="3205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0X0066FDF4</a:t>
            </a:r>
          </a:p>
        </p:txBody>
      </p:sp>
      <p:sp>
        <p:nvSpPr>
          <p:cNvPr id="192526" name="Text Box 44"/>
          <p:cNvSpPr txBox="1">
            <a:spLocks noChangeArrowheads="1"/>
          </p:cNvSpPr>
          <p:nvPr/>
        </p:nvSpPr>
        <p:spPr bwMode="auto">
          <a:xfrm>
            <a:off x="6667500" y="24431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C3300"/>
                </a:solidFill>
              </a:rPr>
              <a:t>0X0066FDF0</a:t>
            </a:r>
          </a:p>
        </p:txBody>
      </p:sp>
      <p:sp>
        <p:nvSpPr>
          <p:cNvPr id="192527" name="Text Box 45"/>
          <p:cNvSpPr txBox="1">
            <a:spLocks noChangeArrowheads="1"/>
          </p:cNvSpPr>
          <p:nvPr/>
        </p:nvSpPr>
        <p:spPr bwMode="auto">
          <a:xfrm>
            <a:off x="7080250" y="5313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/>
              <a:t>30</a:t>
            </a:r>
          </a:p>
        </p:txBody>
      </p:sp>
      <p:sp>
        <p:nvSpPr>
          <p:cNvPr id="192528" name="Text Box 46"/>
          <p:cNvSpPr txBox="1">
            <a:spLocks noChangeArrowheads="1"/>
          </p:cNvSpPr>
          <p:nvPr/>
        </p:nvSpPr>
        <p:spPr bwMode="auto">
          <a:xfrm>
            <a:off x="4429125" y="5459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*p1</a:t>
            </a:r>
          </a:p>
        </p:txBody>
      </p:sp>
      <p:sp>
        <p:nvSpPr>
          <p:cNvPr id="192529" name="Text Box 47"/>
          <p:cNvSpPr txBox="1">
            <a:spLocks noChangeArrowheads="1"/>
          </p:cNvSpPr>
          <p:nvPr/>
        </p:nvSpPr>
        <p:spPr bwMode="auto">
          <a:xfrm>
            <a:off x="4429125" y="46974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CC3300"/>
                </a:solidFill>
              </a:rPr>
              <a:t>*p2</a:t>
            </a:r>
          </a:p>
        </p:txBody>
      </p:sp>
      <p:sp>
        <p:nvSpPr>
          <p:cNvPr id="192530" name="Text Box 48"/>
          <p:cNvSpPr txBox="1">
            <a:spLocks noChangeArrowheads="1"/>
          </p:cNvSpPr>
          <p:nvPr/>
        </p:nvSpPr>
        <p:spPr bwMode="auto">
          <a:xfrm>
            <a:off x="7080250" y="46116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20</a:t>
            </a: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860425" y="2747963"/>
            <a:ext cx="2741613" cy="2081212"/>
            <a:chOff x="542" y="1731"/>
            <a:chExt cx="1727" cy="1311"/>
          </a:xfrm>
        </p:grpSpPr>
        <p:sp>
          <p:nvSpPr>
            <p:cNvPr id="192532" name="Rectangle 49"/>
            <p:cNvSpPr>
              <a:spLocks noChangeArrowheads="1"/>
            </p:cNvSpPr>
            <p:nvPr/>
          </p:nvSpPr>
          <p:spPr bwMode="auto">
            <a:xfrm>
              <a:off x="615" y="2034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10706" name="Rectangle 50"/>
            <p:cNvSpPr>
              <a:spLocks noChangeArrowheads="1"/>
            </p:cNvSpPr>
            <p:nvPr/>
          </p:nvSpPr>
          <p:spPr bwMode="auto">
            <a:xfrm>
              <a:off x="1623" y="1986"/>
              <a:ext cx="576" cy="24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2534" name="Line 51"/>
            <p:cNvSpPr>
              <a:spLocks noChangeShapeType="1"/>
            </p:cNvSpPr>
            <p:nvPr/>
          </p:nvSpPr>
          <p:spPr bwMode="auto">
            <a:xfrm>
              <a:off x="1047" y="2106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2535" name="Rectangle 52"/>
            <p:cNvSpPr>
              <a:spLocks noChangeArrowheads="1"/>
            </p:cNvSpPr>
            <p:nvPr/>
          </p:nvSpPr>
          <p:spPr bwMode="auto">
            <a:xfrm>
              <a:off x="615" y="2850"/>
              <a:ext cx="432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10709" name="Rectangle 53"/>
            <p:cNvSpPr>
              <a:spLocks noChangeArrowheads="1"/>
            </p:cNvSpPr>
            <p:nvPr/>
          </p:nvSpPr>
          <p:spPr bwMode="auto">
            <a:xfrm>
              <a:off x="1623" y="2802"/>
              <a:ext cx="576" cy="24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2537" name="Line 54"/>
            <p:cNvSpPr>
              <a:spLocks noChangeShapeType="1"/>
            </p:cNvSpPr>
            <p:nvPr/>
          </p:nvSpPr>
          <p:spPr bwMode="auto">
            <a:xfrm>
              <a:off x="1047" y="2922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2538" name="Text Box 55"/>
            <p:cNvSpPr txBox="1">
              <a:spLocks noChangeArrowheads="1"/>
            </p:cNvSpPr>
            <p:nvPr/>
          </p:nvSpPr>
          <p:spPr bwMode="auto">
            <a:xfrm>
              <a:off x="542" y="1779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int  *</a:t>
              </a:r>
              <a:r>
                <a:rPr lang="en-US" altLang="zh-CN">
                  <a:solidFill>
                    <a:srgbClr val="CC3300"/>
                  </a:solidFill>
                </a:rPr>
                <a:t>p1</a:t>
              </a:r>
            </a:p>
          </p:txBody>
        </p:sp>
        <p:sp>
          <p:nvSpPr>
            <p:cNvPr id="192539" name="Text Box 56"/>
            <p:cNvSpPr txBox="1">
              <a:spLocks noChangeArrowheads="1"/>
            </p:cNvSpPr>
            <p:nvPr/>
          </p:nvSpPr>
          <p:spPr bwMode="auto">
            <a:xfrm>
              <a:off x="542" y="2623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int  *</a:t>
              </a:r>
              <a:r>
                <a:rPr lang="en-US" altLang="zh-CN">
                  <a:solidFill>
                    <a:srgbClr val="CC3300"/>
                  </a:solidFill>
                </a:rPr>
                <a:t>p2</a:t>
              </a:r>
            </a:p>
          </p:txBody>
        </p:sp>
        <p:sp>
          <p:nvSpPr>
            <p:cNvPr id="192540" name="Text Box 57"/>
            <p:cNvSpPr txBox="1">
              <a:spLocks noChangeArrowheads="1"/>
            </p:cNvSpPr>
            <p:nvPr/>
          </p:nvSpPr>
          <p:spPr bwMode="auto">
            <a:xfrm>
              <a:off x="1433" y="1731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int  a</a:t>
              </a:r>
              <a:endParaRPr lang="en-US" altLang="zh-CN">
                <a:solidFill>
                  <a:srgbClr val="CC3300"/>
                </a:solidFill>
              </a:endParaRPr>
            </a:p>
          </p:txBody>
        </p:sp>
        <p:sp>
          <p:nvSpPr>
            <p:cNvPr id="192541" name="Text Box 58"/>
            <p:cNvSpPr txBox="1">
              <a:spLocks noChangeArrowheads="1"/>
            </p:cNvSpPr>
            <p:nvPr/>
          </p:nvSpPr>
          <p:spPr bwMode="auto">
            <a:xfrm>
              <a:off x="1411" y="2595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int  b</a:t>
              </a:r>
              <a:endParaRPr lang="en-US" altLang="zh-CN">
                <a:solidFill>
                  <a:srgbClr val="CC3300"/>
                </a:solidFill>
              </a:endParaRPr>
            </a:p>
          </p:txBody>
        </p:sp>
        <p:sp>
          <p:nvSpPr>
            <p:cNvPr id="192542" name="Text Box 59"/>
            <p:cNvSpPr txBox="1">
              <a:spLocks noChangeArrowheads="1"/>
            </p:cNvSpPr>
            <p:nvPr/>
          </p:nvSpPr>
          <p:spPr bwMode="auto">
            <a:xfrm>
              <a:off x="1929" y="1731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*p1</a:t>
              </a:r>
              <a:endParaRPr lang="en-US" altLang="zh-CN">
                <a:solidFill>
                  <a:srgbClr val="CC3300"/>
                </a:solidFill>
              </a:endParaRPr>
            </a:p>
          </p:txBody>
        </p:sp>
        <p:sp>
          <p:nvSpPr>
            <p:cNvPr id="192543" name="Text Box 60"/>
            <p:cNvSpPr txBox="1">
              <a:spLocks noChangeArrowheads="1"/>
            </p:cNvSpPr>
            <p:nvPr/>
          </p:nvSpPr>
          <p:spPr bwMode="auto">
            <a:xfrm>
              <a:off x="1920" y="2575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*p2</a:t>
              </a:r>
              <a:endParaRPr lang="en-US" altLang="zh-CN">
                <a:solidFill>
                  <a:srgbClr val="CC33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ChangeArrowheads="1"/>
          </p:cNvSpPr>
          <p:nvPr/>
        </p:nvSpPr>
        <p:spPr bwMode="auto">
          <a:xfrm>
            <a:off x="1066800" y="2085975"/>
            <a:ext cx="7543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定义形式 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zh-CN" sz="2000" i="1">
                <a:solidFill>
                  <a:schemeClr val="tx1"/>
                </a:solidFill>
              </a:rPr>
              <a:t>	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*  标识符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</a:t>
            </a:r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762000" y="333375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3.  </a:t>
            </a:r>
            <a:r>
              <a:rPr lang="zh-CN" altLang="en-US" sz="240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52" y="3071810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err="1" smtClean="0"/>
              <a:t>int</a:t>
            </a:r>
            <a:r>
              <a:rPr lang="en-US" altLang="zh-CN" sz="2400" b="0" smtClean="0"/>
              <a:t> *p;              // </a:t>
            </a:r>
            <a:r>
              <a:rPr lang="zh-CN" altLang="en-US" sz="2400" b="0" smtClean="0"/>
              <a:t>单独一个变量</a:t>
            </a:r>
            <a:endParaRPr lang="en-US" altLang="zh-CN" sz="2400" b="0" smtClean="0"/>
          </a:p>
          <a:p>
            <a:r>
              <a:rPr lang="en-US" altLang="zh-CN" sz="2400" b="0" err="1" smtClean="0"/>
              <a:t>int</a:t>
            </a:r>
            <a:r>
              <a:rPr lang="en-US" altLang="zh-CN" sz="2400" b="0" smtClean="0"/>
              <a:t> *a, *b;        // </a:t>
            </a:r>
            <a:r>
              <a:rPr lang="zh-CN" altLang="en-US" sz="2400" b="0" smtClean="0"/>
              <a:t>定义多个变量</a:t>
            </a:r>
            <a:endParaRPr lang="en-US" altLang="zh-CN" sz="2400" b="0" smtClean="0"/>
          </a:p>
          <a:p>
            <a:r>
              <a:rPr lang="en-US" altLang="zh-CN" sz="2400" b="0" err="1" smtClean="0"/>
              <a:t>int</a:t>
            </a:r>
            <a:r>
              <a:rPr lang="en-US" altLang="zh-CN" sz="2400" b="0" smtClean="0"/>
              <a:t> (*</a:t>
            </a:r>
            <a:r>
              <a:rPr lang="en-US" altLang="zh-CN" sz="2400" b="0" err="1" smtClean="0"/>
              <a:t>pfunc</a:t>
            </a:r>
            <a:r>
              <a:rPr lang="en-US" altLang="zh-CN" sz="2400" b="0" smtClean="0"/>
              <a:t>)();  // </a:t>
            </a:r>
            <a:r>
              <a:rPr lang="zh-CN" altLang="en-US" sz="2400" b="0" smtClean="0"/>
              <a:t>函数指针</a:t>
            </a:r>
            <a:endParaRPr lang="en-US" altLang="zh-CN" sz="2400" b="0" smtClean="0"/>
          </a:p>
          <a:p>
            <a:r>
              <a:rPr lang="en-US" altLang="zh-CN" sz="2400" b="0" err="1" smtClean="0"/>
              <a:t>int</a:t>
            </a:r>
            <a:r>
              <a:rPr lang="en-US" altLang="zh-CN" sz="2400" b="0" smtClean="0"/>
              <a:t>(*</a:t>
            </a:r>
            <a:r>
              <a:rPr lang="en-US" altLang="zh-CN" sz="2400" b="0" err="1" smtClean="0"/>
              <a:t>ap</a:t>
            </a:r>
            <a:r>
              <a:rPr lang="en-US" altLang="zh-CN" sz="2400" b="0" smtClean="0"/>
              <a:t>)[4][5]; // </a:t>
            </a:r>
            <a:r>
              <a:rPr lang="zh-CN" altLang="en-US" sz="2400" b="0" smtClean="0"/>
              <a:t>数组指针</a:t>
            </a:r>
            <a:endParaRPr lang="en-US" altLang="zh-CN" sz="2400" b="0" smtClean="0"/>
          </a:p>
          <a:p>
            <a:r>
              <a:rPr lang="en-US" altLang="zh-CN" sz="2400" b="0" err="1" smtClean="0"/>
              <a:t>int</a:t>
            </a:r>
            <a:r>
              <a:rPr lang="en-US" altLang="zh-CN" sz="2400" b="0" smtClean="0"/>
              <a:t>  *pa [4];      // </a:t>
            </a:r>
            <a:r>
              <a:rPr lang="zh-CN" altLang="en-US" sz="2400" b="0" smtClean="0"/>
              <a:t>指针数组</a:t>
            </a:r>
            <a:endParaRPr lang="en-US" altLang="zh-CN" sz="2400" b="0" smtClean="0"/>
          </a:p>
          <a:p>
            <a:r>
              <a:rPr lang="en-US" altLang="zh-CN" sz="2400" b="0" err="1" smtClean="0"/>
              <a:t>int</a:t>
            </a:r>
            <a:r>
              <a:rPr lang="en-US" altLang="zh-CN" sz="2400" b="0" smtClean="0"/>
              <a:t> (*</a:t>
            </a:r>
            <a:r>
              <a:rPr lang="en-US" altLang="zh-CN" sz="2400" b="0" err="1" smtClean="0"/>
              <a:t>pfunc</a:t>
            </a:r>
            <a:r>
              <a:rPr lang="en-US" altLang="zh-CN" sz="2400" b="0" smtClean="0"/>
              <a:t>[3])();  // </a:t>
            </a:r>
            <a:r>
              <a:rPr lang="zh-CN" altLang="en-US" sz="2400" b="0" smtClean="0"/>
              <a:t>函数指针数组</a:t>
            </a:r>
            <a:endParaRPr lang="en-US" altLang="zh-CN" sz="2400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1030288"/>
            <a:ext cx="4826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CC3300"/>
                </a:solidFill>
              </a:rPr>
              <a:t>{</a:t>
            </a:r>
            <a:r>
              <a:rPr lang="en-US" altLang="zh-CN" sz="2000">
                <a:solidFill>
                  <a:srgbClr val="3333FF"/>
                </a:solidFill>
              </a:rPr>
              <a:t> double r, girth, area ; 		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CC3300"/>
                </a:solidFill>
              </a:rPr>
              <a:t>}</a:t>
            </a:r>
          </a:p>
        </p:txBody>
      </p:sp>
      <p:sp>
        <p:nvSpPr>
          <p:cNvPr id="549892" name="AutoShape 4"/>
          <p:cNvSpPr>
            <a:spLocks/>
          </p:cNvSpPr>
          <p:nvPr/>
        </p:nvSpPr>
        <p:spPr bwMode="auto">
          <a:xfrm>
            <a:off x="5486400" y="1866900"/>
            <a:ext cx="2895600" cy="2058988"/>
          </a:xfrm>
          <a:prstGeom prst="borderCallout2">
            <a:avLst>
              <a:gd name="adj1" fmla="val 5551"/>
              <a:gd name="adj2" fmla="val -2630"/>
              <a:gd name="adj3" fmla="val 5551"/>
              <a:gd name="adj4" fmla="val -16611"/>
              <a:gd name="adj5" fmla="val 91750"/>
              <a:gd name="adj6" fmla="val -6118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函数体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zh-CN" altLang="en-US">
                <a:solidFill>
                  <a:schemeClr val="tx1"/>
                </a:solidFill>
              </a:rPr>
              <a:t> 花括号相括的语句序列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zh-CN" altLang="en-US">
                <a:solidFill>
                  <a:schemeClr val="tx1"/>
                </a:solidFill>
              </a:rPr>
              <a:t> 各语句以分号结束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zh-CN" altLang="en-US">
                <a:solidFill>
                  <a:schemeClr val="tx1"/>
                </a:solidFill>
              </a:rPr>
              <a:t> 一行可以写多个语句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zh-CN" altLang="en-US">
                <a:solidFill>
                  <a:schemeClr val="tx1"/>
                </a:solidFill>
              </a:rPr>
              <a:t> 一个语句可以分多行书写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 animBg="1" autoUpdateAnimBg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AutoShape 2"/>
          <p:cNvSpPr>
            <a:spLocks/>
          </p:cNvSpPr>
          <p:nvPr/>
        </p:nvSpPr>
        <p:spPr bwMode="auto">
          <a:xfrm>
            <a:off x="5410200" y="3609975"/>
            <a:ext cx="1676400" cy="457200"/>
          </a:xfrm>
          <a:prstGeom prst="borderCallout2">
            <a:avLst>
              <a:gd name="adj1" fmla="val 25000"/>
              <a:gd name="adj2" fmla="val -4546"/>
              <a:gd name="adj3" fmla="val 25000"/>
              <a:gd name="adj4" fmla="val -36176"/>
              <a:gd name="adj5" fmla="val -237153"/>
              <a:gd name="adj6" fmla="val -67801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指针变量名</a:t>
            </a:r>
            <a:endParaRPr lang="zh-CN" altLang="en-US" sz="2000" i="1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712707" name="Rectangle 3"/>
          <p:cNvSpPr>
            <a:spLocks noChangeArrowheads="1"/>
          </p:cNvSpPr>
          <p:nvPr/>
        </p:nvSpPr>
        <p:spPr bwMode="auto">
          <a:xfrm>
            <a:off x="1066800" y="2085975"/>
            <a:ext cx="7543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定义形式 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zh-CN" sz="2000" i="1">
                <a:solidFill>
                  <a:schemeClr val="tx1"/>
                </a:solidFill>
              </a:rPr>
              <a:t>	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*  </a:t>
            </a:r>
            <a:r>
              <a:rPr lang="zh-CN" altLang="en-US" sz="2000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标识符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</a:t>
            </a: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762000" y="333375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3.  </a:t>
            </a:r>
            <a:r>
              <a:rPr lang="zh-CN" altLang="en-US" sz="240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6" grpId="0" animBg="1" autoUpdateAnimBg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AutoShape 2"/>
          <p:cNvSpPr>
            <a:spLocks/>
          </p:cNvSpPr>
          <p:nvPr/>
        </p:nvSpPr>
        <p:spPr bwMode="auto">
          <a:xfrm>
            <a:off x="5029200" y="3533775"/>
            <a:ext cx="2209800" cy="457200"/>
          </a:xfrm>
          <a:prstGeom prst="borderCallout2">
            <a:avLst>
              <a:gd name="adj1" fmla="val 25000"/>
              <a:gd name="adj2" fmla="val -3449"/>
              <a:gd name="adj3" fmla="val 25000"/>
              <a:gd name="adj4" fmla="val -19037"/>
              <a:gd name="adj5" fmla="val -220486"/>
              <a:gd name="adj6" fmla="val -5819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指针类型说明符</a:t>
            </a:r>
            <a:endParaRPr lang="zh-CN" altLang="en-US" sz="2000" i="1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713731" name="Rectangle 3"/>
          <p:cNvSpPr>
            <a:spLocks noChangeArrowheads="1"/>
          </p:cNvSpPr>
          <p:nvPr/>
        </p:nvSpPr>
        <p:spPr bwMode="auto">
          <a:xfrm>
            <a:off x="1066800" y="2085975"/>
            <a:ext cx="7543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定义形式 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zh-CN" sz="2000" i="1">
                <a:solidFill>
                  <a:schemeClr val="tx1"/>
                </a:solidFill>
              </a:rPr>
              <a:t>	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</a:t>
            </a:r>
            <a:r>
              <a:rPr lang="zh-CN" altLang="en-US" sz="2000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*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标识符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762000" y="333375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3.  </a:t>
            </a:r>
            <a:r>
              <a:rPr lang="zh-CN" altLang="en-US" sz="240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0" grpId="0" animBg="1" autoUpdateAnimBg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AutoShape 2"/>
          <p:cNvSpPr>
            <a:spLocks/>
          </p:cNvSpPr>
          <p:nvPr/>
        </p:nvSpPr>
        <p:spPr bwMode="auto">
          <a:xfrm>
            <a:off x="5105400" y="3686175"/>
            <a:ext cx="2706688" cy="822325"/>
          </a:xfrm>
          <a:prstGeom prst="borderCallout2">
            <a:avLst>
              <a:gd name="adj1" fmla="val 13898"/>
              <a:gd name="adj2" fmla="val -2815"/>
              <a:gd name="adj3" fmla="val 13898"/>
              <a:gd name="adj4" fmla="val -21523"/>
              <a:gd name="adj5" fmla="val -132046"/>
              <a:gd name="adj6" fmla="val -68565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指针所指对象的类型</a:t>
            </a:r>
          </a:p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（指针的关联）</a:t>
            </a:r>
            <a:endParaRPr lang="zh-CN" altLang="en-US" sz="2000" i="1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714755" name="Rectangle 3"/>
          <p:cNvSpPr>
            <a:spLocks noChangeArrowheads="1"/>
          </p:cNvSpPr>
          <p:nvPr/>
        </p:nvSpPr>
        <p:spPr bwMode="auto">
          <a:xfrm>
            <a:off x="1066800" y="2085975"/>
            <a:ext cx="7543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定义形式 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zh-CN" sz="2000" i="1">
                <a:solidFill>
                  <a:srgbClr val="008000"/>
                </a:solidFill>
              </a:rPr>
              <a:t>	</a:t>
            </a:r>
            <a:r>
              <a:rPr lang="zh-CN" altLang="en-US" sz="2000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*  标识符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762000" y="333375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3.  </a:t>
            </a:r>
            <a:r>
              <a:rPr lang="zh-CN" altLang="en-US" sz="240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4" grpId="0" animBg="1" autoUpdateAnimBg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Text Box 2"/>
          <p:cNvSpPr txBox="1">
            <a:spLocks noChangeArrowheads="1"/>
          </p:cNvSpPr>
          <p:nvPr/>
        </p:nvSpPr>
        <p:spPr bwMode="auto">
          <a:xfrm>
            <a:off x="381000" y="3200400"/>
            <a:ext cx="8610600" cy="2162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* iptr ;    </a:t>
            </a:r>
            <a:r>
              <a:rPr lang="en-US" altLang="zh-CN" sz="2000" i="1">
                <a:solidFill>
                  <a:srgbClr val="008000"/>
                </a:solidFill>
              </a:rPr>
              <a:t>// iptr </a:t>
            </a:r>
            <a:r>
              <a:rPr lang="zh-CN" altLang="en-US" sz="2000" i="1">
                <a:solidFill>
                  <a:srgbClr val="008000"/>
                </a:solidFill>
              </a:rPr>
              <a:t>是指向整型对象的指针，可以存放一个整型变量的地址</a:t>
            </a:r>
            <a:r>
              <a:rPr lang="zh-CN" altLang="en-US" sz="2000">
                <a:solidFill>
                  <a:schemeClr val="tx1"/>
                </a:solidFill>
              </a:rPr>
              <a:t>   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* s ;		</a:t>
            </a:r>
            <a:r>
              <a:rPr lang="en-US" altLang="zh-CN" sz="2000" i="1">
                <a:solidFill>
                  <a:srgbClr val="008000"/>
                </a:solidFill>
              </a:rPr>
              <a:t>// s </a:t>
            </a:r>
            <a:r>
              <a:rPr lang="zh-CN" altLang="en-US" sz="2000" i="1">
                <a:solidFill>
                  <a:srgbClr val="008000"/>
                </a:solidFill>
              </a:rPr>
              <a:t>是指向字符对象的指针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double  * dPtr ;	</a:t>
            </a:r>
            <a:r>
              <a:rPr lang="en-US" altLang="zh-CN" sz="2000" i="1">
                <a:solidFill>
                  <a:srgbClr val="008000"/>
                </a:solidFill>
              </a:rPr>
              <a:t>// dPtr </a:t>
            </a:r>
            <a:r>
              <a:rPr lang="zh-CN" altLang="en-US" sz="2000" i="1">
                <a:solidFill>
                  <a:srgbClr val="008000"/>
                </a:solidFill>
              </a:rPr>
              <a:t>是指向浮点对象的指针</a:t>
            </a:r>
          </a:p>
        </p:txBody>
      </p:sp>
      <p:sp>
        <p:nvSpPr>
          <p:cNvPr id="715779" name="Rectangle 3"/>
          <p:cNvSpPr>
            <a:spLocks noChangeArrowheads="1"/>
          </p:cNvSpPr>
          <p:nvPr/>
        </p:nvSpPr>
        <p:spPr bwMode="auto">
          <a:xfrm>
            <a:off x="1066800" y="2085975"/>
            <a:ext cx="7543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定义形式 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zh-CN" sz="2000" i="1">
                <a:solidFill>
                  <a:srgbClr val="008000"/>
                </a:solidFill>
              </a:rPr>
              <a:t>	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*  标识符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62000" y="333375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3.  </a:t>
            </a:r>
            <a:r>
              <a:rPr lang="zh-CN" altLang="en-US" sz="2400">
                <a:solidFill>
                  <a:schemeClr val="accent2"/>
                </a:solidFill>
              </a:rPr>
              <a:t>指针变量与间址访问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990600" y="11715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3333FF"/>
                </a:solidFill>
              </a:rPr>
              <a:t>指针类型变量</a:t>
            </a:r>
            <a:r>
              <a:rPr lang="en-US" altLang="zh-CN" sz="2000" i="1">
                <a:solidFill>
                  <a:schemeClr val="tx1"/>
                </a:solidFill>
              </a:rPr>
              <a:t>——</a:t>
            </a:r>
            <a:r>
              <a:rPr lang="zh-CN" altLang="en-US" sz="2000">
                <a:solidFill>
                  <a:srgbClr val="000000"/>
                </a:solidFill>
              </a:rPr>
              <a:t>能够存放对象地址的变量，简称“指针变量”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8" grpId="0" build="p" autoUpdateAnimBg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Text Box 2"/>
          <p:cNvSpPr txBox="1">
            <a:spLocks noChangeArrowheads="1"/>
          </p:cNvSpPr>
          <p:nvPr/>
        </p:nvSpPr>
        <p:spPr bwMode="auto">
          <a:xfrm>
            <a:off x="685800" y="1247775"/>
            <a:ext cx="2057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指针赋值 </a:t>
            </a:r>
          </a:p>
        </p:txBody>
      </p:sp>
      <p:sp>
        <p:nvSpPr>
          <p:cNvPr id="716803" name="Text Box 3"/>
          <p:cNvSpPr txBox="1">
            <a:spLocks noChangeArrowheads="1"/>
          </p:cNvSpPr>
          <p:nvPr/>
        </p:nvSpPr>
        <p:spPr bwMode="auto">
          <a:xfrm>
            <a:off x="1143000" y="2590800"/>
            <a:ext cx="2971800" cy="2162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空指针</a:t>
            </a:r>
            <a:r>
              <a:rPr lang="en-US" altLang="zh-CN" sz="2000" i="1">
                <a:solidFill>
                  <a:srgbClr val="008000"/>
                </a:solidFill>
              </a:rPr>
              <a:t>: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* iPtr = 0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* s = NULL ;</a:t>
            </a:r>
            <a:endParaRPr lang="en-US" altLang="zh-CN" sz="2000" i="1">
              <a:solidFill>
                <a:srgbClr val="3333FF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double  * dPtr = NULL ;</a:t>
            </a:r>
            <a:endParaRPr lang="en-US" altLang="zh-CN" sz="2000" i="1">
              <a:solidFill>
                <a:srgbClr val="3333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30750" y="2900363"/>
            <a:ext cx="1822450" cy="1928812"/>
            <a:chOff x="3460" y="1953"/>
            <a:chExt cx="1148" cy="1215"/>
          </a:xfrm>
        </p:grpSpPr>
        <p:sp>
          <p:nvSpPr>
            <p:cNvPr id="198662" name="Rectangle 5"/>
            <p:cNvSpPr>
              <a:spLocks noChangeArrowheads="1"/>
            </p:cNvSpPr>
            <p:nvPr/>
          </p:nvSpPr>
          <p:spPr bwMode="auto">
            <a:xfrm>
              <a:off x="3840" y="1968"/>
              <a:ext cx="768" cy="240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98663" name="Rectangle 6"/>
            <p:cNvSpPr>
              <a:spLocks noChangeArrowheads="1"/>
            </p:cNvSpPr>
            <p:nvPr/>
          </p:nvSpPr>
          <p:spPr bwMode="auto">
            <a:xfrm>
              <a:off x="3840" y="2448"/>
              <a:ext cx="768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98664" name="Rectangle 7"/>
            <p:cNvSpPr>
              <a:spLocks noChangeArrowheads="1"/>
            </p:cNvSpPr>
            <p:nvPr/>
          </p:nvSpPr>
          <p:spPr bwMode="auto">
            <a:xfrm>
              <a:off x="3840" y="2928"/>
              <a:ext cx="768" cy="240"/>
            </a:xfrm>
            <a:prstGeom prst="rect">
              <a:avLst/>
            </a:prstGeom>
            <a:solidFill>
              <a:srgbClr val="CCEC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98665" name="Text Box 8"/>
            <p:cNvSpPr txBox="1">
              <a:spLocks noChangeArrowheads="1"/>
            </p:cNvSpPr>
            <p:nvPr/>
          </p:nvSpPr>
          <p:spPr bwMode="auto">
            <a:xfrm>
              <a:off x="3468" y="1953"/>
              <a:ext cx="346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0">
                  <a:solidFill>
                    <a:schemeClr val="tx1"/>
                  </a:solidFill>
                </a:rPr>
                <a:t>iPtr</a:t>
              </a:r>
            </a:p>
          </p:txBody>
        </p:sp>
        <p:sp>
          <p:nvSpPr>
            <p:cNvPr id="198666" name="Text Box 9"/>
            <p:cNvSpPr txBox="1">
              <a:spLocks noChangeArrowheads="1"/>
            </p:cNvSpPr>
            <p:nvPr/>
          </p:nvSpPr>
          <p:spPr bwMode="auto">
            <a:xfrm>
              <a:off x="3620" y="2433"/>
              <a:ext cx="178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98667" name="Text Box 10"/>
            <p:cNvSpPr txBox="1">
              <a:spLocks noChangeArrowheads="1"/>
            </p:cNvSpPr>
            <p:nvPr/>
          </p:nvSpPr>
          <p:spPr bwMode="auto">
            <a:xfrm>
              <a:off x="3460" y="2913"/>
              <a:ext cx="382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0">
                  <a:solidFill>
                    <a:schemeClr val="tx1"/>
                  </a:solidFill>
                </a:rPr>
                <a:t>dPtr</a:t>
              </a:r>
            </a:p>
          </p:txBody>
        </p:sp>
        <p:sp>
          <p:nvSpPr>
            <p:cNvPr id="198668" name="Rectangle 11"/>
            <p:cNvSpPr>
              <a:spLocks noChangeArrowheads="1"/>
            </p:cNvSpPr>
            <p:nvPr/>
          </p:nvSpPr>
          <p:spPr bwMode="auto">
            <a:xfrm>
              <a:off x="4093" y="2042"/>
              <a:ext cx="227" cy="91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98669" name="Rectangle 12"/>
            <p:cNvSpPr>
              <a:spLocks noChangeArrowheads="1"/>
            </p:cNvSpPr>
            <p:nvPr/>
          </p:nvSpPr>
          <p:spPr bwMode="auto">
            <a:xfrm>
              <a:off x="4093" y="2527"/>
              <a:ext cx="227" cy="91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98670" name="Rectangle 13"/>
            <p:cNvSpPr>
              <a:spLocks noChangeArrowheads="1"/>
            </p:cNvSpPr>
            <p:nvPr/>
          </p:nvSpPr>
          <p:spPr bwMode="auto">
            <a:xfrm>
              <a:off x="4093" y="3003"/>
              <a:ext cx="227" cy="91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8661" name="Rectangle 14"/>
          <p:cNvSpPr>
            <a:spLocks noChangeArrowheads="1"/>
          </p:cNvSpPr>
          <p:nvPr/>
        </p:nvSpPr>
        <p:spPr bwMode="auto">
          <a:xfrm>
            <a:off x="762000" y="333375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3.  </a:t>
            </a:r>
            <a:r>
              <a:rPr lang="zh-CN" altLang="en-US" sz="2400">
                <a:solidFill>
                  <a:schemeClr val="accent2"/>
                </a:solidFill>
              </a:rPr>
              <a:t>指针变量与间址访问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 autoUpdateAnimBg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Text Box 2"/>
          <p:cNvSpPr txBox="1">
            <a:spLocks noChangeArrowheads="1"/>
          </p:cNvSpPr>
          <p:nvPr/>
        </p:nvSpPr>
        <p:spPr bwMode="auto">
          <a:xfrm>
            <a:off x="685800" y="1247775"/>
            <a:ext cx="2057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指针赋值 </a:t>
            </a:r>
          </a:p>
        </p:txBody>
      </p:sp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1295400" y="2085975"/>
            <a:ext cx="6858000" cy="3663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i = 1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* iPtr1 , * iPtr2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* cPtr ;</a:t>
            </a:r>
            <a:endParaRPr lang="en-US" altLang="zh-CN" sz="2000" i="1">
              <a:solidFill>
                <a:srgbClr val="3333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…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iPtr1 = &amp; i ;		 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合法</a:t>
            </a:r>
            <a:endParaRPr lang="zh-CN" altLang="en-US" sz="200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iPtr2 = iPtr1 ;		 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合法</a:t>
            </a:r>
            <a:endParaRPr lang="zh-CN" altLang="en-US" sz="200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chemeClr val="accent2"/>
                </a:solidFill>
              </a:rPr>
              <a:t>iPtr2 = i ;</a:t>
            </a:r>
            <a:r>
              <a:rPr lang="en-US" altLang="zh-CN" sz="2000">
                <a:solidFill>
                  <a:schemeClr val="tx1"/>
                </a:solidFill>
              </a:rPr>
              <a:t>	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非法， </a:t>
            </a:r>
            <a:r>
              <a:rPr lang="en-US" altLang="zh-CN" sz="2000" i="1">
                <a:solidFill>
                  <a:srgbClr val="008000"/>
                </a:solidFill>
              </a:rPr>
              <a:t>i </a:t>
            </a:r>
            <a:r>
              <a:rPr lang="zh-CN" altLang="en-US" sz="2000" i="1">
                <a:solidFill>
                  <a:srgbClr val="008000"/>
                </a:solidFill>
              </a:rPr>
              <a:t>不是 </a:t>
            </a:r>
            <a:r>
              <a:rPr lang="en-US" altLang="zh-CN" sz="2000" i="1">
                <a:solidFill>
                  <a:srgbClr val="008000"/>
                </a:solidFill>
              </a:rPr>
              <a:t>int *</a:t>
            </a:r>
            <a:r>
              <a:rPr lang="en-US" altLang="zh-CN" sz="2000">
                <a:solidFill>
                  <a:srgbClr val="008000"/>
                </a:solidFill>
              </a:rPr>
              <a:t> </a:t>
            </a:r>
            <a:r>
              <a:rPr lang="zh-CN" altLang="en-US" sz="2000" i="1">
                <a:solidFill>
                  <a:srgbClr val="008000"/>
                </a:solidFill>
              </a:rPr>
              <a:t>对象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chemeClr val="accent2"/>
                </a:solidFill>
              </a:rPr>
              <a:t>cPtr = iPtr1 ;		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非法， </a:t>
            </a:r>
            <a:r>
              <a:rPr lang="en-US" altLang="zh-CN" sz="2000" i="1">
                <a:solidFill>
                  <a:srgbClr val="008000"/>
                </a:solidFill>
              </a:rPr>
              <a:t>iPtr1 </a:t>
            </a:r>
            <a:r>
              <a:rPr lang="zh-CN" altLang="en-US" sz="2000" i="1">
                <a:solidFill>
                  <a:srgbClr val="008000"/>
                </a:solidFill>
              </a:rPr>
              <a:t>不是 </a:t>
            </a:r>
            <a:r>
              <a:rPr lang="en-US" altLang="zh-CN" sz="2000" i="1">
                <a:solidFill>
                  <a:srgbClr val="008000"/>
                </a:solidFill>
              </a:rPr>
              <a:t>char *</a:t>
            </a:r>
            <a:r>
              <a:rPr lang="zh-CN" altLang="en-US" sz="2000" i="1">
                <a:solidFill>
                  <a:srgbClr val="008000"/>
                </a:solidFill>
              </a:rPr>
              <a:t>对象</a:t>
            </a:r>
            <a:endParaRPr lang="zh-CN" altLang="en-US" sz="200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chemeClr val="accent2"/>
                </a:solidFill>
              </a:rPr>
              <a:t>i = iPtr1;	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非法，</a:t>
            </a:r>
            <a:r>
              <a:rPr lang="en-US" altLang="zh-CN" sz="2000" i="1">
                <a:solidFill>
                  <a:srgbClr val="008000"/>
                </a:solidFill>
              </a:rPr>
              <a:t>iPtr1 </a:t>
            </a:r>
            <a:r>
              <a:rPr lang="zh-CN" altLang="en-US" sz="2000" i="1">
                <a:solidFill>
                  <a:srgbClr val="008000"/>
                </a:solidFill>
              </a:rPr>
              <a:t>不是 </a:t>
            </a:r>
            <a:r>
              <a:rPr lang="en-US" altLang="zh-CN" sz="2000" i="1">
                <a:solidFill>
                  <a:srgbClr val="008000"/>
                </a:solidFill>
              </a:rPr>
              <a:t>int</a:t>
            </a:r>
            <a:r>
              <a:rPr lang="zh-CN" altLang="en-US" sz="2000" i="1">
                <a:solidFill>
                  <a:srgbClr val="008000"/>
                </a:solidFill>
              </a:rPr>
              <a:t>对象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762000" y="333375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3.  </a:t>
            </a:r>
            <a:r>
              <a:rPr lang="zh-CN" altLang="en-US" sz="2400">
                <a:solidFill>
                  <a:schemeClr val="accent2"/>
                </a:solidFill>
              </a:rPr>
              <a:t>指针变量与间址访问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71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71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71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71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71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71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7" grpId="0" build="p" autoUpdateAnimBg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Text Box 2"/>
          <p:cNvSpPr txBox="1">
            <a:spLocks noChangeArrowheads="1"/>
          </p:cNvSpPr>
          <p:nvPr/>
        </p:nvSpPr>
        <p:spPr bwMode="auto">
          <a:xfrm>
            <a:off x="762000" y="1095375"/>
            <a:ext cx="38862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&amp;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取地址操作	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*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间址访问操作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609600" y="2390775"/>
            <a:ext cx="3657600" cy="167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 </a:t>
            </a:r>
            <a:endParaRPr lang="zh-CN" altLang="en-US" sz="200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000" b="0">
                <a:solidFill>
                  <a:schemeClr val="tx1"/>
                </a:solidFill>
              </a:rPr>
              <a:t>	</a:t>
            </a:r>
            <a:r>
              <a:rPr lang="en-US" altLang="zh-CN" sz="2000" b="0">
                <a:solidFill>
                  <a:schemeClr val="tx1"/>
                </a:solidFill>
              </a:rPr>
              <a:t>short int    a = 3 ,  b = 4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float  c = 4.5 , d = 8.6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char  e = 'x' ,  f = 'y' ;          </a:t>
            </a:r>
          </a:p>
        </p:txBody>
      </p:sp>
      <p:sp>
        <p:nvSpPr>
          <p:cNvPr id="718852" name="Text Box 4"/>
          <p:cNvSpPr txBox="1">
            <a:spLocks noChangeArrowheads="1"/>
          </p:cNvSpPr>
          <p:nvPr/>
        </p:nvSpPr>
        <p:spPr bwMode="auto">
          <a:xfrm>
            <a:off x="609600" y="4143375"/>
            <a:ext cx="4038600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chemeClr val="tx1"/>
                </a:solidFill>
              </a:rPr>
              <a:t>	int  * pa = &amp;a ,  * pb = &amp;b ;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chemeClr val="tx1"/>
                </a:solidFill>
              </a:rPr>
              <a:t>	float  *pc = &amp;c ,  *pd = &amp;d ;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chemeClr val="tx1"/>
                </a:solidFill>
              </a:rPr>
              <a:t>	char  * pe = &amp;e ,  *pf = &amp;f ;         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00763" y="561975"/>
            <a:ext cx="2732087" cy="5334000"/>
            <a:chOff x="3120" y="480"/>
            <a:chExt cx="2182" cy="3456"/>
          </a:xfrm>
        </p:grpSpPr>
        <p:grpSp>
          <p:nvGrpSpPr>
            <p:cNvPr id="200711" name="Group 6"/>
            <p:cNvGrpSpPr>
              <a:grpSpLocks/>
            </p:cNvGrpSpPr>
            <p:nvPr/>
          </p:nvGrpSpPr>
          <p:grpSpPr bwMode="auto">
            <a:xfrm>
              <a:off x="3120" y="480"/>
              <a:ext cx="2182" cy="3456"/>
              <a:chOff x="3120" y="480"/>
              <a:chExt cx="2182" cy="3456"/>
            </a:xfrm>
          </p:grpSpPr>
          <p:grpSp>
            <p:nvGrpSpPr>
              <p:cNvPr id="200718" name="Group 7"/>
              <p:cNvGrpSpPr>
                <a:grpSpLocks/>
              </p:cNvGrpSpPr>
              <p:nvPr/>
            </p:nvGrpSpPr>
            <p:grpSpPr bwMode="auto">
              <a:xfrm>
                <a:off x="3408" y="480"/>
                <a:ext cx="1584" cy="3456"/>
                <a:chOff x="3408" y="384"/>
                <a:chExt cx="1584" cy="3456"/>
              </a:xfrm>
            </p:grpSpPr>
            <p:sp>
              <p:nvSpPr>
                <p:cNvPr id="718856" name="AutoShape 8"/>
                <p:cNvSpPr>
                  <a:spLocks noChangeArrowheads="1"/>
                </p:cNvSpPr>
                <p:nvPr/>
              </p:nvSpPr>
              <p:spPr bwMode="auto">
                <a:xfrm>
                  <a:off x="3408" y="384"/>
                  <a:ext cx="1584" cy="3456"/>
                </a:xfrm>
                <a:prstGeom prst="verticalScroll">
                  <a:avLst>
                    <a:gd name="adj" fmla="val 12120"/>
                  </a:avLst>
                </a:prstGeom>
                <a:solidFill>
                  <a:srgbClr val="FFFFCC"/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18900000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00738" name="Line 9"/>
                <p:cNvSpPr>
                  <a:spLocks noChangeShapeType="1"/>
                </p:cNvSpPr>
                <p:nvPr/>
              </p:nvSpPr>
              <p:spPr bwMode="auto">
                <a:xfrm>
                  <a:off x="3600" y="816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39" name="Line 10"/>
                <p:cNvSpPr>
                  <a:spLocks noChangeShapeType="1"/>
                </p:cNvSpPr>
                <p:nvPr/>
              </p:nvSpPr>
              <p:spPr bwMode="auto">
                <a:xfrm>
                  <a:off x="3600" y="1008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40" name="Line 11"/>
                <p:cNvSpPr>
                  <a:spLocks noChangeShapeType="1"/>
                </p:cNvSpPr>
                <p:nvPr/>
              </p:nvSpPr>
              <p:spPr bwMode="auto">
                <a:xfrm>
                  <a:off x="3600" y="1200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41" name="Line 12"/>
                <p:cNvSpPr>
                  <a:spLocks noChangeShapeType="1"/>
                </p:cNvSpPr>
                <p:nvPr/>
              </p:nvSpPr>
              <p:spPr bwMode="auto">
                <a:xfrm>
                  <a:off x="3600" y="1392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42" name="Line 13"/>
                <p:cNvSpPr>
                  <a:spLocks noChangeShapeType="1"/>
                </p:cNvSpPr>
                <p:nvPr/>
              </p:nvSpPr>
              <p:spPr bwMode="auto">
                <a:xfrm>
                  <a:off x="3600" y="1584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43" name="Line 14"/>
                <p:cNvSpPr>
                  <a:spLocks noChangeShapeType="1"/>
                </p:cNvSpPr>
                <p:nvPr/>
              </p:nvSpPr>
              <p:spPr bwMode="auto">
                <a:xfrm>
                  <a:off x="3600" y="1776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44" name="Line 15"/>
                <p:cNvSpPr>
                  <a:spLocks noChangeShapeType="1"/>
                </p:cNvSpPr>
                <p:nvPr/>
              </p:nvSpPr>
              <p:spPr bwMode="auto">
                <a:xfrm>
                  <a:off x="3600" y="1968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45" name="Line 16"/>
                <p:cNvSpPr>
                  <a:spLocks noChangeShapeType="1"/>
                </p:cNvSpPr>
                <p:nvPr/>
              </p:nvSpPr>
              <p:spPr bwMode="auto">
                <a:xfrm>
                  <a:off x="3600" y="2160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46" name="Line 17"/>
                <p:cNvSpPr>
                  <a:spLocks noChangeShapeType="1"/>
                </p:cNvSpPr>
                <p:nvPr/>
              </p:nvSpPr>
              <p:spPr bwMode="auto">
                <a:xfrm>
                  <a:off x="3600" y="2352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47" name="Line 18"/>
                <p:cNvSpPr>
                  <a:spLocks noChangeShapeType="1"/>
                </p:cNvSpPr>
                <p:nvPr/>
              </p:nvSpPr>
              <p:spPr bwMode="auto">
                <a:xfrm>
                  <a:off x="3600" y="2544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48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2736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49" name="Line 20"/>
                <p:cNvSpPr>
                  <a:spLocks noChangeShapeType="1"/>
                </p:cNvSpPr>
                <p:nvPr/>
              </p:nvSpPr>
              <p:spPr bwMode="auto">
                <a:xfrm>
                  <a:off x="3600" y="2928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50" name="Line 21"/>
                <p:cNvSpPr>
                  <a:spLocks noChangeShapeType="1"/>
                </p:cNvSpPr>
                <p:nvPr/>
              </p:nvSpPr>
              <p:spPr bwMode="auto">
                <a:xfrm>
                  <a:off x="3600" y="3120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51" name="Line 22"/>
                <p:cNvSpPr>
                  <a:spLocks noChangeShapeType="1"/>
                </p:cNvSpPr>
                <p:nvPr/>
              </p:nvSpPr>
              <p:spPr bwMode="auto">
                <a:xfrm>
                  <a:off x="3600" y="3312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752" name="Line 23"/>
                <p:cNvSpPr>
                  <a:spLocks noChangeShapeType="1"/>
                </p:cNvSpPr>
                <p:nvPr/>
              </p:nvSpPr>
              <p:spPr bwMode="auto">
                <a:xfrm>
                  <a:off x="3600" y="3504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00719" name="AutoShape 24"/>
              <p:cNvSpPr>
                <a:spLocks/>
              </p:cNvSpPr>
              <p:nvPr/>
            </p:nvSpPr>
            <p:spPr bwMode="auto">
              <a:xfrm>
                <a:off x="4992" y="960"/>
                <a:ext cx="48" cy="288"/>
              </a:xfrm>
              <a:prstGeom prst="rightBrace">
                <a:avLst>
                  <a:gd name="adj1" fmla="val 50000"/>
                  <a:gd name="adj2" fmla="val 54167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720" name="AutoShape 25"/>
              <p:cNvSpPr>
                <a:spLocks/>
              </p:cNvSpPr>
              <p:nvPr/>
            </p:nvSpPr>
            <p:spPr bwMode="auto">
              <a:xfrm>
                <a:off x="4992" y="1344"/>
                <a:ext cx="48" cy="288"/>
              </a:xfrm>
              <a:prstGeom prst="rightBrace">
                <a:avLst>
                  <a:gd name="adj1" fmla="val 50000"/>
                  <a:gd name="adj2" fmla="val 54167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721" name="AutoShape 26"/>
              <p:cNvSpPr>
                <a:spLocks/>
              </p:cNvSpPr>
              <p:nvPr/>
            </p:nvSpPr>
            <p:spPr bwMode="auto">
              <a:xfrm>
                <a:off x="4953" y="1728"/>
                <a:ext cx="96" cy="672"/>
              </a:xfrm>
              <a:prstGeom prst="rightBrace">
                <a:avLst>
                  <a:gd name="adj1" fmla="val 58333"/>
                  <a:gd name="adj2" fmla="val 50000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722" name="AutoShape 27"/>
              <p:cNvSpPr>
                <a:spLocks/>
              </p:cNvSpPr>
              <p:nvPr/>
            </p:nvSpPr>
            <p:spPr bwMode="auto">
              <a:xfrm>
                <a:off x="4953" y="2496"/>
                <a:ext cx="96" cy="672"/>
              </a:xfrm>
              <a:prstGeom prst="rightBrace">
                <a:avLst>
                  <a:gd name="adj1" fmla="val 58333"/>
                  <a:gd name="adj2" fmla="val 50000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723" name="Line 28"/>
              <p:cNvSpPr>
                <a:spLocks noChangeShapeType="1"/>
              </p:cNvSpPr>
              <p:nvPr/>
            </p:nvSpPr>
            <p:spPr bwMode="auto">
              <a:xfrm>
                <a:off x="4896" y="331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0724" name="Line 29"/>
              <p:cNvSpPr>
                <a:spLocks noChangeShapeType="1"/>
              </p:cNvSpPr>
              <p:nvPr/>
            </p:nvSpPr>
            <p:spPr bwMode="auto">
              <a:xfrm>
                <a:off x="4896" y="350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0725" name="Text Box 30"/>
              <p:cNvSpPr txBox="1">
                <a:spLocks noChangeArrowheads="1"/>
              </p:cNvSpPr>
              <p:nvPr/>
            </p:nvSpPr>
            <p:spPr bwMode="auto">
              <a:xfrm>
                <a:off x="5066" y="1005"/>
                <a:ext cx="226" cy="23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00726" name="Text Box 31"/>
              <p:cNvSpPr txBox="1">
                <a:spLocks noChangeArrowheads="1"/>
              </p:cNvSpPr>
              <p:nvPr/>
            </p:nvSpPr>
            <p:spPr bwMode="auto">
              <a:xfrm>
                <a:off x="5066" y="1397"/>
                <a:ext cx="236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00727" name="Text Box 32"/>
              <p:cNvSpPr txBox="1">
                <a:spLocks noChangeArrowheads="1"/>
              </p:cNvSpPr>
              <p:nvPr/>
            </p:nvSpPr>
            <p:spPr bwMode="auto">
              <a:xfrm>
                <a:off x="5062" y="1926"/>
                <a:ext cx="226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00728" name="Text Box 33"/>
              <p:cNvSpPr txBox="1">
                <a:spLocks noChangeArrowheads="1"/>
              </p:cNvSpPr>
              <p:nvPr/>
            </p:nvSpPr>
            <p:spPr bwMode="auto">
              <a:xfrm>
                <a:off x="5065" y="2693"/>
                <a:ext cx="236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200729" name="Text Box 34"/>
              <p:cNvSpPr txBox="1">
                <a:spLocks noChangeArrowheads="1"/>
              </p:cNvSpPr>
              <p:nvPr/>
            </p:nvSpPr>
            <p:spPr bwMode="auto">
              <a:xfrm>
                <a:off x="5062" y="3174"/>
                <a:ext cx="226" cy="23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00730" name="Text Box 35"/>
              <p:cNvSpPr txBox="1">
                <a:spLocks noChangeArrowheads="1"/>
              </p:cNvSpPr>
              <p:nvPr/>
            </p:nvSpPr>
            <p:spPr bwMode="auto">
              <a:xfrm>
                <a:off x="5065" y="3357"/>
                <a:ext cx="205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718884" name="Text Box 36"/>
              <p:cNvSpPr txBox="1">
                <a:spLocks noChangeArrowheads="1"/>
              </p:cNvSpPr>
              <p:nvPr/>
            </p:nvSpPr>
            <p:spPr bwMode="auto">
              <a:xfrm>
                <a:off x="3120" y="909"/>
                <a:ext cx="510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1010</a:t>
                </a:r>
              </a:p>
            </p:txBody>
          </p:sp>
          <p:sp>
            <p:nvSpPr>
              <p:cNvPr id="718885" name="Text Box 37"/>
              <p:cNvSpPr txBox="1">
                <a:spLocks noChangeArrowheads="1"/>
              </p:cNvSpPr>
              <p:nvPr/>
            </p:nvSpPr>
            <p:spPr bwMode="auto">
              <a:xfrm>
                <a:off x="3120" y="1253"/>
                <a:ext cx="510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1012</a:t>
                </a:r>
              </a:p>
            </p:txBody>
          </p:sp>
          <p:sp>
            <p:nvSpPr>
              <p:cNvPr id="718886" name="Text Box 38"/>
              <p:cNvSpPr txBox="1">
                <a:spLocks noChangeArrowheads="1"/>
              </p:cNvSpPr>
              <p:nvPr/>
            </p:nvSpPr>
            <p:spPr bwMode="auto">
              <a:xfrm>
                <a:off x="3120" y="1677"/>
                <a:ext cx="510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1014</a:t>
                </a:r>
              </a:p>
            </p:txBody>
          </p:sp>
          <p:sp>
            <p:nvSpPr>
              <p:cNvPr id="718887" name="Text Box 39"/>
              <p:cNvSpPr txBox="1">
                <a:spLocks noChangeArrowheads="1"/>
              </p:cNvSpPr>
              <p:nvPr/>
            </p:nvSpPr>
            <p:spPr bwMode="auto">
              <a:xfrm>
                <a:off x="3120" y="2445"/>
                <a:ext cx="510" cy="24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1018</a:t>
                </a:r>
              </a:p>
            </p:txBody>
          </p:sp>
          <p:sp>
            <p:nvSpPr>
              <p:cNvPr id="718888" name="Text Box 40"/>
              <p:cNvSpPr txBox="1">
                <a:spLocks noChangeArrowheads="1"/>
              </p:cNvSpPr>
              <p:nvPr/>
            </p:nvSpPr>
            <p:spPr bwMode="auto">
              <a:xfrm>
                <a:off x="3120" y="3213"/>
                <a:ext cx="510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1022</a:t>
                </a:r>
              </a:p>
            </p:txBody>
          </p:sp>
          <p:sp>
            <p:nvSpPr>
              <p:cNvPr id="718889" name="Text Box 41"/>
              <p:cNvSpPr txBox="1">
                <a:spLocks noChangeArrowheads="1"/>
              </p:cNvSpPr>
              <p:nvPr/>
            </p:nvSpPr>
            <p:spPr bwMode="auto">
              <a:xfrm>
                <a:off x="3120" y="3413"/>
                <a:ext cx="510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1023</a:t>
                </a:r>
              </a:p>
            </p:txBody>
          </p:sp>
        </p:grpSp>
        <p:sp>
          <p:nvSpPr>
            <p:cNvPr id="200712" name="Text Box 42"/>
            <p:cNvSpPr txBox="1">
              <a:spLocks noChangeArrowheads="1"/>
            </p:cNvSpPr>
            <p:nvPr/>
          </p:nvSpPr>
          <p:spPr bwMode="auto">
            <a:xfrm>
              <a:off x="4053" y="977"/>
              <a:ext cx="246" cy="2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0713" name="Text Box 43"/>
            <p:cNvSpPr txBox="1">
              <a:spLocks noChangeArrowheads="1"/>
            </p:cNvSpPr>
            <p:nvPr/>
          </p:nvSpPr>
          <p:spPr bwMode="auto">
            <a:xfrm>
              <a:off x="4053" y="1379"/>
              <a:ext cx="246" cy="2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0714" name="Text Box 44"/>
            <p:cNvSpPr txBox="1">
              <a:spLocks noChangeArrowheads="1"/>
            </p:cNvSpPr>
            <p:nvPr/>
          </p:nvSpPr>
          <p:spPr bwMode="auto">
            <a:xfrm>
              <a:off x="3978" y="1955"/>
              <a:ext cx="399" cy="2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0">
                  <a:solidFill>
                    <a:srgbClr val="CC0000"/>
                  </a:solidFill>
                </a:rPr>
                <a:t>4.5</a:t>
              </a:r>
            </a:p>
          </p:txBody>
        </p:sp>
        <p:sp>
          <p:nvSpPr>
            <p:cNvPr id="200715" name="Text Box 45"/>
            <p:cNvSpPr txBox="1">
              <a:spLocks noChangeArrowheads="1"/>
            </p:cNvSpPr>
            <p:nvPr/>
          </p:nvSpPr>
          <p:spPr bwMode="auto">
            <a:xfrm>
              <a:off x="3991" y="2723"/>
              <a:ext cx="398" cy="2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0">
                  <a:solidFill>
                    <a:srgbClr val="CC0000"/>
                  </a:solidFill>
                </a:rPr>
                <a:t>8.6</a:t>
              </a:r>
            </a:p>
          </p:txBody>
        </p:sp>
        <p:sp>
          <p:nvSpPr>
            <p:cNvPr id="718894" name="Text Box 46"/>
            <p:cNvSpPr txBox="1">
              <a:spLocks noChangeArrowheads="1"/>
            </p:cNvSpPr>
            <p:nvPr/>
          </p:nvSpPr>
          <p:spPr bwMode="auto">
            <a:xfrm>
              <a:off x="4040" y="3165"/>
              <a:ext cx="246" cy="2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rgbClr val="99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718895" name="Text Box 47"/>
            <p:cNvSpPr txBox="1">
              <a:spLocks noChangeArrowheads="1"/>
            </p:cNvSpPr>
            <p:nvPr/>
          </p:nvSpPr>
          <p:spPr bwMode="auto">
            <a:xfrm>
              <a:off x="4053" y="3357"/>
              <a:ext cx="246" cy="2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rgbClr val="99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</a:t>
              </a:r>
            </a:p>
          </p:txBody>
        </p:sp>
      </p:grpSp>
      <p:sp>
        <p:nvSpPr>
          <p:cNvPr id="200710" name="Rectangle 48"/>
          <p:cNvSpPr>
            <a:spLocks noChangeArrowheads="1"/>
          </p:cNvSpPr>
          <p:nvPr/>
        </p:nvSpPr>
        <p:spPr bwMode="auto">
          <a:xfrm>
            <a:off x="762000" y="333375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3.  </a:t>
            </a:r>
            <a:r>
              <a:rPr lang="zh-CN" altLang="en-US" sz="2400">
                <a:solidFill>
                  <a:schemeClr val="accent2"/>
                </a:solidFill>
              </a:rPr>
              <a:t>指针变量与间址访问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1" grpId="0" autoUpdateAnimBg="0"/>
      <p:bldP spid="718852" grpId="0" build="p" autoUpdateAnimBg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0" name="Group 2"/>
          <p:cNvGrpSpPr>
            <a:grpSpLocks/>
          </p:cNvGrpSpPr>
          <p:nvPr/>
        </p:nvGrpSpPr>
        <p:grpSpPr bwMode="auto">
          <a:xfrm>
            <a:off x="6100763" y="620713"/>
            <a:ext cx="2732087" cy="5334000"/>
            <a:chOff x="3120" y="480"/>
            <a:chExt cx="2182" cy="3456"/>
          </a:xfrm>
        </p:grpSpPr>
        <p:grpSp>
          <p:nvGrpSpPr>
            <p:cNvPr id="201809" name="Group 3"/>
            <p:cNvGrpSpPr>
              <a:grpSpLocks/>
            </p:cNvGrpSpPr>
            <p:nvPr/>
          </p:nvGrpSpPr>
          <p:grpSpPr bwMode="auto">
            <a:xfrm>
              <a:off x="3120" y="480"/>
              <a:ext cx="2182" cy="3456"/>
              <a:chOff x="3120" y="480"/>
              <a:chExt cx="2182" cy="3456"/>
            </a:xfrm>
          </p:grpSpPr>
          <p:grpSp>
            <p:nvGrpSpPr>
              <p:cNvPr id="201816" name="Group 4"/>
              <p:cNvGrpSpPr>
                <a:grpSpLocks/>
              </p:cNvGrpSpPr>
              <p:nvPr/>
            </p:nvGrpSpPr>
            <p:grpSpPr bwMode="auto">
              <a:xfrm>
                <a:off x="3408" y="480"/>
                <a:ext cx="1584" cy="3456"/>
                <a:chOff x="3408" y="384"/>
                <a:chExt cx="1584" cy="3456"/>
              </a:xfrm>
            </p:grpSpPr>
            <p:sp>
              <p:nvSpPr>
                <p:cNvPr id="719877" name="AutoShape 5"/>
                <p:cNvSpPr>
                  <a:spLocks noChangeArrowheads="1"/>
                </p:cNvSpPr>
                <p:nvPr/>
              </p:nvSpPr>
              <p:spPr bwMode="auto">
                <a:xfrm>
                  <a:off x="3408" y="384"/>
                  <a:ext cx="1584" cy="3456"/>
                </a:xfrm>
                <a:prstGeom prst="verticalScroll">
                  <a:avLst>
                    <a:gd name="adj" fmla="val 12120"/>
                  </a:avLst>
                </a:prstGeom>
                <a:solidFill>
                  <a:srgbClr val="FFFFCC"/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18900000" algn="ctr" rotWithShape="0">
                    <a:schemeClr val="bg2"/>
                  </a:outerShdw>
                </a:effec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01836" name="Line 6"/>
                <p:cNvSpPr>
                  <a:spLocks noChangeShapeType="1"/>
                </p:cNvSpPr>
                <p:nvPr/>
              </p:nvSpPr>
              <p:spPr bwMode="auto">
                <a:xfrm>
                  <a:off x="3600" y="816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37" name="Line 7"/>
                <p:cNvSpPr>
                  <a:spLocks noChangeShapeType="1"/>
                </p:cNvSpPr>
                <p:nvPr/>
              </p:nvSpPr>
              <p:spPr bwMode="auto">
                <a:xfrm>
                  <a:off x="3600" y="1008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38" name="Line 8"/>
                <p:cNvSpPr>
                  <a:spLocks noChangeShapeType="1"/>
                </p:cNvSpPr>
                <p:nvPr/>
              </p:nvSpPr>
              <p:spPr bwMode="auto">
                <a:xfrm>
                  <a:off x="3600" y="1200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39" name="Line 9"/>
                <p:cNvSpPr>
                  <a:spLocks noChangeShapeType="1"/>
                </p:cNvSpPr>
                <p:nvPr/>
              </p:nvSpPr>
              <p:spPr bwMode="auto">
                <a:xfrm>
                  <a:off x="3600" y="1392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40" name="Line 10"/>
                <p:cNvSpPr>
                  <a:spLocks noChangeShapeType="1"/>
                </p:cNvSpPr>
                <p:nvPr/>
              </p:nvSpPr>
              <p:spPr bwMode="auto">
                <a:xfrm>
                  <a:off x="3600" y="1584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41" name="Line 11"/>
                <p:cNvSpPr>
                  <a:spLocks noChangeShapeType="1"/>
                </p:cNvSpPr>
                <p:nvPr/>
              </p:nvSpPr>
              <p:spPr bwMode="auto">
                <a:xfrm>
                  <a:off x="3600" y="1776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42" name="Line 12"/>
                <p:cNvSpPr>
                  <a:spLocks noChangeShapeType="1"/>
                </p:cNvSpPr>
                <p:nvPr/>
              </p:nvSpPr>
              <p:spPr bwMode="auto">
                <a:xfrm>
                  <a:off x="3600" y="1968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43" name="Line 13"/>
                <p:cNvSpPr>
                  <a:spLocks noChangeShapeType="1"/>
                </p:cNvSpPr>
                <p:nvPr/>
              </p:nvSpPr>
              <p:spPr bwMode="auto">
                <a:xfrm>
                  <a:off x="3600" y="2160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44" name="Line 14"/>
                <p:cNvSpPr>
                  <a:spLocks noChangeShapeType="1"/>
                </p:cNvSpPr>
                <p:nvPr/>
              </p:nvSpPr>
              <p:spPr bwMode="auto">
                <a:xfrm>
                  <a:off x="3600" y="2352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45" name="Line 15"/>
                <p:cNvSpPr>
                  <a:spLocks noChangeShapeType="1"/>
                </p:cNvSpPr>
                <p:nvPr/>
              </p:nvSpPr>
              <p:spPr bwMode="auto">
                <a:xfrm>
                  <a:off x="3600" y="2544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46" name="Line 16"/>
                <p:cNvSpPr>
                  <a:spLocks noChangeShapeType="1"/>
                </p:cNvSpPr>
                <p:nvPr/>
              </p:nvSpPr>
              <p:spPr bwMode="auto">
                <a:xfrm>
                  <a:off x="3600" y="2736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47" name="Line 17"/>
                <p:cNvSpPr>
                  <a:spLocks noChangeShapeType="1"/>
                </p:cNvSpPr>
                <p:nvPr/>
              </p:nvSpPr>
              <p:spPr bwMode="auto">
                <a:xfrm>
                  <a:off x="3600" y="2928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48" name="Line 18"/>
                <p:cNvSpPr>
                  <a:spLocks noChangeShapeType="1"/>
                </p:cNvSpPr>
                <p:nvPr/>
              </p:nvSpPr>
              <p:spPr bwMode="auto">
                <a:xfrm>
                  <a:off x="3600" y="3120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49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3312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850" name="Line 20"/>
                <p:cNvSpPr>
                  <a:spLocks noChangeShapeType="1"/>
                </p:cNvSpPr>
                <p:nvPr/>
              </p:nvSpPr>
              <p:spPr bwMode="auto">
                <a:xfrm>
                  <a:off x="3600" y="3504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01817" name="AutoShape 21"/>
              <p:cNvSpPr>
                <a:spLocks/>
              </p:cNvSpPr>
              <p:nvPr/>
            </p:nvSpPr>
            <p:spPr bwMode="auto">
              <a:xfrm>
                <a:off x="4992" y="960"/>
                <a:ext cx="48" cy="288"/>
              </a:xfrm>
              <a:prstGeom prst="rightBrace">
                <a:avLst>
                  <a:gd name="adj1" fmla="val 50000"/>
                  <a:gd name="adj2" fmla="val 54167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818" name="AutoShape 22"/>
              <p:cNvSpPr>
                <a:spLocks/>
              </p:cNvSpPr>
              <p:nvPr/>
            </p:nvSpPr>
            <p:spPr bwMode="auto">
              <a:xfrm>
                <a:off x="4992" y="1344"/>
                <a:ext cx="48" cy="288"/>
              </a:xfrm>
              <a:prstGeom prst="rightBrace">
                <a:avLst>
                  <a:gd name="adj1" fmla="val 50000"/>
                  <a:gd name="adj2" fmla="val 54167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819" name="AutoShape 23"/>
              <p:cNvSpPr>
                <a:spLocks/>
              </p:cNvSpPr>
              <p:nvPr/>
            </p:nvSpPr>
            <p:spPr bwMode="auto">
              <a:xfrm>
                <a:off x="4953" y="1728"/>
                <a:ext cx="96" cy="672"/>
              </a:xfrm>
              <a:prstGeom prst="rightBrace">
                <a:avLst>
                  <a:gd name="adj1" fmla="val 58333"/>
                  <a:gd name="adj2" fmla="val 50000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820" name="AutoShape 24"/>
              <p:cNvSpPr>
                <a:spLocks/>
              </p:cNvSpPr>
              <p:nvPr/>
            </p:nvSpPr>
            <p:spPr bwMode="auto">
              <a:xfrm>
                <a:off x="4953" y="2496"/>
                <a:ext cx="96" cy="672"/>
              </a:xfrm>
              <a:prstGeom prst="rightBrace">
                <a:avLst>
                  <a:gd name="adj1" fmla="val 58333"/>
                  <a:gd name="adj2" fmla="val 50000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821" name="Line 25"/>
              <p:cNvSpPr>
                <a:spLocks noChangeShapeType="1"/>
              </p:cNvSpPr>
              <p:nvPr/>
            </p:nvSpPr>
            <p:spPr bwMode="auto">
              <a:xfrm>
                <a:off x="4896" y="331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1822" name="Line 26"/>
              <p:cNvSpPr>
                <a:spLocks noChangeShapeType="1"/>
              </p:cNvSpPr>
              <p:nvPr/>
            </p:nvSpPr>
            <p:spPr bwMode="auto">
              <a:xfrm>
                <a:off x="4896" y="350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1823" name="Text Box 27"/>
              <p:cNvSpPr txBox="1">
                <a:spLocks noChangeArrowheads="1"/>
              </p:cNvSpPr>
              <p:nvPr/>
            </p:nvSpPr>
            <p:spPr bwMode="auto">
              <a:xfrm>
                <a:off x="5066" y="1005"/>
                <a:ext cx="226" cy="23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01824" name="Text Box 28"/>
              <p:cNvSpPr txBox="1">
                <a:spLocks noChangeArrowheads="1"/>
              </p:cNvSpPr>
              <p:nvPr/>
            </p:nvSpPr>
            <p:spPr bwMode="auto">
              <a:xfrm>
                <a:off x="5066" y="1397"/>
                <a:ext cx="236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01825" name="Text Box 29"/>
              <p:cNvSpPr txBox="1">
                <a:spLocks noChangeArrowheads="1"/>
              </p:cNvSpPr>
              <p:nvPr/>
            </p:nvSpPr>
            <p:spPr bwMode="auto">
              <a:xfrm>
                <a:off x="5062" y="1926"/>
                <a:ext cx="226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01826" name="Text Box 30"/>
              <p:cNvSpPr txBox="1">
                <a:spLocks noChangeArrowheads="1"/>
              </p:cNvSpPr>
              <p:nvPr/>
            </p:nvSpPr>
            <p:spPr bwMode="auto">
              <a:xfrm>
                <a:off x="5065" y="2693"/>
                <a:ext cx="236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201827" name="Text Box 31"/>
              <p:cNvSpPr txBox="1">
                <a:spLocks noChangeArrowheads="1"/>
              </p:cNvSpPr>
              <p:nvPr/>
            </p:nvSpPr>
            <p:spPr bwMode="auto">
              <a:xfrm>
                <a:off x="5062" y="3174"/>
                <a:ext cx="226" cy="23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01828" name="Text Box 32"/>
              <p:cNvSpPr txBox="1">
                <a:spLocks noChangeArrowheads="1"/>
              </p:cNvSpPr>
              <p:nvPr/>
            </p:nvSpPr>
            <p:spPr bwMode="auto">
              <a:xfrm>
                <a:off x="5065" y="3357"/>
                <a:ext cx="205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719905" name="Text Box 33"/>
              <p:cNvSpPr txBox="1">
                <a:spLocks noChangeArrowheads="1"/>
              </p:cNvSpPr>
              <p:nvPr/>
            </p:nvSpPr>
            <p:spPr bwMode="auto">
              <a:xfrm>
                <a:off x="3120" y="909"/>
                <a:ext cx="510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1010</a:t>
                </a:r>
              </a:p>
            </p:txBody>
          </p:sp>
          <p:sp>
            <p:nvSpPr>
              <p:cNvPr id="719906" name="Text Box 34"/>
              <p:cNvSpPr txBox="1">
                <a:spLocks noChangeArrowheads="1"/>
              </p:cNvSpPr>
              <p:nvPr/>
            </p:nvSpPr>
            <p:spPr bwMode="auto">
              <a:xfrm>
                <a:off x="3120" y="1253"/>
                <a:ext cx="510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1012</a:t>
                </a:r>
              </a:p>
            </p:txBody>
          </p:sp>
          <p:sp>
            <p:nvSpPr>
              <p:cNvPr id="719907" name="Text Box 35"/>
              <p:cNvSpPr txBox="1">
                <a:spLocks noChangeArrowheads="1"/>
              </p:cNvSpPr>
              <p:nvPr/>
            </p:nvSpPr>
            <p:spPr bwMode="auto">
              <a:xfrm>
                <a:off x="3120" y="1677"/>
                <a:ext cx="510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1014</a:t>
                </a:r>
              </a:p>
            </p:txBody>
          </p:sp>
          <p:sp>
            <p:nvSpPr>
              <p:cNvPr id="719908" name="Text Box 36"/>
              <p:cNvSpPr txBox="1">
                <a:spLocks noChangeArrowheads="1"/>
              </p:cNvSpPr>
              <p:nvPr/>
            </p:nvSpPr>
            <p:spPr bwMode="auto">
              <a:xfrm>
                <a:off x="3120" y="2445"/>
                <a:ext cx="510" cy="24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1018</a:t>
                </a:r>
              </a:p>
            </p:txBody>
          </p:sp>
          <p:sp>
            <p:nvSpPr>
              <p:cNvPr id="719909" name="Text Box 37"/>
              <p:cNvSpPr txBox="1">
                <a:spLocks noChangeArrowheads="1"/>
              </p:cNvSpPr>
              <p:nvPr/>
            </p:nvSpPr>
            <p:spPr bwMode="auto">
              <a:xfrm>
                <a:off x="3120" y="3213"/>
                <a:ext cx="510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1022</a:t>
                </a:r>
              </a:p>
            </p:txBody>
          </p:sp>
          <p:sp>
            <p:nvSpPr>
              <p:cNvPr id="719910" name="Text Box 38"/>
              <p:cNvSpPr txBox="1">
                <a:spLocks noChangeArrowheads="1"/>
              </p:cNvSpPr>
              <p:nvPr/>
            </p:nvSpPr>
            <p:spPr bwMode="auto">
              <a:xfrm>
                <a:off x="3120" y="3413"/>
                <a:ext cx="510" cy="23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1023</a:t>
                </a:r>
              </a:p>
            </p:txBody>
          </p:sp>
        </p:grpSp>
        <p:sp>
          <p:nvSpPr>
            <p:cNvPr id="201810" name="Text Box 39"/>
            <p:cNvSpPr txBox="1">
              <a:spLocks noChangeArrowheads="1"/>
            </p:cNvSpPr>
            <p:nvPr/>
          </p:nvSpPr>
          <p:spPr bwMode="auto">
            <a:xfrm>
              <a:off x="4053" y="977"/>
              <a:ext cx="246" cy="2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1811" name="Text Box 40"/>
            <p:cNvSpPr txBox="1">
              <a:spLocks noChangeArrowheads="1"/>
            </p:cNvSpPr>
            <p:nvPr/>
          </p:nvSpPr>
          <p:spPr bwMode="auto">
            <a:xfrm>
              <a:off x="4053" y="1379"/>
              <a:ext cx="246" cy="2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1812" name="Text Box 41"/>
            <p:cNvSpPr txBox="1">
              <a:spLocks noChangeArrowheads="1"/>
            </p:cNvSpPr>
            <p:nvPr/>
          </p:nvSpPr>
          <p:spPr bwMode="auto">
            <a:xfrm>
              <a:off x="3978" y="1955"/>
              <a:ext cx="399" cy="2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0">
                  <a:solidFill>
                    <a:srgbClr val="CC0000"/>
                  </a:solidFill>
                </a:rPr>
                <a:t>4.5</a:t>
              </a:r>
            </a:p>
          </p:txBody>
        </p:sp>
        <p:sp>
          <p:nvSpPr>
            <p:cNvPr id="201813" name="Text Box 42"/>
            <p:cNvSpPr txBox="1">
              <a:spLocks noChangeArrowheads="1"/>
            </p:cNvSpPr>
            <p:nvPr/>
          </p:nvSpPr>
          <p:spPr bwMode="auto">
            <a:xfrm>
              <a:off x="3991" y="2723"/>
              <a:ext cx="398" cy="2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 b="0">
                  <a:solidFill>
                    <a:srgbClr val="CC0000"/>
                  </a:solidFill>
                </a:rPr>
                <a:t>8.6</a:t>
              </a:r>
            </a:p>
          </p:txBody>
        </p:sp>
        <p:sp>
          <p:nvSpPr>
            <p:cNvPr id="719915" name="Text Box 43"/>
            <p:cNvSpPr txBox="1">
              <a:spLocks noChangeArrowheads="1"/>
            </p:cNvSpPr>
            <p:nvPr/>
          </p:nvSpPr>
          <p:spPr bwMode="auto">
            <a:xfrm>
              <a:off x="4040" y="3165"/>
              <a:ext cx="246" cy="2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rgbClr val="99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719916" name="Text Box 44"/>
            <p:cNvSpPr txBox="1">
              <a:spLocks noChangeArrowheads="1"/>
            </p:cNvSpPr>
            <p:nvPr/>
          </p:nvSpPr>
          <p:spPr bwMode="auto">
            <a:xfrm>
              <a:off x="4053" y="3357"/>
              <a:ext cx="246" cy="25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rgbClr val="99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3171825" y="620713"/>
            <a:ext cx="2530475" cy="5334000"/>
            <a:chOff x="1998" y="528"/>
            <a:chExt cx="1594" cy="3360"/>
          </a:xfrm>
        </p:grpSpPr>
        <p:grpSp>
          <p:nvGrpSpPr>
            <p:cNvPr id="201770" name="Group 46"/>
            <p:cNvGrpSpPr>
              <a:grpSpLocks/>
            </p:cNvGrpSpPr>
            <p:nvPr/>
          </p:nvGrpSpPr>
          <p:grpSpPr bwMode="auto">
            <a:xfrm>
              <a:off x="1998" y="528"/>
              <a:ext cx="1594" cy="3360"/>
              <a:chOff x="1998" y="528"/>
              <a:chExt cx="1594" cy="3360"/>
            </a:xfrm>
          </p:grpSpPr>
          <p:grpSp>
            <p:nvGrpSpPr>
              <p:cNvPr id="201778" name="Group 47"/>
              <p:cNvGrpSpPr>
                <a:grpSpLocks/>
              </p:cNvGrpSpPr>
              <p:nvPr/>
            </p:nvGrpSpPr>
            <p:grpSpPr bwMode="auto">
              <a:xfrm>
                <a:off x="2222" y="528"/>
                <a:ext cx="1370" cy="3360"/>
                <a:chOff x="2222" y="528"/>
                <a:chExt cx="1370" cy="3360"/>
              </a:xfrm>
            </p:grpSpPr>
            <p:grpSp>
              <p:nvGrpSpPr>
                <p:cNvPr id="201786" name="Group 48"/>
                <p:cNvGrpSpPr>
                  <a:grpSpLocks/>
                </p:cNvGrpSpPr>
                <p:nvPr/>
              </p:nvGrpSpPr>
              <p:grpSpPr bwMode="auto">
                <a:xfrm>
                  <a:off x="2222" y="528"/>
                  <a:ext cx="1250" cy="3360"/>
                  <a:chOff x="2222" y="528"/>
                  <a:chExt cx="1250" cy="3360"/>
                </a:xfrm>
              </p:grpSpPr>
              <p:sp>
                <p:nvSpPr>
                  <p:cNvPr id="719921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528"/>
                    <a:ext cx="1250" cy="3360"/>
                  </a:xfrm>
                  <a:prstGeom prst="verticalScroll">
                    <a:avLst>
                      <a:gd name="adj" fmla="val 12120"/>
                    </a:avLst>
                  </a:prstGeom>
                  <a:solidFill>
                    <a:srgbClr val="CCFFCC"/>
                  </a:solidFill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  <a:effectLst>
                    <a:outerShdw dist="35921" dir="18900000" algn="ctr" rotWithShape="0">
                      <a:schemeClr val="bg2"/>
                    </a:outerShdw>
                  </a:effec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0179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948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9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1135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9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1321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9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1508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9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1695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79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1881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800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2068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80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2255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80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2441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80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2628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80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2815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8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3001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80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3188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80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3375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80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374" y="3561"/>
                    <a:ext cx="9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178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334" y="1008"/>
                  <a:ext cx="250" cy="23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b="0">
                      <a:solidFill>
                        <a:schemeClr val="tx1"/>
                      </a:solidFill>
                    </a:rPr>
                    <a:t>pa</a:t>
                  </a:r>
                </a:p>
              </p:txBody>
            </p:sp>
            <p:sp>
              <p:nvSpPr>
                <p:cNvPr id="20178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1392"/>
                  <a:ext cx="258" cy="23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b="0">
                      <a:solidFill>
                        <a:schemeClr val="tx1"/>
                      </a:solidFill>
                    </a:rPr>
                    <a:t>pb</a:t>
                  </a:r>
                </a:p>
              </p:txBody>
            </p:sp>
            <p:sp>
              <p:nvSpPr>
                <p:cNvPr id="20178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330" y="2121"/>
                  <a:ext cx="250" cy="23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b="0">
                      <a:solidFill>
                        <a:schemeClr val="tx1"/>
                      </a:solidFill>
                    </a:rPr>
                    <a:t>pc</a:t>
                  </a:r>
                </a:p>
              </p:txBody>
            </p:sp>
            <p:sp>
              <p:nvSpPr>
                <p:cNvPr id="20179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334" y="2496"/>
                  <a:ext cx="258" cy="23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b="0">
                      <a:solidFill>
                        <a:schemeClr val="tx1"/>
                      </a:solidFill>
                    </a:rPr>
                    <a:t>pd</a:t>
                  </a:r>
                </a:p>
              </p:txBody>
            </p:sp>
            <p:sp>
              <p:nvSpPr>
                <p:cNvPr id="20179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330" y="2880"/>
                  <a:ext cx="250" cy="23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b="0">
                      <a:solidFill>
                        <a:schemeClr val="tx1"/>
                      </a:solidFill>
                    </a:rPr>
                    <a:t>pe</a:t>
                  </a:r>
                </a:p>
              </p:txBody>
            </p:sp>
            <p:sp>
              <p:nvSpPr>
                <p:cNvPr id="20179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28" y="3264"/>
                  <a:ext cx="234" cy="23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r>
                    <a:rPr lang="en-US" altLang="zh-CN" b="0">
                      <a:solidFill>
                        <a:schemeClr val="tx1"/>
                      </a:solidFill>
                    </a:rPr>
                    <a:t>pf</a:t>
                  </a:r>
                </a:p>
              </p:txBody>
            </p:sp>
          </p:grpSp>
          <p:sp>
            <p:nvSpPr>
              <p:cNvPr id="719943" name="Text Box 71"/>
              <p:cNvSpPr txBox="1">
                <a:spLocks noChangeArrowheads="1"/>
              </p:cNvSpPr>
              <p:nvPr/>
            </p:nvSpPr>
            <p:spPr bwMode="auto">
              <a:xfrm>
                <a:off x="1998" y="1037"/>
                <a:ext cx="4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b="0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2002</a:t>
                </a:r>
              </a:p>
            </p:txBody>
          </p:sp>
          <p:sp>
            <p:nvSpPr>
              <p:cNvPr id="719944" name="Text Box 72"/>
              <p:cNvSpPr txBox="1">
                <a:spLocks noChangeArrowheads="1"/>
              </p:cNvSpPr>
              <p:nvPr/>
            </p:nvSpPr>
            <p:spPr bwMode="auto">
              <a:xfrm>
                <a:off x="1998" y="1401"/>
                <a:ext cx="45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b="0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2006`</a:t>
                </a:r>
              </a:p>
            </p:txBody>
          </p:sp>
          <p:sp>
            <p:nvSpPr>
              <p:cNvPr id="719945" name="Text Box 73"/>
              <p:cNvSpPr txBox="1">
                <a:spLocks noChangeArrowheads="1"/>
              </p:cNvSpPr>
              <p:nvPr/>
            </p:nvSpPr>
            <p:spPr bwMode="auto">
              <a:xfrm>
                <a:off x="1998" y="1776"/>
                <a:ext cx="4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b="0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2010</a:t>
                </a:r>
              </a:p>
            </p:txBody>
          </p:sp>
          <p:sp>
            <p:nvSpPr>
              <p:cNvPr id="719946" name="Text Box 74"/>
              <p:cNvSpPr txBox="1">
                <a:spLocks noChangeArrowheads="1"/>
              </p:cNvSpPr>
              <p:nvPr/>
            </p:nvSpPr>
            <p:spPr bwMode="auto">
              <a:xfrm>
                <a:off x="1998" y="2121"/>
                <a:ext cx="4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b="0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2014</a:t>
                </a:r>
              </a:p>
            </p:txBody>
          </p:sp>
          <p:sp>
            <p:nvSpPr>
              <p:cNvPr id="719947" name="Text Box 75"/>
              <p:cNvSpPr txBox="1">
                <a:spLocks noChangeArrowheads="1"/>
              </p:cNvSpPr>
              <p:nvPr/>
            </p:nvSpPr>
            <p:spPr bwMode="auto">
              <a:xfrm>
                <a:off x="1998" y="2505"/>
                <a:ext cx="4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b="0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2018</a:t>
                </a:r>
              </a:p>
            </p:txBody>
          </p:sp>
          <p:sp>
            <p:nvSpPr>
              <p:cNvPr id="719948" name="Text Box 76"/>
              <p:cNvSpPr txBox="1">
                <a:spLocks noChangeArrowheads="1"/>
              </p:cNvSpPr>
              <p:nvPr/>
            </p:nvSpPr>
            <p:spPr bwMode="auto">
              <a:xfrm>
                <a:off x="1998" y="2841"/>
                <a:ext cx="4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b="0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2022</a:t>
                </a:r>
              </a:p>
            </p:txBody>
          </p:sp>
          <p:sp>
            <p:nvSpPr>
              <p:cNvPr id="719949" name="Text Box 77"/>
              <p:cNvSpPr txBox="1">
                <a:spLocks noChangeArrowheads="1"/>
              </p:cNvSpPr>
              <p:nvPr/>
            </p:nvSpPr>
            <p:spPr bwMode="auto">
              <a:xfrm>
                <a:off x="1998" y="3225"/>
                <a:ext cx="4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b="0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2026</a:t>
                </a:r>
              </a:p>
            </p:txBody>
          </p:sp>
        </p:grpSp>
        <p:grpSp>
          <p:nvGrpSpPr>
            <p:cNvPr id="201771" name="Group 78"/>
            <p:cNvGrpSpPr>
              <a:grpSpLocks/>
            </p:cNvGrpSpPr>
            <p:nvPr/>
          </p:nvGrpSpPr>
          <p:grpSpPr bwMode="auto">
            <a:xfrm>
              <a:off x="2670" y="1017"/>
              <a:ext cx="402" cy="2478"/>
              <a:chOff x="2670" y="1017"/>
              <a:chExt cx="402" cy="2478"/>
            </a:xfrm>
          </p:grpSpPr>
          <p:sp>
            <p:nvSpPr>
              <p:cNvPr id="719951" name="Text Box 79"/>
              <p:cNvSpPr txBox="1">
                <a:spLocks noChangeArrowheads="1"/>
              </p:cNvSpPr>
              <p:nvPr/>
            </p:nvSpPr>
            <p:spPr bwMode="auto">
              <a:xfrm>
                <a:off x="2670" y="1017"/>
                <a:ext cx="402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1010</a:t>
                </a:r>
              </a:p>
            </p:txBody>
          </p:sp>
          <p:sp>
            <p:nvSpPr>
              <p:cNvPr id="719952" name="Text Box 80"/>
              <p:cNvSpPr txBox="1">
                <a:spLocks noChangeArrowheads="1"/>
              </p:cNvSpPr>
              <p:nvPr/>
            </p:nvSpPr>
            <p:spPr bwMode="auto">
              <a:xfrm>
                <a:off x="2670" y="1401"/>
                <a:ext cx="402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1012</a:t>
                </a:r>
              </a:p>
            </p:txBody>
          </p:sp>
          <p:sp>
            <p:nvSpPr>
              <p:cNvPr id="719953" name="Text Box 81"/>
              <p:cNvSpPr txBox="1">
                <a:spLocks noChangeArrowheads="1"/>
              </p:cNvSpPr>
              <p:nvPr/>
            </p:nvSpPr>
            <p:spPr bwMode="auto">
              <a:xfrm>
                <a:off x="2670" y="2160"/>
                <a:ext cx="402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1014</a:t>
                </a:r>
              </a:p>
            </p:txBody>
          </p:sp>
          <p:sp>
            <p:nvSpPr>
              <p:cNvPr id="719954" name="Text Box 82"/>
              <p:cNvSpPr txBox="1">
                <a:spLocks noChangeArrowheads="1"/>
              </p:cNvSpPr>
              <p:nvPr/>
            </p:nvSpPr>
            <p:spPr bwMode="auto">
              <a:xfrm>
                <a:off x="2670" y="2496"/>
                <a:ext cx="402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1018</a:t>
                </a:r>
              </a:p>
            </p:txBody>
          </p:sp>
          <p:sp>
            <p:nvSpPr>
              <p:cNvPr id="719955" name="Text Box 83"/>
              <p:cNvSpPr txBox="1">
                <a:spLocks noChangeArrowheads="1"/>
              </p:cNvSpPr>
              <p:nvPr/>
            </p:nvSpPr>
            <p:spPr bwMode="auto">
              <a:xfrm>
                <a:off x="2670" y="2880"/>
                <a:ext cx="402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1022</a:t>
                </a:r>
              </a:p>
            </p:txBody>
          </p:sp>
          <p:sp>
            <p:nvSpPr>
              <p:cNvPr id="719956" name="Text Box 84"/>
              <p:cNvSpPr txBox="1">
                <a:spLocks noChangeArrowheads="1"/>
              </p:cNvSpPr>
              <p:nvPr/>
            </p:nvSpPr>
            <p:spPr bwMode="auto">
              <a:xfrm>
                <a:off x="2670" y="3264"/>
                <a:ext cx="402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r>
                  <a:rPr lang="en-US" altLang="zh-CN" b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1023</a:t>
                </a:r>
              </a:p>
            </p:txBody>
          </p:sp>
        </p:grp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4951413" y="1458913"/>
            <a:ext cx="1220787" cy="3962400"/>
            <a:chOff x="3119" y="1056"/>
            <a:chExt cx="769" cy="2496"/>
          </a:xfrm>
        </p:grpSpPr>
        <p:sp>
          <p:nvSpPr>
            <p:cNvPr id="201764" name="Line 86"/>
            <p:cNvSpPr>
              <a:spLocks noChangeShapeType="1"/>
            </p:cNvSpPr>
            <p:nvPr/>
          </p:nvSpPr>
          <p:spPr bwMode="auto">
            <a:xfrm flipV="1">
              <a:off x="3119" y="1056"/>
              <a:ext cx="768" cy="96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prstDash val="sysDot"/>
              <a:round/>
              <a:headEnd/>
              <a:tailEnd type="stealth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1765" name="Line 87"/>
            <p:cNvSpPr>
              <a:spLocks noChangeShapeType="1"/>
            </p:cNvSpPr>
            <p:nvPr/>
          </p:nvSpPr>
          <p:spPr bwMode="auto">
            <a:xfrm flipV="1">
              <a:off x="3120" y="1440"/>
              <a:ext cx="768" cy="48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prstDash val="sysDot"/>
              <a:round/>
              <a:headEnd/>
              <a:tailEnd type="stealth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1766" name="Line 88"/>
            <p:cNvSpPr>
              <a:spLocks noChangeShapeType="1"/>
            </p:cNvSpPr>
            <p:nvPr/>
          </p:nvSpPr>
          <p:spPr bwMode="auto">
            <a:xfrm flipV="1">
              <a:off x="3120" y="1872"/>
              <a:ext cx="768" cy="288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prstDash val="sysDot"/>
              <a:round/>
              <a:headEnd/>
              <a:tailEnd type="stealth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1767" name="Line 89"/>
            <p:cNvSpPr>
              <a:spLocks noChangeShapeType="1"/>
            </p:cNvSpPr>
            <p:nvPr/>
          </p:nvSpPr>
          <p:spPr bwMode="auto">
            <a:xfrm>
              <a:off x="3168" y="2592"/>
              <a:ext cx="720" cy="0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prstDash val="sysDot"/>
              <a:round/>
              <a:headEnd/>
              <a:tailEnd type="stealth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1768" name="Line 90"/>
            <p:cNvSpPr>
              <a:spLocks noChangeShapeType="1"/>
            </p:cNvSpPr>
            <p:nvPr/>
          </p:nvSpPr>
          <p:spPr bwMode="auto">
            <a:xfrm>
              <a:off x="3120" y="2976"/>
              <a:ext cx="768" cy="288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prstDash val="sysDot"/>
              <a:round/>
              <a:headEnd/>
              <a:tailEnd type="stealth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1769" name="Line 91"/>
            <p:cNvSpPr>
              <a:spLocks noChangeShapeType="1"/>
            </p:cNvSpPr>
            <p:nvPr/>
          </p:nvSpPr>
          <p:spPr bwMode="auto">
            <a:xfrm>
              <a:off x="3120" y="3360"/>
              <a:ext cx="768" cy="192"/>
            </a:xfrm>
            <a:prstGeom prst="line">
              <a:avLst/>
            </a:prstGeom>
            <a:noFill/>
            <a:ln w="57150">
              <a:solidFill>
                <a:srgbClr val="FF6699"/>
              </a:solidFill>
              <a:prstDash val="sysDot"/>
              <a:round/>
              <a:headEnd/>
              <a:tailEnd type="stealth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Group 92"/>
          <p:cNvGrpSpPr>
            <a:grpSpLocks/>
          </p:cNvGrpSpPr>
          <p:nvPr/>
        </p:nvGrpSpPr>
        <p:grpSpPr bwMode="auto">
          <a:xfrm>
            <a:off x="609600" y="758825"/>
            <a:ext cx="2079625" cy="5330825"/>
            <a:chOff x="384" y="615"/>
            <a:chExt cx="1310" cy="3358"/>
          </a:xfrm>
        </p:grpSpPr>
        <p:sp>
          <p:nvSpPr>
            <p:cNvPr id="719965" name="AutoShape 93"/>
            <p:cNvSpPr>
              <a:spLocks noChangeArrowheads="1"/>
            </p:cNvSpPr>
            <p:nvPr/>
          </p:nvSpPr>
          <p:spPr bwMode="auto">
            <a:xfrm>
              <a:off x="384" y="864"/>
              <a:ext cx="384" cy="277"/>
            </a:xfrm>
            <a:prstGeom prst="flowChartProcess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&amp;a</a:t>
              </a:r>
            </a:p>
          </p:txBody>
        </p:sp>
        <p:sp>
          <p:nvSpPr>
            <p:cNvPr id="719966" name="AutoShape 94"/>
            <p:cNvSpPr>
              <a:spLocks noChangeArrowheads="1"/>
            </p:cNvSpPr>
            <p:nvPr/>
          </p:nvSpPr>
          <p:spPr bwMode="auto">
            <a:xfrm>
              <a:off x="1200" y="875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1736" name="Line 95"/>
            <p:cNvSpPr>
              <a:spLocks noChangeShapeType="1"/>
            </p:cNvSpPr>
            <p:nvPr/>
          </p:nvSpPr>
          <p:spPr bwMode="auto">
            <a:xfrm>
              <a:off x="768" y="979"/>
              <a:ext cx="43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9968" name="Text Box 96"/>
            <p:cNvSpPr txBox="1">
              <a:spLocks noChangeArrowheads="1"/>
            </p:cNvSpPr>
            <p:nvPr/>
          </p:nvSpPr>
          <p:spPr bwMode="auto">
            <a:xfrm>
              <a:off x="503" y="615"/>
              <a:ext cx="26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pa</a:t>
              </a:r>
            </a:p>
          </p:txBody>
        </p:sp>
        <p:sp>
          <p:nvSpPr>
            <p:cNvPr id="719969" name="Text Box 97"/>
            <p:cNvSpPr txBox="1">
              <a:spLocks noChangeArrowheads="1"/>
            </p:cNvSpPr>
            <p:nvPr/>
          </p:nvSpPr>
          <p:spPr bwMode="auto">
            <a:xfrm>
              <a:off x="1189" y="634"/>
              <a:ext cx="4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a, *pa</a:t>
              </a:r>
            </a:p>
          </p:txBody>
        </p:sp>
        <p:sp>
          <p:nvSpPr>
            <p:cNvPr id="719970" name="AutoShape 98"/>
            <p:cNvSpPr>
              <a:spLocks noChangeArrowheads="1"/>
            </p:cNvSpPr>
            <p:nvPr/>
          </p:nvSpPr>
          <p:spPr bwMode="auto">
            <a:xfrm>
              <a:off x="384" y="1440"/>
              <a:ext cx="384" cy="277"/>
            </a:xfrm>
            <a:prstGeom prst="flowChartProcess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&amp;b</a:t>
              </a:r>
            </a:p>
          </p:txBody>
        </p:sp>
        <p:sp>
          <p:nvSpPr>
            <p:cNvPr id="719971" name="AutoShape 99"/>
            <p:cNvSpPr>
              <a:spLocks noChangeArrowheads="1"/>
            </p:cNvSpPr>
            <p:nvPr/>
          </p:nvSpPr>
          <p:spPr bwMode="auto">
            <a:xfrm>
              <a:off x="1200" y="1451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1741" name="Line 100"/>
            <p:cNvSpPr>
              <a:spLocks noChangeShapeType="1"/>
            </p:cNvSpPr>
            <p:nvPr/>
          </p:nvSpPr>
          <p:spPr bwMode="auto">
            <a:xfrm>
              <a:off x="768" y="1555"/>
              <a:ext cx="43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9973" name="Text Box 101"/>
            <p:cNvSpPr txBox="1">
              <a:spLocks noChangeArrowheads="1"/>
            </p:cNvSpPr>
            <p:nvPr/>
          </p:nvSpPr>
          <p:spPr bwMode="auto">
            <a:xfrm>
              <a:off x="498" y="1191"/>
              <a:ext cx="27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pb</a:t>
              </a:r>
            </a:p>
          </p:txBody>
        </p:sp>
        <p:sp>
          <p:nvSpPr>
            <p:cNvPr id="719974" name="Text Box 102"/>
            <p:cNvSpPr txBox="1">
              <a:spLocks noChangeArrowheads="1"/>
            </p:cNvSpPr>
            <p:nvPr/>
          </p:nvSpPr>
          <p:spPr bwMode="auto">
            <a:xfrm>
              <a:off x="1180" y="1210"/>
              <a:ext cx="5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b, *pb</a:t>
              </a:r>
            </a:p>
          </p:txBody>
        </p:sp>
        <p:sp>
          <p:nvSpPr>
            <p:cNvPr id="719975" name="AutoShape 103"/>
            <p:cNvSpPr>
              <a:spLocks noChangeArrowheads="1"/>
            </p:cNvSpPr>
            <p:nvPr/>
          </p:nvSpPr>
          <p:spPr bwMode="auto">
            <a:xfrm>
              <a:off x="384" y="2016"/>
              <a:ext cx="384" cy="277"/>
            </a:xfrm>
            <a:prstGeom prst="flowChartProcess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&amp;c</a:t>
              </a:r>
            </a:p>
          </p:txBody>
        </p:sp>
        <p:sp>
          <p:nvSpPr>
            <p:cNvPr id="719976" name="AutoShape 104"/>
            <p:cNvSpPr>
              <a:spLocks noChangeArrowheads="1"/>
            </p:cNvSpPr>
            <p:nvPr/>
          </p:nvSpPr>
          <p:spPr bwMode="auto">
            <a:xfrm>
              <a:off x="1200" y="2027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4.5</a:t>
              </a:r>
            </a:p>
          </p:txBody>
        </p:sp>
        <p:sp>
          <p:nvSpPr>
            <p:cNvPr id="201746" name="Line 105"/>
            <p:cNvSpPr>
              <a:spLocks noChangeShapeType="1"/>
            </p:cNvSpPr>
            <p:nvPr/>
          </p:nvSpPr>
          <p:spPr bwMode="auto">
            <a:xfrm>
              <a:off x="768" y="2131"/>
              <a:ext cx="43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9978" name="Text Box 106"/>
            <p:cNvSpPr txBox="1">
              <a:spLocks noChangeArrowheads="1"/>
            </p:cNvSpPr>
            <p:nvPr/>
          </p:nvSpPr>
          <p:spPr bwMode="auto">
            <a:xfrm>
              <a:off x="503" y="1767"/>
              <a:ext cx="26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pc</a:t>
              </a:r>
            </a:p>
          </p:txBody>
        </p:sp>
        <p:sp>
          <p:nvSpPr>
            <p:cNvPr id="719979" name="Text Box 107"/>
            <p:cNvSpPr txBox="1">
              <a:spLocks noChangeArrowheads="1"/>
            </p:cNvSpPr>
            <p:nvPr/>
          </p:nvSpPr>
          <p:spPr bwMode="auto">
            <a:xfrm>
              <a:off x="1189" y="1786"/>
              <a:ext cx="4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c, *pc</a:t>
              </a:r>
            </a:p>
          </p:txBody>
        </p:sp>
        <p:sp>
          <p:nvSpPr>
            <p:cNvPr id="719980" name="AutoShape 108"/>
            <p:cNvSpPr>
              <a:spLocks noChangeArrowheads="1"/>
            </p:cNvSpPr>
            <p:nvPr/>
          </p:nvSpPr>
          <p:spPr bwMode="auto">
            <a:xfrm>
              <a:off x="384" y="2544"/>
              <a:ext cx="384" cy="277"/>
            </a:xfrm>
            <a:prstGeom prst="flowChartProcess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&amp;d</a:t>
              </a:r>
            </a:p>
          </p:txBody>
        </p:sp>
        <p:sp>
          <p:nvSpPr>
            <p:cNvPr id="719981" name="AutoShape 109"/>
            <p:cNvSpPr>
              <a:spLocks noChangeArrowheads="1"/>
            </p:cNvSpPr>
            <p:nvPr/>
          </p:nvSpPr>
          <p:spPr bwMode="auto">
            <a:xfrm>
              <a:off x="1200" y="2555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8.6</a:t>
              </a:r>
            </a:p>
          </p:txBody>
        </p:sp>
        <p:sp>
          <p:nvSpPr>
            <p:cNvPr id="201751" name="Line 110"/>
            <p:cNvSpPr>
              <a:spLocks noChangeShapeType="1"/>
            </p:cNvSpPr>
            <p:nvPr/>
          </p:nvSpPr>
          <p:spPr bwMode="auto">
            <a:xfrm>
              <a:off x="768" y="2659"/>
              <a:ext cx="43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9983" name="Text Box 111"/>
            <p:cNvSpPr txBox="1">
              <a:spLocks noChangeArrowheads="1"/>
            </p:cNvSpPr>
            <p:nvPr/>
          </p:nvSpPr>
          <p:spPr bwMode="auto">
            <a:xfrm>
              <a:off x="498" y="2295"/>
              <a:ext cx="27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pd</a:t>
              </a:r>
            </a:p>
          </p:txBody>
        </p:sp>
        <p:sp>
          <p:nvSpPr>
            <p:cNvPr id="719984" name="Text Box 112"/>
            <p:cNvSpPr txBox="1">
              <a:spLocks noChangeArrowheads="1"/>
            </p:cNvSpPr>
            <p:nvPr/>
          </p:nvSpPr>
          <p:spPr bwMode="auto">
            <a:xfrm>
              <a:off x="1180" y="2314"/>
              <a:ext cx="5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d, *pd</a:t>
              </a:r>
            </a:p>
          </p:txBody>
        </p:sp>
        <p:sp>
          <p:nvSpPr>
            <p:cNvPr id="719985" name="AutoShape 113"/>
            <p:cNvSpPr>
              <a:spLocks noChangeArrowheads="1"/>
            </p:cNvSpPr>
            <p:nvPr/>
          </p:nvSpPr>
          <p:spPr bwMode="auto">
            <a:xfrm>
              <a:off x="384" y="3120"/>
              <a:ext cx="384" cy="277"/>
            </a:xfrm>
            <a:prstGeom prst="flowChartProcess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&amp;e</a:t>
              </a:r>
            </a:p>
          </p:txBody>
        </p:sp>
        <p:sp>
          <p:nvSpPr>
            <p:cNvPr id="719986" name="AutoShape 114"/>
            <p:cNvSpPr>
              <a:spLocks noChangeArrowheads="1"/>
            </p:cNvSpPr>
            <p:nvPr/>
          </p:nvSpPr>
          <p:spPr bwMode="auto">
            <a:xfrm>
              <a:off x="1200" y="3131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01756" name="Line 115"/>
            <p:cNvSpPr>
              <a:spLocks noChangeShapeType="1"/>
            </p:cNvSpPr>
            <p:nvPr/>
          </p:nvSpPr>
          <p:spPr bwMode="auto">
            <a:xfrm>
              <a:off x="768" y="3235"/>
              <a:ext cx="43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9988" name="Text Box 116"/>
            <p:cNvSpPr txBox="1">
              <a:spLocks noChangeArrowheads="1"/>
            </p:cNvSpPr>
            <p:nvPr/>
          </p:nvSpPr>
          <p:spPr bwMode="auto">
            <a:xfrm>
              <a:off x="503" y="2871"/>
              <a:ext cx="26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pe</a:t>
              </a:r>
            </a:p>
          </p:txBody>
        </p:sp>
        <p:sp>
          <p:nvSpPr>
            <p:cNvPr id="719989" name="Text Box 117"/>
            <p:cNvSpPr txBox="1">
              <a:spLocks noChangeArrowheads="1"/>
            </p:cNvSpPr>
            <p:nvPr/>
          </p:nvSpPr>
          <p:spPr bwMode="auto">
            <a:xfrm>
              <a:off x="1189" y="2890"/>
              <a:ext cx="4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e, *pe</a:t>
              </a:r>
            </a:p>
          </p:txBody>
        </p:sp>
        <p:sp>
          <p:nvSpPr>
            <p:cNvPr id="719990" name="AutoShape 118"/>
            <p:cNvSpPr>
              <a:spLocks noChangeArrowheads="1"/>
            </p:cNvSpPr>
            <p:nvPr/>
          </p:nvSpPr>
          <p:spPr bwMode="auto">
            <a:xfrm>
              <a:off x="384" y="3696"/>
              <a:ext cx="384" cy="277"/>
            </a:xfrm>
            <a:prstGeom prst="flowChartProcess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&amp;f</a:t>
              </a:r>
            </a:p>
          </p:txBody>
        </p:sp>
        <p:sp>
          <p:nvSpPr>
            <p:cNvPr id="719991" name="AutoShape 119"/>
            <p:cNvSpPr>
              <a:spLocks noChangeArrowheads="1"/>
            </p:cNvSpPr>
            <p:nvPr/>
          </p:nvSpPr>
          <p:spPr bwMode="auto">
            <a:xfrm>
              <a:off x="1200" y="3707"/>
              <a:ext cx="480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201761" name="Line 120"/>
            <p:cNvSpPr>
              <a:spLocks noChangeShapeType="1"/>
            </p:cNvSpPr>
            <p:nvPr/>
          </p:nvSpPr>
          <p:spPr bwMode="auto">
            <a:xfrm>
              <a:off x="768" y="3811"/>
              <a:ext cx="43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9993" name="Text Box 121"/>
            <p:cNvSpPr txBox="1">
              <a:spLocks noChangeArrowheads="1"/>
            </p:cNvSpPr>
            <p:nvPr/>
          </p:nvSpPr>
          <p:spPr bwMode="auto">
            <a:xfrm>
              <a:off x="512" y="3447"/>
              <a:ext cx="24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pf</a:t>
              </a:r>
            </a:p>
          </p:txBody>
        </p:sp>
        <p:sp>
          <p:nvSpPr>
            <p:cNvPr id="719994" name="Text Box 122"/>
            <p:cNvSpPr txBox="1">
              <a:spLocks noChangeArrowheads="1"/>
            </p:cNvSpPr>
            <p:nvPr/>
          </p:nvSpPr>
          <p:spPr bwMode="auto">
            <a:xfrm>
              <a:off x="1207" y="3466"/>
              <a:ext cx="46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f, *pf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1066800" y="846138"/>
            <a:ext cx="3581400" cy="4854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1-7  </a:t>
            </a:r>
            <a:r>
              <a:rPr lang="zh-CN" altLang="en-US" sz="2000" i="1">
                <a:solidFill>
                  <a:srgbClr val="008000"/>
                </a:solidFill>
              </a:rPr>
              <a:t>间址访问对象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 include 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main ( )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int   i ,  * p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p = &amp; i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* p = 5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cout &lt;&lt; i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cout &lt;&lt; * p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cout &lt;&lt; p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cout &lt;&lt; &amp; i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066800" y="847725"/>
            <a:ext cx="3581400" cy="4854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1-7  </a:t>
            </a:r>
            <a:r>
              <a:rPr lang="zh-CN" altLang="en-US" sz="2000" i="1">
                <a:solidFill>
                  <a:srgbClr val="008000"/>
                </a:solidFill>
              </a:rPr>
              <a:t>间址访问对象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 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 i ,  * p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0000FF"/>
                </a:solidFill>
              </a:rPr>
              <a:t>p = &amp; i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* p = 5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 &lt;&lt; i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* p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p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&amp; i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954373" name="Text Box 5"/>
          <p:cNvSpPr txBox="1">
            <a:spLocks noChangeArrowheads="1"/>
          </p:cNvSpPr>
          <p:nvPr/>
        </p:nvSpPr>
        <p:spPr bwMode="auto">
          <a:xfrm>
            <a:off x="2651125" y="3124200"/>
            <a:ext cx="305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通过指针变量间指访问对象</a:t>
            </a:r>
          </a:p>
        </p:txBody>
      </p:sp>
      <p:pic>
        <p:nvPicPr>
          <p:cNvPr id="9543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0913" y="3644900"/>
            <a:ext cx="34829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5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Text Box 2"/>
          <p:cNvSpPr txBox="1">
            <a:spLocks noChangeArrowheads="1"/>
          </p:cNvSpPr>
          <p:nvPr/>
        </p:nvSpPr>
        <p:spPr bwMode="auto">
          <a:xfrm>
            <a:off x="457200" y="2133600"/>
            <a:ext cx="83058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程序设计语言</a:t>
            </a:r>
          </a:p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人指挥计算机工作的工具，是由字、词和语法规则构成的指令系统 </a:t>
            </a:r>
          </a:p>
        </p:txBody>
      </p:sp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457200" y="3521075"/>
            <a:ext cx="83058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程序设计</a:t>
            </a:r>
          </a:p>
          <a:p>
            <a:pPr marL="457200" indent="-457200"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根据特定的问题，使用某种程序设计语言，设计出计算机执行的指令</a:t>
            </a:r>
            <a:r>
              <a:rPr lang="zh-CN" altLang="en-US" sz="200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序列，主要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完成两方面工作：</a:t>
            </a:r>
          </a:p>
          <a:p>
            <a:pPr marL="914400" lvl="1" indent="-457200">
              <a:lnSpc>
                <a:spcPct val="180000"/>
              </a:lnSpc>
              <a:buFontTx/>
              <a:buAutoNum type="arabicParenBoth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数据描述		（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） 数据处理 </a:t>
            </a:r>
          </a:p>
        </p:txBody>
      </p:sp>
      <p:sp>
        <p:nvSpPr>
          <p:cNvPr id="53350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14300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宋体" charset="-122"/>
              </a:rPr>
              <a:t>1.1.1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程序设计与程序设计语言</a:t>
            </a:r>
          </a:p>
        </p:txBody>
      </p:sp>
      <p:sp>
        <p:nvSpPr>
          <p:cNvPr id="533509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534988" y="381000"/>
            <a:ext cx="5561012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1.1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概述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3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5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5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6" grpId="0" autoUpdateAnimBg="0"/>
      <p:bldP spid="533507" grpId="0" autoUpdateAnimBg="0"/>
      <p:bldP spid="533508" grpId="0" build="p" autoUpdateAnimBg="0" advAuto="1000"/>
      <p:bldP spid="53350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1030288"/>
            <a:ext cx="4826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double r, girth, area ; 		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4643438" y="2500306"/>
            <a:ext cx="4298950" cy="1739900"/>
          </a:xfrm>
          <a:prstGeom prst="rect">
            <a:avLst/>
          </a:prstGeom>
          <a:solidFill>
            <a:srgbClr val="D4FEAE"/>
          </a:solidFill>
          <a:ln w="9525">
            <a:noFill/>
            <a:miter lim="800000"/>
            <a:headEnd/>
            <a:tailEnd/>
          </a:ln>
          <a:effectLst>
            <a:prstShdw prst="shdw17" dist="45791" dir="3378596">
              <a:srgbClr val="7F9868"/>
            </a:prstShdw>
          </a:effec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函数是程序基本运行单位，一般形式为：</a:t>
            </a: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rgbClr val="3333FF"/>
                </a:solidFill>
              </a:rPr>
              <a:t>类型  函数名  </a:t>
            </a:r>
            <a:r>
              <a:rPr lang="en-US" altLang="zh-CN">
                <a:solidFill>
                  <a:srgbClr val="3333FF"/>
                </a:solidFill>
              </a:rPr>
              <a:t>( </a:t>
            </a:r>
            <a:r>
              <a:rPr lang="zh-CN" altLang="en-US">
                <a:solidFill>
                  <a:srgbClr val="3333FF"/>
                </a:solidFill>
              </a:rPr>
              <a:t>参数表 </a:t>
            </a:r>
            <a:r>
              <a:rPr lang="en-US" altLang="zh-CN">
                <a:solidFill>
                  <a:srgbClr val="3333FF"/>
                </a:solidFill>
              </a:rPr>
              <a:t>)</a:t>
            </a:r>
          </a:p>
          <a:p>
            <a:r>
              <a:rPr lang="en-US" altLang="zh-CN">
                <a:solidFill>
                  <a:srgbClr val="3333FF"/>
                </a:solidFill>
              </a:rPr>
              <a:t>{</a:t>
            </a:r>
          </a:p>
          <a:p>
            <a:r>
              <a:rPr lang="en-US" altLang="zh-CN">
                <a:solidFill>
                  <a:srgbClr val="3333FF"/>
                </a:solidFill>
              </a:rPr>
              <a:t>       </a:t>
            </a:r>
            <a:r>
              <a:rPr lang="zh-CN" altLang="en-US">
                <a:solidFill>
                  <a:srgbClr val="3333FF"/>
                </a:solidFill>
              </a:rPr>
              <a:t>语句序列 </a:t>
            </a:r>
          </a:p>
          <a:p>
            <a:r>
              <a:rPr lang="en-US" altLang="zh-CN">
                <a:solidFill>
                  <a:srgbClr val="3333FF"/>
                </a:solidFill>
              </a:rPr>
              <a:t>}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6" grpId="0" animBg="1" autoUpdateAnimBg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0913" y="3644900"/>
            <a:ext cx="34829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3" name="Text Box 2"/>
          <p:cNvSpPr txBox="1">
            <a:spLocks noChangeArrowheads="1"/>
          </p:cNvSpPr>
          <p:nvPr/>
        </p:nvSpPr>
        <p:spPr bwMode="auto">
          <a:xfrm>
            <a:off x="1066800" y="847725"/>
            <a:ext cx="3581400" cy="4854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1-7  </a:t>
            </a:r>
            <a:r>
              <a:rPr lang="zh-CN" altLang="en-US" sz="2000" i="1">
                <a:solidFill>
                  <a:srgbClr val="008000"/>
                </a:solidFill>
              </a:rPr>
              <a:t>间址访问对象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 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 i ,  * 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 = &amp; i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* p = 5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cout &lt;&lt; i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 &lt;&lt; * p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p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&amp; i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21924" name="Oval 4"/>
          <p:cNvSpPr>
            <a:spLocks noChangeArrowheads="1"/>
          </p:cNvSpPr>
          <p:nvPr/>
        </p:nvSpPr>
        <p:spPr bwMode="auto">
          <a:xfrm>
            <a:off x="1981200" y="3695700"/>
            <a:ext cx="381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21925" name="Oval 5"/>
          <p:cNvSpPr>
            <a:spLocks noChangeArrowheads="1"/>
          </p:cNvSpPr>
          <p:nvPr/>
        </p:nvSpPr>
        <p:spPr bwMode="auto">
          <a:xfrm>
            <a:off x="4643438" y="3916363"/>
            <a:ext cx="533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21926" name="AutoShape 6"/>
          <p:cNvSpPr>
            <a:spLocks/>
          </p:cNvSpPr>
          <p:nvPr/>
        </p:nvSpPr>
        <p:spPr bwMode="auto">
          <a:xfrm>
            <a:off x="4648200" y="1752600"/>
            <a:ext cx="2057400" cy="533400"/>
          </a:xfrm>
          <a:prstGeom prst="borderCallout2">
            <a:avLst>
              <a:gd name="adj1" fmla="val 21431"/>
              <a:gd name="adj2" fmla="val -3704"/>
              <a:gd name="adj3" fmla="val 21431"/>
              <a:gd name="adj4" fmla="val -34028"/>
              <a:gd name="adj5" fmla="val 359227"/>
              <a:gd name="adj6" fmla="val -110264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用名访问对象</a:t>
            </a:r>
            <a:endParaRPr lang="zh-CN" altLang="en-US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721927" name="Line 7"/>
          <p:cNvSpPr>
            <a:spLocks noChangeShapeType="1"/>
          </p:cNvSpPr>
          <p:nvPr/>
        </p:nvSpPr>
        <p:spPr bwMode="auto">
          <a:xfrm>
            <a:off x="3995738" y="1916113"/>
            <a:ext cx="842962" cy="18970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lg" len="lg"/>
            <a:tailEnd type="oval" w="lg" len="lg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2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4" grpId="0" animBg="1"/>
      <p:bldP spid="721925" grpId="0" animBg="1"/>
      <p:bldP spid="721926" grpId="0" animBg="1" autoUpdateAnimBg="0"/>
      <p:bldP spid="721927" grpId="0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0913" y="3644900"/>
            <a:ext cx="34829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7" name="Text Box 2"/>
          <p:cNvSpPr txBox="1">
            <a:spLocks noChangeArrowheads="1"/>
          </p:cNvSpPr>
          <p:nvPr/>
        </p:nvSpPr>
        <p:spPr bwMode="auto">
          <a:xfrm>
            <a:off x="1066800" y="847725"/>
            <a:ext cx="3581400" cy="4854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1-7  </a:t>
            </a:r>
            <a:r>
              <a:rPr lang="zh-CN" altLang="en-US" sz="2000" i="1">
                <a:solidFill>
                  <a:srgbClr val="008000"/>
                </a:solidFill>
              </a:rPr>
              <a:t>间址访问对象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 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 i ,  * 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 = &amp; i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* p = 5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i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cout &lt;&lt; * p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 &lt;&lt; p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&amp; i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22948" name="Oval 4"/>
          <p:cNvSpPr>
            <a:spLocks noChangeArrowheads="1"/>
          </p:cNvSpPr>
          <p:nvPr/>
        </p:nvSpPr>
        <p:spPr bwMode="auto">
          <a:xfrm>
            <a:off x="2057400" y="4127500"/>
            <a:ext cx="533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22949" name="Oval 5"/>
          <p:cNvSpPr>
            <a:spLocks noChangeArrowheads="1"/>
          </p:cNvSpPr>
          <p:nvPr/>
        </p:nvSpPr>
        <p:spPr bwMode="auto">
          <a:xfrm>
            <a:off x="4643438" y="4132263"/>
            <a:ext cx="533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22950" name="AutoShape 6"/>
          <p:cNvSpPr>
            <a:spLocks/>
          </p:cNvSpPr>
          <p:nvPr/>
        </p:nvSpPr>
        <p:spPr bwMode="auto">
          <a:xfrm>
            <a:off x="4648200" y="2060575"/>
            <a:ext cx="2133600" cy="838200"/>
          </a:xfrm>
          <a:prstGeom prst="borderCallout2">
            <a:avLst>
              <a:gd name="adj1" fmla="val 13634"/>
              <a:gd name="adj2" fmla="val -3569"/>
              <a:gd name="adj3" fmla="val 13634"/>
              <a:gd name="adj4" fmla="val -33185"/>
              <a:gd name="adj5" fmla="val 230301"/>
              <a:gd name="adj6" fmla="val -107514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通过指针变量</a:t>
            </a: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间址访问对象</a:t>
            </a:r>
            <a:endParaRPr lang="zh-CN" altLang="en-US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722951" name="Line 7"/>
          <p:cNvSpPr>
            <a:spLocks noChangeShapeType="1"/>
          </p:cNvSpPr>
          <p:nvPr/>
        </p:nvSpPr>
        <p:spPr bwMode="auto">
          <a:xfrm>
            <a:off x="3962400" y="2205038"/>
            <a:ext cx="969963" cy="18716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2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8" grpId="0" animBg="1"/>
      <p:bldP spid="722949" grpId="0" animBg="1"/>
      <p:bldP spid="722950" grpId="0" animBg="1" autoUpdateAnimBg="0"/>
      <p:bldP spid="722951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0913" y="3644900"/>
            <a:ext cx="34829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Text Box 2"/>
          <p:cNvSpPr txBox="1">
            <a:spLocks noChangeArrowheads="1"/>
          </p:cNvSpPr>
          <p:nvPr/>
        </p:nvSpPr>
        <p:spPr bwMode="auto">
          <a:xfrm>
            <a:off x="1066800" y="847725"/>
            <a:ext cx="3581400" cy="4854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1-7  </a:t>
            </a:r>
            <a:r>
              <a:rPr lang="zh-CN" altLang="en-US" sz="2000" i="1">
                <a:solidFill>
                  <a:srgbClr val="008000"/>
                </a:solidFill>
              </a:rPr>
              <a:t>间址访问对象</a:t>
            </a:r>
            <a:endParaRPr lang="zh-CN" altLang="en-US" sz="2000" b="0" i="1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 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 i ,  * 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 = &amp; i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* p = 5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i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* p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cout &lt;&lt; p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&amp; i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23972" name="Oval 4"/>
          <p:cNvSpPr>
            <a:spLocks noChangeArrowheads="1"/>
          </p:cNvSpPr>
          <p:nvPr/>
        </p:nvSpPr>
        <p:spPr bwMode="auto">
          <a:xfrm>
            <a:off x="1981200" y="4487863"/>
            <a:ext cx="533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23973" name="Oval 5"/>
          <p:cNvSpPr>
            <a:spLocks noChangeArrowheads="1"/>
          </p:cNvSpPr>
          <p:nvPr/>
        </p:nvSpPr>
        <p:spPr bwMode="auto">
          <a:xfrm>
            <a:off x="4572000" y="4348163"/>
            <a:ext cx="1447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23974" name="AutoShape 6"/>
          <p:cNvSpPr>
            <a:spLocks/>
          </p:cNvSpPr>
          <p:nvPr/>
        </p:nvSpPr>
        <p:spPr bwMode="auto">
          <a:xfrm>
            <a:off x="4648200" y="2060575"/>
            <a:ext cx="2133600" cy="838200"/>
          </a:xfrm>
          <a:prstGeom prst="borderCallout2">
            <a:avLst>
              <a:gd name="adj1" fmla="val 13634"/>
              <a:gd name="adj2" fmla="val -3569"/>
              <a:gd name="adj3" fmla="val 13634"/>
              <a:gd name="adj4" fmla="val -33185"/>
              <a:gd name="adj5" fmla="val 276324"/>
              <a:gd name="adj6" fmla="val -107588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指针变量的值</a:t>
            </a: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对象 </a:t>
            </a:r>
            <a:r>
              <a:rPr lang="en-US" altLang="zh-CN">
                <a:solidFill>
                  <a:schemeClr val="tx1"/>
                </a:solidFill>
              </a:rPr>
              <a:t>i </a:t>
            </a:r>
            <a:r>
              <a:rPr lang="zh-CN" altLang="en-US">
                <a:solidFill>
                  <a:schemeClr val="tx1"/>
                </a:solidFill>
              </a:rPr>
              <a:t>的地址</a:t>
            </a:r>
            <a:endParaRPr lang="zh-CN" altLang="en-US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723975" name="Line 7"/>
          <p:cNvSpPr>
            <a:spLocks noChangeShapeType="1"/>
          </p:cNvSpPr>
          <p:nvPr/>
        </p:nvSpPr>
        <p:spPr bwMode="auto">
          <a:xfrm>
            <a:off x="3962400" y="2205038"/>
            <a:ext cx="1257300" cy="20875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2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2" grpId="0" animBg="1"/>
      <p:bldP spid="723973" grpId="0" animBg="1"/>
      <p:bldP spid="723974" grpId="0" animBg="1" autoUpdateAnimBg="0"/>
      <p:bldP spid="723975" grpId="0" animBg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0913" y="3644900"/>
            <a:ext cx="34829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5" name="Text Box 2"/>
          <p:cNvSpPr txBox="1">
            <a:spLocks noChangeArrowheads="1"/>
          </p:cNvSpPr>
          <p:nvPr/>
        </p:nvSpPr>
        <p:spPr bwMode="auto">
          <a:xfrm>
            <a:off x="1066800" y="847725"/>
            <a:ext cx="3581400" cy="4854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1-7  </a:t>
            </a:r>
            <a:r>
              <a:rPr lang="zh-CN" altLang="en-US" sz="2000" i="1">
                <a:solidFill>
                  <a:srgbClr val="008000"/>
                </a:solidFill>
              </a:rPr>
              <a:t>间址访问对象</a:t>
            </a:r>
            <a:endParaRPr lang="zh-CN" altLang="en-US" sz="2000" b="0" i="1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 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 i ,  * 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 = &amp; i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* p = 5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i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* p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p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cout &lt;&lt; &amp; i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24996" name="Oval 4"/>
          <p:cNvSpPr>
            <a:spLocks noChangeArrowheads="1"/>
          </p:cNvSpPr>
          <p:nvPr/>
        </p:nvSpPr>
        <p:spPr bwMode="auto">
          <a:xfrm>
            <a:off x="2022475" y="4919663"/>
            <a:ext cx="5334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24997" name="Oval 5"/>
          <p:cNvSpPr>
            <a:spLocks noChangeArrowheads="1"/>
          </p:cNvSpPr>
          <p:nvPr/>
        </p:nvSpPr>
        <p:spPr bwMode="auto">
          <a:xfrm>
            <a:off x="4643438" y="4581525"/>
            <a:ext cx="1447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24998" name="AutoShape 6"/>
          <p:cNvSpPr>
            <a:spLocks/>
          </p:cNvSpPr>
          <p:nvPr/>
        </p:nvSpPr>
        <p:spPr bwMode="auto">
          <a:xfrm>
            <a:off x="4648200" y="2133600"/>
            <a:ext cx="2133600" cy="838200"/>
          </a:xfrm>
          <a:prstGeom prst="borderCallout2">
            <a:avLst>
              <a:gd name="adj1" fmla="val 13634"/>
              <a:gd name="adj2" fmla="val -3569"/>
              <a:gd name="adj3" fmla="val 13634"/>
              <a:gd name="adj4" fmla="val -33778"/>
              <a:gd name="adj5" fmla="val 323866"/>
              <a:gd name="adj6" fmla="val -10959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取对象 </a:t>
            </a:r>
            <a:r>
              <a:rPr lang="en-US" altLang="zh-CN">
                <a:solidFill>
                  <a:schemeClr val="tx1"/>
                </a:solidFill>
              </a:rPr>
              <a:t>i </a:t>
            </a: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的直接地址值</a:t>
            </a:r>
          </a:p>
        </p:txBody>
      </p:sp>
      <p:sp>
        <p:nvSpPr>
          <p:cNvPr id="724999" name="Line 7"/>
          <p:cNvSpPr>
            <a:spLocks noChangeShapeType="1"/>
          </p:cNvSpPr>
          <p:nvPr/>
        </p:nvSpPr>
        <p:spPr bwMode="auto">
          <a:xfrm>
            <a:off x="3960813" y="2284413"/>
            <a:ext cx="1258887" cy="22240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2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6" grpId="0" animBg="1"/>
      <p:bldP spid="724997" grpId="0" animBg="1"/>
      <p:bldP spid="724998" grpId="0" animBg="1" autoUpdateAnimBg="0"/>
      <p:bldP spid="724999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Text Box 2"/>
          <p:cNvSpPr txBox="1">
            <a:spLocks noChangeArrowheads="1"/>
          </p:cNvSpPr>
          <p:nvPr/>
        </p:nvSpPr>
        <p:spPr bwMode="auto">
          <a:xfrm>
            <a:off x="954088" y="501650"/>
            <a:ext cx="3735387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1-8 </a:t>
            </a:r>
            <a:r>
              <a:rPr lang="zh-CN" altLang="en-US" sz="2000" i="1">
                <a:solidFill>
                  <a:srgbClr val="008000"/>
                </a:solidFill>
              </a:rPr>
              <a:t>交换指针值</a:t>
            </a:r>
            <a:endParaRPr lang="zh-CN" altLang="zh-CN" sz="2000" i="1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 </a:t>
            </a:r>
            <a:r>
              <a:rPr lang="en-US" altLang="zh-CN" sz="2000" b="0">
                <a:solidFill>
                  <a:schemeClr val="tx1"/>
                </a:solidFill>
              </a:rPr>
              <a:t>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*p1, *p2, *p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p=p1;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p2=p;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15000" y="1301750"/>
            <a:ext cx="838200" cy="762000"/>
            <a:chOff x="3413" y="912"/>
            <a:chExt cx="528" cy="480"/>
          </a:xfrm>
        </p:grpSpPr>
        <p:sp>
          <p:nvSpPr>
            <p:cNvPr id="726020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08914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216775" y="1620838"/>
            <a:ext cx="1393825" cy="403225"/>
            <a:chOff x="4546" y="1305"/>
            <a:chExt cx="878" cy="254"/>
          </a:xfrm>
        </p:grpSpPr>
        <p:sp>
          <p:nvSpPr>
            <p:cNvPr id="726023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08912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715000" y="3435350"/>
            <a:ext cx="838200" cy="762000"/>
            <a:chOff x="3413" y="912"/>
            <a:chExt cx="528" cy="480"/>
          </a:xfrm>
        </p:grpSpPr>
        <p:sp>
          <p:nvSpPr>
            <p:cNvPr id="726026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08910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208838" y="3740150"/>
            <a:ext cx="1379537" cy="417513"/>
            <a:chOff x="4541" y="2640"/>
            <a:chExt cx="869" cy="263"/>
          </a:xfrm>
        </p:grpSpPr>
        <p:sp>
          <p:nvSpPr>
            <p:cNvPr id="726029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08908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715000" y="2368550"/>
            <a:ext cx="838200" cy="762000"/>
            <a:chOff x="3413" y="912"/>
            <a:chExt cx="528" cy="480"/>
          </a:xfrm>
        </p:grpSpPr>
        <p:sp>
          <p:nvSpPr>
            <p:cNvPr id="726032" name="AutoShape 16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08906" name="Text Box 17"/>
            <p:cNvSpPr txBox="1">
              <a:spLocks noChangeArrowheads="1"/>
            </p:cNvSpPr>
            <p:nvPr/>
          </p:nvSpPr>
          <p:spPr bwMode="auto">
            <a:xfrm>
              <a:off x="3560" y="912"/>
              <a:ext cx="18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726034" name="AutoShape 18"/>
          <p:cNvSpPr>
            <a:spLocks noChangeArrowheads="1"/>
          </p:cNvSpPr>
          <p:nvPr/>
        </p:nvSpPr>
        <p:spPr bwMode="auto">
          <a:xfrm>
            <a:off x="1143000" y="2168525"/>
            <a:ext cx="3962400" cy="39687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int  i1=10, i2 = 20, *p1, *p2, *p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2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2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2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2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2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2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2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26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260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26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8" grpId="0" build="p" autoUpdateAnimBg="0" advAuto="1000"/>
      <p:bldP spid="726034" grpId="0" animBg="1" autoUpdateAnimBg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954088" y="501650"/>
            <a:ext cx="3735387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1-8 </a:t>
            </a:r>
            <a:r>
              <a:rPr lang="zh-CN" altLang="en-US" sz="2000" i="1">
                <a:solidFill>
                  <a:srgbClr val="008000"/>
                </a:solidFill>
              </a:rPr>
              <a:t>交换指针值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 </a:t>
            </a:r>
            <a:r>
              <a:rPr lang="en-US" altLang="zh-CN" sz="2000" b="0">
                <a:solidFill>
                  <a:schemeClr val="tx1"/>
                </a:solidFill>
              </a:rPr>
              <a:t>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*p1, *p2, *p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p=p1;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p2=p;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09923" name="Group 3"/>
          <p:cNvGrpSpPr>
            <a:grpSpLocks/>
          </p:cNvGrpSpPr>
          <p:nvPr/>
        </p:nvGrpSpPr>
        <p:grpSpPr bwMode="auto">
          <a:xfrm>
            <a:off x="5715000" y="1301750"/>
            <a:ext cx="838200" cy="762000"/>
            <a:chOff x="3413" y="912"/>
            <a:chExt cx="528" cy="480"/>
          </a:xfrm>
        </p:grpSpPr>
        <p:sp>
          <p:nvSpPr>
            <p:cNvPr id="727044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09944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09924" name="Group 6"/>
          <p:cNvGrpSpPr>
            <a:grpSpLocks/>
          </p:cNvGrpSpPr>
          <p:nvPr/>
        </p:nvGrpSpPr>
        <p:grpSpPr bwMode="auto">
          <a:xfrm>
            <a:off x="7216775" y="1620838"/>
            <a:ext cx="1393825" cy="403225"/>
            <a:chOff x="4546" y="1305"/>
            <a:chExt cx="878" cy="254"/>
          </a:xfrm>
        </p:grpSpPr>
        <p:sp>
          <p:nvSpPr>
            <p:cNvPr id="727047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09942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09925" name="Group 9"/>
          <p:cNvGrpSpPr>
            <a:grpSpLocks/>
          </p:cNvGrpSpPr>
          <p:nvPr/>
        </p:nvGrpSpPr>
        <p:grpSpPr bwMode="auto">
          <a:xfrm>
            <a:off x="5715000" y="3435350"/>
            <a:ext cx="838200" cy="762000"/>
            <a:chOff x="3413" y="912"/>
            <a:chExt cx="528" cy="480"/>
          </a:xfrm>
        </p:grpSpPr>
        <p:sp>
          <p:nvSpPr>
            <p:cNvPr id="727050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09940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09926" name="Group 12"/>
          <p:cNvGrpSpPr>
            <a:grpSpLocks/>
          </p:cNvGrpSpPr>
          <p:nvPr/>
        </p:nvGrpSpPr>
        <p:grpSpPr bwMode="auto">
          <a:xfrm>
            <a:off x="7208838" y="3740150"/>
            <a:ext cx="1379537" cy="417513"/>
            <a:chOff x="4541" y="2640"/>
            <a:chExt cx="869" cy="263"/>
          </a:xfrm>
        </p:grpSpPr>
        <p:sp>
          <p:nvSpPr>
            <p:cNvPr id="727053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09938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grpSp>
        <p:nvGrpSpPr>
          <p:cNvPr id="209927" name="Group 15"/>
          <p:cNvGrpSpPr>
            <a:grpSpLocks/>
          </p:cNvGrpSpPr>
          <p:nvPr/>
        </p:nvGrpSpPr>
        <p:grpSpPr bwMode="auto">
          <a:xfrm>
            <a:off x="5715000" y="2368550"/>
            <a:ext cx="838200" cy="762000"/>
            <a:chOff x="3413" y="912"/>
            <a:chExt cx="528" cy="480"/>
          </a:xfrm>
        </p:grpSpPr>
        <p:sp>
          <p:nvSpPr>
            <p:cNvPr id="727056" name="AutoShape 16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09936" name="Text Box 17"/>
            <p:cNvSpPr txBox="1">
              <a:spLocks noChangeArrowheads="1"/>
            </p:cNvSpPr>
            <p:nvPr/>
          </p:nvSpPr>
          <p:spPr bwMode="auto">
            <a:xfrm>
              <a:off x="3560" y="912"/>
              <a:ext cx="18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727058" name="AutoShape 18"/>
          <p:cNvSpPr>
            <a:spLocks noChangeArrowheads="1"/>
          </p:cNvSpPr>
          <p:nvPr/>
        </p:nvSpPr>
        <p:spPr bwMode="auto">
          <a:xfrm>
            <a:off x="1143000" y="2508250"/>
            <a:ext cx="3962400" cy="488950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p1=&amp;i1;   p2=&amp;i2;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553200" y="1835150"/>
            <a:ext cx="693738" cy="2133600"/>
            <a:chOff x="4128" y="1440"/>
            <a:chExt cx="437" cy="1344"/>
          </a:xfrm>
        </p:grpSpPr>
        <p:sp>
          <p:nvSpPr>
            <p:cNvPr id="209933" name="Line 20"/>
            <p:cNvSpPr>
              <a:spLocks noChangeShapeType="1"/>
            </p:cNvSpPr>
            <p:nvPr/>
          </p:nvSpPr>
          <p:spPr bwMode="auto">
            <a:xfrm>
              <a:off x="4133" y="1440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9934" name="Line 21"/>
            <p:cNvSpPr>
              <a:spLocks noChangeShapeType="1"/>
            </p:cNvSpPr>
            <p:nvPr/>
          </p:nvSpPr>
          <p:spPr bwMode="auto">
            <a:xfrm>
              <a:off x="4128" y="2784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397750" y="1225550"/>
            <a:ext cx="581025" cy="2514600"/>
            <a:chOff x="4660" y="1056"/>
            <a:chExt cx="366" cy="1584"/>
          </a:xfrm>
        </p:grpSpPr>
        <p:sp>
          <p:nvSpPr>
            <p:cNvPr id="209931" name="Text Box 23"/>
            <p:cNvSpPr txBox="1">
              <a:spLocks noChangeArrowheads="1"/>
            </p:cNvSpPr>
            <p:nvPr/>
          </p:nvSpPr>
          <p:spPr bwMode="auto">
            <a:xfrm>
              <a:off x="4660" y="1056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p1</a:t>
              </a:r>
            </a:p>
          </p:txBody>
        </p:sp>
        <p:sp>
          <p:nvSpPr>
            <p:cNvPr id="209932" name="Text Box 24"/>
            <p:cNvSpPr txBox="1">
              <a:spLocks noChangeArrowheads="1"/>
            </p:cNvSpPr>
            <p:nvPr/>
          </p:nvSpPr>
          <p:spPr bwMode="auto">
            <a:xfrm>
              <a:off x="4660" y="2409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8" grpId="0" animBg="1" autoUpdateAnimBg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954088" y="501650"/>
            <a:ext cx="3735387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1-8 </a:t>
            </a:r>
            <a:r>
              <a:rPr lang="zh-CN" altLang="en-US" sz="2000" i="1">
                <a:solidFill>
                  <a:srgbClr val="008000"/>
                </a:solidFill>
              </a:rPr>
              <a:t>交换指针值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 </a:t>
            </a:r>
            <a:r>
              <a:rPr lang="en-US" altLang="zh-CN" sz="2000" b="0">
                <a:solidFill>
                  <a:schemeClr val="tx1"/>
                </a:solidFill>
              </a:rPr>
              <a:t>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*p1, *p2, *p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p=p1;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p2=p;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10947" name="Group 3"/>
          <p:cNvGrpSpPr>
            <a:grpSpLocks/>
          </p:cNvGrpSpPr>
          <p:nvPr/>
        </p:nvGrpSpPr>
        <p:grpSpPr bwMode="auto">
          <a:xfrm>
            <a:off x="5715000" y="1301750"/>
            <a:ext cx="838200" cy="762000"/>
            <a:chOff x="3413" y="912"/>
            <a:chExt cx="528" cy="480"/>
          </a:xfrm>
        </p:grpSpPr>
        <p:sp>
          <p:nvSpPr>
            <p:cNvPr id="728068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0970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10948" name="Group 6"/>
          <p:cNvGrpSpPr>
            <a:grpSpLocks/>
          </p:cNvGrpSpPr>
          <p:nvPr/>
        </p:nvGrpSpPr>
        <p:grpSpPr bwMode="auto">
          <a:xfrm>
            <a:off x="7216775" y="1620838"/>
            <a:ext cx="1393825" cy="403225"/>
            <a:chOff x="4546" y="1305"/>
            <a:chExt cx="878" cy="254"/>
          </a:xfrm>
        </p:grpSpPr>
        <p:sp>
          <p:nvSpPr>
            <p:cNvPr id="728071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10968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10949" name="Group 9"/>
          <p:cNvGrpSpPr>
            <a:grpSpLocks/>
          </p:cNvGrpSpPr>
          <p:nvPr/>
        </p:nvGrpSpPr>
        <p:grpSpPr bwMode="auto">
          <a:xfrm>
            <a:off x="5715000" y="3435350"/>
            <a:ext cx="838200" cy="762000"/>
            <a:chOff x="3413" y="912"/>
            <a:chExt cx="528" cy="480"/>
          </a:xfrm>
        </p:grpSpPr>
        <p:sp>
          <p:nvSpPr>
            <p:cNvPr id="728074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0966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10950" name="Group 12"/>
          <p:cNvGrpSpPr>
            <a:grpSpLocks/>
          </p:cNvGrpSpPr>
          <p:nvPr/>
        </p:nvGrpSpPr>
        <p:grpSpPr bwMode="auto">
          <a:xfrm>
            <a:off x="7208838" y="3740150"/>
            <a:ext cx="1379537" cy="417513"/>
            <a:chOff x="4541" y="2640"/>
            <a:chExt cx="869" cy="263"/>
          </a:xfrm>
        </p:grpSpPr>
        <p:sp>
          <p:nvSpPr>
            <p:cNvPr id="728077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10964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grpSp>
        <p:nvGrpSpPr>
          <p:cNvPr id="210951" name="Group 15"/>
          <p:cNvGrpSpPr>
            <a:grpSpLocks/>
          </p:cNvGrpSpPr>
          <p:nvPr/>
        </p:nvGrpSpPr>
        <p:grpSpPr bwMode="auto">
          <a:xfrm>
            <a:off x="5715000" y="2368550"/>
            <a:ext cx="838200" cy="762000"/>
            <a:chOff x="3413" y="912"/>
            <a:chExt cx="528" cy="480"/>
          </a:xfrm>
        </p:grpSpPr>
        <p:sp>
          <p:nvSpPr>
            <p:cNvPr id="728080" name="AutoShape 16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0962" name="Text Box 17"/>
            <p:cNvSpPr txBox="1">
              <a:spLocks noChangeArrowheads="1"/>
            </p:cNvSpPr>
            <p:nvPr/>
          </p:nvSpPr>
          <p:spPr bwMode="auto">
            <a:xfrm>
              <a:off x="3560" y="912"/>
              <a:ext cx="18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728082" name="AutoShape 18"/>
          <p:cNvSpPr>
            <a:spLocks noChangeArrowheads="1"/>
          </p:cNvSpPr>
          <p:nvPr/>
        </p:nvSpPr>
        <p:spPr bwMode="auto">
          <a:xfrm>
            <a:off x="1143000" y="2903538"/>
            <a:ext cx="3962400" cy="88582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        &lt;&lt; "*p2=" &lt;&lt; *p2 &lt;&lt; endl ;</a:t>
            </a:r>
          </a:p>
        </p:txBody>
      </p:sp>
      <p:grpSp>
        <p:nvGrpSpPr>
          <p:cNvPr id="210953" name="Group 19"/>
          <p:cNvGrpSpPr>
            <a:grpSpLocks/>
          </p:cNvGrpSpPr>
          <p:nvPr/>
        </p:nvGrpSpPr>
        <p:grpSpPr bwMode="auto">
          <a:xfrm>
            <a:off x="6553200" y="1835150"/>
            <a:ext cx="693738" cy="2133600"/>
            <a:chOff x="4128" y="1440"/>
            <a:chExt cx="437" cy="1344"/>
          </a:xfrm>
        </p:grpSpPr>
        <p:sp>
          <p:nvSpPr>
            <p:cNvPr id="210959" name="Line 20"/>
            <p:cNvSpPr>
              <a:spLocks noChangeShapeType="1"/>
            </p:cNvSpPr>
            <p:nvPr/>
          </p:nvSpPr>
          <p:spPr bwMode="auto">
            <a:xfrm>
              <a:off x="4133" y="1440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0960" name="Line 21"/>
            <p:cNvSpPr>
              <a:spLocks noChangeShapeType="1"/>
            </p:cNvSpPr>
            <p:nvPr/>
          </p:nvSpPr>
          <p:spPr bwMode="auto">
            <a:xfrm>
              <a:off x="4128" y="2784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10954" name="Group 22"/>
          <p:cNvGrpSpPr>
            <a:grpSpLocks/>
          </p:cNvGrpSpPr>
          <p:nvPr/>
        </p:nvGrpSpPr>
        <p:grpSpPr bwMode="auto">
          <a:xfrm>
            <a:off x="7397750" y="1225550"/>
            <a:ext cx="581025" cy="2514600"/>
            <a:chOff x="4660" y="1056"/>
            <a:chExt cx="366" cy="1584"/>
          </a:xfrm>
        </p:grpSpPr>
        <p:sp>
          <p:nvSpPr>
            <p:cNvPr id="210957" name="Text Box 23"/>
            <p:cNvSpPr txBox="1">
              <a:spLocks noChangeArrowheads="1"/>
            </p:cNvSpPr>
            <p:nvPr/>
          </p:nvSpPr>
          <p:spPr bwMode="auto">
            <a:xfrm>
              <a:off x="4660" y="1056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p1</a:t>
              </a:r>
            </a:p>
          </p:txBody>
        </p:sp>
        <p:sp>
          <p:nvSpPr>
            <p:cNvPr id="210958" name="Text Box 24"/>
            <p:cNvSpPr txBox="1">
              <a:spLocks noChangeArrowheads="1"/>
            </p:cNvSpPr>
            <p:nvPr/>
          </p:nvSpPr>
          <p:spPr bwMode="auto">
            <a:xfrm>
              <a:off x="4660" y="2409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p2</a:t>
              </a:r>
            </a:p>
          </p:txBody>
        </p:sp>
      </p:grpSp>
      <p:sp>
        <p:nvSpPr>
          <p:cNvPr id="728089" name="Text Box 25"/>
          <p:cNvSpPr txBox="1">
            <a:spLocks noChangeArrowheads="1"/>
          </p:cNvSpPr>
          <p:nvPr/>
        </p:nvSpPr>
        <p:spPr bwMode="auto">
          <a:xfrm>
            <a:off x="5638800" y="4273550"/>
            <a:ext cx="8159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0000CC"/>
                </a:solidFill>
              </a:rPr>
              <a:t>Output</a:t>
            </a:r>
            <a:endParaRPr lang="en-US" altLang="zh-CN" b="0">
              <a:solidFill>
                <a:srgbClr val="0000CC"/>
              </a:solidFill>
            </a:endParaRPr>
          </a:p>
        </p:txBody>
      </p:sp>
      <p:sp>
        <p:nvSpPr>
          <p:cNvPr id="728090" name="Rectangle 26"/>
          <p:cNvSpPr>
            <a:spLocks noChangeArrowheads="1"/>
          </p:cNvSpPr>
          <p:nvPr/>
        </p:nvSpPr>
        <p:spPr bwMode="auto">
          <a:xfrm>
            <a:off x="5638800" y="4883150"/>
            <a:ext cx="2838450" cy="4762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*p1 = 10		*p2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2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72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82" grpId="0" animBg="1" autoUpdateAnimBg="0"/>
      <p:bldP spid="728089" grpId="0" autoUpdateAnimBg="0"/>
      <p:bldP spid="728090" grpId="0" animBg="1" autoUpdateAnimBg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954088" y="495300"/>
            <a:ext cx="3735387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1-8 </a:t>
            </a:r>
            <a:r>
              <a:rPr lang="zh-CN" altLang="en-US" sz="2000" i="1">
                <a:solidFill>
                  <a:srgbClr val="008000"/>
                </a:solidFill>
              </a:rPr>
              <a:t>交换指针值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 </a:t>
            </a:r>
            <a:r>
              <a:rPr lang="en-US" altLang="zh-CN" sz="2000" b="0">
                <a:solidFill>
                  <a:schemeClr val="tx1"/>
                </a:solidFill>
              </a:rPr>
              <a:t>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*p1, *p2, *p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p=p1;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p2=p;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11971" name="Group 3"/>
          <p:cNvGrpSpPr>
            <a:grpSpLocks/>
          </p:cNvGrpSpPr>
          <p:nvPr/>
        </p:nvGrpSpPr>
        <p:grpSpPr bwMode="auto">
          <a:xfrm>
            <a:off x="5715000" y="1295400"/>
            <a:ext cx="838200" cy="762000"/>
            <a:chOff x="3413" y="912"/>
            <a:chExt cx="528" cy="480"/>
          </a:xfrm>
        </p:grpSpPr>
        <p:sp>
          <p:nvSpPr>
            <p:cNvPr id="729092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1996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11972" name="Group 6"/>
          <p:cNvGrpSpPr>
            <a:grpSpLocks/>
          </p:cNvGrpSpPr>
          <p:nvPr/>
        </p:nvGrpSpPr>
        <p:grpSpPr bwMode="auto">
          <a:xfrm>
            <a:off x="7216775" y="1614488"/>
            <a:ext cx="1393825" cy="403225"/>
            <a:chOff x="4546" y="1305"/>
            <a:chExt cx="878" cy="254"/>
          </a:xfrm>
        </p:grpSpPr>
        <p:sp>
          <p:nvSpPr>
            <p:cNvPr id="729095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11994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11973" name="Group 9"/>
          <p:cNvGrpSpPr>
            <a:grpSpLocks/>
          </p:cNvGrpSpPr>
          <p:nvPr/>
        </p:nvGrpSpPr>
        <p:grpSpPr bwMode="auto">
          <a:xfrm>
            <a:off x="5715000" y="3429000"/>
            <a:ext cx="838200" cy="762000"/>
            <a:chOff x="3413" y="912"/>
            <a:chExt cx="528" cy="480"/>
          </a:xfrm>
        </p:grpSpPr>
        <p:sp>
          <p:nvSpPr>
            <p:cNvPr id="729098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1992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11974" name="Group 12"/>
          <p:cNvGrpSpPr>
            <a:grpSpLocks/>
          </p:cNvGrpSpPr>
          <p:nvPr/>
        </p:nvGrpSpPr>
        <p:grpSpPr bwMode="auto">
          <a:xfrm>
            <a:off x="7208838" y="3733800"/>
            <a:ext cx="1379537" cy="417513"/>
            <a:chOff x="4541" y="2640"/>
            <a:chExt cx="869" cy="263"/>
          </a:xfrm>
        </p:grpSpPr>
        <p:sp>
          <p:nvSpPr>
            <p:cNvPr id="729101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11990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grpSp>
        <p:nvGrpSpPr>
          <p:cNvPr id="211975" name="Group 15"/>
          <p:cNvGrpSpPr>
            <a:grpSpLocks/>
          </p:cNvGrpSpPr>
          <p:nvPr/>
        </p:nvGrpSpPr>
        <p:grpSpPr bwMode="auto">
          <a:xfrm>
            <a:off x="5715000" y="2362200"/>
            <a:ext cx="838200" cy="762000"/>
            <a:chOff x="3413" y="912"/>
            <a:chExt cx="528" cy="480"/>
          </a:xfrm>
        </p:grpSpPr>
        <p:sp>
          <p:nvSpPr>
            <p:cNvPr id="729104" name="AutoShape 16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1988" name="Text Box 17"/>
            <p:cNvSpPr txBox="1">
              <a:spLocks noChangeArrowheads="1"/>
            </p:cNvSpPr>
            <p:nvPr/>
          </p:nvSpPr>
          <p:spPr bwMode="auto">
            <a:xfrm>
              <a:off x="3560" y="912"/>
              <a:ext cx="18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729106" name="AutoShape 18"/>
          <p:cNvSpPr>
            <a:spLocks noChangeArrowheads="1"/>
          </p:cNvSpPr>
          <p:nvPr/>
        </p:nvSpPr>
        <p:spPr bwMode="auto">
          <a:xfrm>
            <a:off x="1143000" y="3752850"/>
            <a:ext cx="3962400" cy="39687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p=p1;</a:t>
            </a:r>
          </a:p>
        </p:txBody>
      </p:sp>
      <p:grpSp>
        <p:nvGrpSpPr>
          <p:cNvPr id="211977" name="Group 19"/>
          <p:cNvGrpSpPr>
            <a:grpSpLocks/>
          </p:cNvGrpSpPr>
          <p:nvPr/>
        </p:nvGrpSpPr>
        <p:grpSpPr bwMode="auto">
          <a:xfrm>
            <a:off x="6553200" y="1828800"/>
            <a:ext cx="693738" cy="2133600"/>
            <a:chOff x="4128" y="1440"/>
            <a:chExt cx="437" cy="1344"/>
          </a:xfrm>
        </p:grpSpPr>
        <p:sp>
          <p:nvSpPr>
            <p:cNvPr id="211985" name="Line 20"/>
            <p:cNvSpPr>
              <a:spLocks noChangeShapeType="1"/>
            </p:cNvSpPr>
            <p:nvPr/>
          </p:nvSpPr>
          <p:spPr bwMode="auto">
            <a:xfrm>
              <a:off x="4133" y="1440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1986" name="Line 21"/>
            <p:cNvSpPr>
              <a:spLocks noChangeShapeType="1"/>
            </p:cNvSpPr>
            <p:nvPr/>
          </p:nvSpPr>
          <p:spPr bwMode="auto">
            <a:xfrm>
              <a:off x="4128" y="2784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11978" name="Group 22"/>
          <p:cNvGrpSpPr>
            <a:grpSpLocks/>
          </p:cNvGrpSpPr>
          <p:nvPr/>
        </p:nvGrpSpPr>
        <p:grpSpPr bwMode="auto">
          <a:xfrm>
            <a:off x="7397750" y="1219200"/>
            <a:ext cx="581025" cy="2514600"/>
            <a:chOff x="4660" y="1056"/>
            <a:chExt cx="366" cy="1584"/>
          </a:xfrm>
        </p:grpSpPr>
        <p:sp>
          <p:nvSpPr>
            <p:cNvPr id="211983" name="Text Box 23"/>
            <p:cNvSpPr txBox="1">
              <a:spLocks noChangeArrowheads="1"/>
            </p:cNvSpPr>
            <p:nvPr/>
          </p:nvSpPr>
          <p:spPr bwMode="auto">
            <a:xfrm>
              <a:off x="4660" y="1056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p1</a:t>
              </a:r>
            </a:p>
          </p:txBody>
        </p:sp>
        <p:sp>
          <p:nvSpPr>
            <p:cNvPr id="211984" name="Text Box 24"/>
            <p:cNvSpPr txBox="1">
              <a:spLocks noChangeArrowheads="1"/>
            </p:cNvSpPr>
            <p:nvPr/>
          </p:nvSpPr>
          <p:spPr bwMode="auto">
            <a:xfrm>
              <a:off x="4660" y="2409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p2</a:t>
              </a:r>
            </a:p>
          </p:txBody>
        </p:sp>
      </p:grpSp>
      <p:sp>
        <p:nvSpPr>
          <p:cNvPr id="729113" name="Line 25"/>
          <p:cNvSpPr>
            <a:spLocks noChangeShapeType="1"/>
          </p:cNvSpPr>
          <p:nvPr/>
        </p:nvSpPr>
        <p:spPr bwMode="auto">
          <a:xfrm flipV="1">
            <a:off x="6553200" y="1981200"/>
            <a:ext cx="990600" cy="990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29114" name="Text Box 26"/>
          <p:cNvSpPr txBox="1">
            <a:spLocks noChangeArrowheads="1"/>
          </p:cNvSpPr>
          <p:nvPr/>
        </p:nvSpPr>
        <p:spPr bwMode="auto">
          <a:xfrm>
            <a:off x="8004175" y="1219200"/>
            <a:ext cx="4667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</a:t>
            </a:r>
          </a:p>
        </p:txBody>
      </p:sp>
      <p:sp>
        <p:nvSpPr>
          <p:cNvPr id="211981" name="Text Box 27"/>
          <p:cNvSpPr txBox="1">
            <a:spLocks noChangeArrowheads="1"/>
          </p:cNvSpPr>
          <p:nvPr/>
        </p:nvSpPr>
        <p:spPr bwMode="auto">
          <a:xfrm>
            <a:off x="5638800" y="4267200"/>
            <a:ext cx="8159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0000CC"/>
                </a:solidFill>
              </a:rPr>
              <a:t>Output</a:t>
            </a:r>
            <a:endParaRPr lang="en-US" altLang="zh-CN" b="0">
              <a:solidFill>
                <a:srgbClr val="0000CC"/>
              </a:solidFill>
            </a:endParaRPr>
          </a:p>
        </p:txBody>
      </p:sp>
      <p:sp>
        <p:nvSpPr>
          <p:cNvPr id="211982" name="Rectangle 28"/>
          <p:cNvSpPr>
            <a:spLocks noChangeArrowheads="1"/>
          </p:cNvSpPr>
          <p:nvPr/>
        </p:nvSpPr>
        <p:spPr bwMode="auto">
          <a:xfrm>
            <a:off x="5638800" y="4876800"/>
            <a:ext cx="2838450" cy="4762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*p1 = 10		*p2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06" grpId="0" animBg="1" autoUpdateAnimBg="0"/>
      <p:bldP spid="729113" grpId="0" animBg="1"/>
      <p:bldP spid="729113" grpId="1" animBg="1"/>
      <p:bldP spid="729114" grpId="0" autoUpdateAnimBg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954088" y="495300"/>
            <a:ext cx="3735387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1-8 </a:t>
            </a:r>
            <a:r>
              <a:rPr lang="zh-CN" altLang="en-US" sz="2000" i="1">
                <a:solidFill>
                  <a:srgbClr val="008000"/>
                </a:solidFill>
              </a:rPr>
              <a:t>交换指针值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 </a:t>
            </a:r>
            <a:r>
              <a:rPr lang="en-US" altLang="zh-CN" sz="2000" b="0">
                <a:solidFill>
                  <a:schemeClr val="tx1"/>
                </a:solidFill>
              </a:rPr>
              <a:t>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*p1, *p2, *p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p=p1;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p2=p;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12995" name="Group 3"/>
          <p:cNvGrpSpPr>
            <a:grpSpLocks/>
          </p:cNvGrpSpPr>
          <p:nvPr/>
        </p:nvGrpSpPr>
        <p:grpSpPr bwMode="auto">
          <a:xfrm>
            <a:off x="5715000" y="1295400"/>
            <a:ext cx="838200" cy="762000"/>
            <a:chOff x="3413" y="912"/>
            <a:chExt cx="528" cy="480"/>
          </a:xfrm>
        </p:grpSpPr>
        <p:sp>
          <p:nvSpPr>
            <p:cNvPr id="730116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3016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12996" name="Group 6"/>
          <p:cNvGrpSpPr>
            <a:grpSpLocks/>
          </p:cNvGrpSpPr>
          <p:nvPr/>
        </p:nvGrpSpPr>
        <p:grpSpPr bwMode="auto">
          <a:xfrm>
            <a:off x="7216775" y="1614488"/>
            <a:ext cx="1393825" cy="403225"/>
            <a:chOff x="4546" y="1305"/>
            <a:chExt cx="878" cy="254"/>
          </a:xfrm>
        </p:grpSpPr>
        <p:sp>
          <p:nvSpPr>
            <p:cNvPr id="730119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13014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12997" name="Group 9"/>
          <p:cNvGrpSpPr>
            <a:grpSpLocks/>
          </p:cNvGrpSpPr>
          <p:nvPr/>
        </p:nvGrpSpPr>
        <p:grpSpPr bwMode="auto">
          <a:xfrm>
            <a:off x="5715000" y="3429000"/>
            <a:ext cx="838200" cy="762000"/>
            <a:chOff x="3413" y="912"/>
            <a:chExt cx="528" cy="480"/>
          </a:xfrm>
        </p:grpSpPr>
        <p:sp>
          <p:nvSpPr>
            <p:cNvPr id="730122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3012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12998" name="Group 12"/>
          <p:cNvGrpSpPr>
            <a:grpSpLocks/>
          </p:cNvGrpSpPr>
          <p:nvPr/>
        </p:nvGrpSpPr>
        <p:grpSpPr bwMode="auto">
          <a:xfrm>
            <a:off x="7208838" y="3733800"/>
            <a:ext cx="1379537" cy="417513"/>
            <a:chOff x="4541" y="2640"/>
            <a:chExt cx="869" cy="263"/>
          </a:xfrm>
        </p:grpSpPr>
        <p:sp>
          <p:nvSpPr>
            <p:cNvPr id="730125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13010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grpSp>
        <p:nvGrpSpPr>
          <p:cNvPr id="212999" name="Group 15"/>
          <p:cNvGrpSpPr>
            <a:grpSpLocks/>
          </p:cNvGrpSpPr>
          <p:nvPr/>
        </p:nvGrpSpPr>
        <p:grpSpPr bwMode="auto">
          <a:xfrm>
            <a:off x="5715000" y="2362200"/>
            <a:ext cx="838200" cy="762000"/>
            <a:chOff x="3413" y="912"/>
            <a:chExt cx="528" cy="480"/>
          </a:xfrm>
        </p:grpSpPr>
        <p:sp>
          <p:nvSpPr>
            <p:cNvPr id="730128" name="AutoShape 16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3008" name="Text Box 17"/>
            <p:cNvSpPr txBox="1">
              <a:spLocks noChangeArrowheads="1"/>
            </p:cNvSpPr>
            <p:nvPr/>
          </p:nvSpPr>
          <p:spPr bwMode="auto">
            <a:xfrm>
              <a:off x="3560" y="912"/>
              <a:ext cx="18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213000" name="AutoShape 18"/>
          <p:cNvSpPr>
            <a:spLocks noChangeArrowheads="1"/>
          </p:cNvSpPr>
          <p:nvPr/>
        </p:nvSpPr>
        <p:spPr bwMode="auto">
          <a:xfrm>
            <a:off x="1143000" y="4149725"/>
            <a:ext cx="3962400" cy="39687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p1=p2;</a:t>
            </a:r>
          </a:p>
        </p:txBody>
      </p:sp>
      <p:sp>
        <p:nvSpPr>
          <p:cNvPr id="213001" name="Line 19"/>
          <p:cNvSpPr>
            <a:spLocks noChangeShapeType="1"/>
          </p:cNvSpPr>
          <p:nvPr/>
        </p:nvSpPr>
        <p:spPr bwMode="auto">
          <a:xfrm>
            <a:off x="6553200" y="3962400"/>
            <a:ext cx="685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3002" name="Line 20"/>
          <p:cNvSpPr>
            <a:spLocks noChangeShapeType="1"/>
          </p:cNvSpPr>
          <p:nvPr/>
        </p:nvSpPr>
        <p:spPr bwMode="auto">
          <a:xfrm flipV="1">
            <a:off x="6553200" y="1981200"/>
            <a:ext cx="990600" cy="990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3003" name="Text Box 21"/>
          <p:cNvSpPr txBox="1">
            <a:spLocks noChangeArrowheads="1"/>
          </p:cNvSpPr>
          <p:nvPr/>
        </p:nvSpPr>
        <p:spPr bwMode="auto">
          <a:xfrm>
            <a:off x="7397750" y="3367088"/>
            <a:ext cx="5810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p2</a:t>
            </a:r>
          </a:p>
        </p:txBody>
      </p:sp>
      <p:sp>
        <p:nvSpPr>
          <p:cNvPr id="213004" name="Text Box 22"/>
          <p:cNvSpPr txBox="1">
            <a:spLocks noChangeArrowheads="1"/>
          </p:cNvSpPr>
          <p:nvPr/>
        </p:nvSpPr>
        <p:spPr bwMode="auto">
          <a:xfrm>
            <a:off x="7473950" y="1219200"/>
            <a:ext cx="4667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</a:t>
            </a:r>
          </a:p>
        </p:txBody>
      </p:sp>
      <p:sp>
        <p:nvSpPr>
          <p:cNvPr id="213005" name="Text Box 23"/>
          <p:cNvSpPr txBox="1">
            <a:spLocks noChangeArrowheads="1"/>
          </p:cNvSpPr>
          <p:nvPr/>
        </p:nvSpPr>
        <p:spPr bwMode="auto">
          <a:xfrm>
            <a:off x="5638800" y="4267200"/>
            <a:ext cx="8159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0000CC"/>
                </a:solidFill>
              </a:rPr>
              <a:t>Output</a:t>
            </a:r>
            <a:endParaRPr lang="en-US" altLang="zh-CN" b="0">
              <a:solidFill>
                <a:schemeClr val="tx1"/>
              </a:solidFill>
            </a:endParaRPr>
          </a:p>
        </p:txBody>
      </p:sp>
      <p:sp>
        <p:nvSpPr>
          <p:cNvPr id="213006" name="Rectangle 24"/>
          <p:cNvSpPr>
            <a:spLocks noChangeArrowheads="1"/>
          </p:cNvSpPr>
          <p:nvPr/>
        </p:nvSpPr>
        <p:spPr bwMode="auto">
          <a:xfrm>
            <a:off x="5638800" y="4876800"/>
            <a:ext cx="2838450" cy="4762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*p1 = 10		*p2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954088" y="495300"/>
            <a:ext cx="3735387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1-8 </a:t>
            </a:r>
            <a:r>
              <a:rPr lang="zh-CN" altLang="en-US" sz="2000" i="1">
                <a:solidFill>
                  <a:srgbClr val="008000"/>
                </a:solidFill>
              </a:rPr>
              <a:t>交换指针值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#include&lt;iostream&gt;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*p1, *p2, *p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p=p1;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p2=p;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14019" name="Group 3"/>
          <p:cNvGrpSpPr>
            <a:grpSpLocks/>
          </p:cNvGrpSpPr>
          <p:nvPr/>
        </p:nvGrpSpPr>
        <p:grpSpPr bwMode="auto">
          <a:xfrm>
            <a:off x="5715000" y="1295400"/>
            <a:ext cx="838200" cy="762000"/>
            <a:chOff x="3413" y="912"/>
            <a:chExt cx="528" cy="480"/>
          </a:xfrm>
        </p:grpSpPr>
        <p:sp>
          <p:nvSpPr>
            <p:cNvPr id="731140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4042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14020" name="Group 6"/>
          <p:cNvGrpSpPr>
            <a:grpSpLocks/>
          </p:cNvGrpSpPr>
          <p:nvPr/>
        </p:nvGrpSpPr>
        <p:grpSpPr bwMode="auto">
          <a:xfrm>
            <a:off x="7216775" y="1614488"/>
            <a:ext cx="1393825" cy="403225"/>
            <a:chOff x="4546" y="1305"/>
            <a:chExt cx="878" cy="254"/>
          </a:xfrm>
        </p:grpSpPr>
        <p:sp>
          <p:nvSpPr>
            <p:cNvPr id="731143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14040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14021" name="Group 9"/>
          <p:cNvGrpSpPr>
            <a:grpSpLocks/>
          </p:cNvGrpSpPr>
          <p:nvPr/>
        </p:nvGrpSpPr>
        <p:grpSpPr bwMode="auto">
          <a:xfrm>
            <a:off x="5715000" y="3429000"/>
            <a:ext cx="838200" cy="762000"/>
            <a:chOff x="3413" y="912"/>
            <a:chExt cx="528" cy="480"/>
          </a:xfrm>
        </p:grpSpPr>
        <p:sp>
          <p:nvSpPr>
            <p:cNvPr id="731146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4038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14022" name="Group 12"/>
          <p:cNvGrpSpPr>
            <a:grpSpLocks/>
          </p:cNvGrpSpPr>
          <p:nvPr/>
        </p:nvGrpSpPr>
        <p:grpSpPr bwMode="auto">
          <a:xfrm>
            <a:off x="7208838" y="3733800"/>
            <a:ext cx="1379537" cy="417513"/>
            <a:chOff x="4541" y="2640"/>
            <a:chExt cx="869" cy="263"/>
          </a:xfrm>
        </p:grpSpPr>
        <p:sp>
          <p:nvSpPr>
            <p:cNvPr id="731149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14036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grpSp>
        <p:nvGrpSpPr>
          <p:cNvPr id="214023" name="Group 15"/>
          <p:cNvGrpSpPr>
            <a:grpSpLocks/>
          </p:cNvGrpSpPr>
          <p:nvPr/>
        </p:nvGrpSpPr>
        <p:grpSpPr bwMode="auto">
          <a:xfrm>
            <a:off x="5715000" y="2362200"/>
            <a:ext cx="838200" cy="762000"/>
            <a:chOff x="3413" y="912"/>
            <a:chExt cx="528" cy="480"/>
          </a:xfrm>
        </p:grpSpPr>
        <p:sp>
          <p:nvSpPr>
            <p:cNvPr id="731152" name="AutoShape 16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4034" name="Text Box 17"/>
            <p:cNvSpPr txBox="1">
              <a:spLocks noChangeArrowheads="1"/>
            </p:cNvSpPr>
            <p:nvPr/>
          </p:nvSpPr>
          <p:spPr bwMode="auto">
            <a:xfrm>
              <a:off x="3560" y="912"/>
              <a:ext cx="18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214024" name="AutoShape 18"/>
          <p:cNvSpPr>
            <a:spLocks noChangeArrowheads="1"/>
          </p:cNvSpPr>
          <p:nvPr/>
        </p:nvSpPr>
        <p:spPr bwMode="auto">
          <a:xfrm>
            <a:off x="1143000" y="4184650"/>
            <a:ext cx="3962400" cy="39687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p1=p2;</a:t>
            </a:r>
          </a:p>
        </p:txBody>
      </p:sp>
      <p:sp>
        <p:nvSpPr>
          <p:cNvPr id="214025" name="Line 19"/>
          <p:cNvSpPr>
            <a:spLocks noChangeShapeType="1"/>
          </p:cNvSpPr>
          <p:nvPr/>
        </p:nvSpPr>
        <p:spPr bwMode="auto">
          <a:xfrm>
            <a:off x="6553200" y="3962400"/>
            <a:ext cx="685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4026" name="Line 20"/>
          <p:cNvSpPr>
            <a:spLocks noChangeShapeType="1"/>
          </p:cNvSpPr>
          <p:nvPr/>
        </p:nvSpPr>
        <p:spPr bwMode="auto">
          <a:xfrm flipV="1">
            <a:off x="6553200" y="1981200"/>
            <a:ext cx="990600" cy="990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31157" name="Line 21"/>
          <p:cNvSpPr>
            <a:spLocks noChangeShapeType="1"/>
          </p:cNvSpPr>
          <p:nvPr/>
        </p:nvSpPr>
        <p:spPr bwMode="auto">
          <a:xfrm>
            <a:off x="6553200" y="1828800"/>
            <a:ext cx="1143000" cy="1981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31158" name="Text Box 22"/>
          <p:cNvSpPr txBox="1">
            <a:spLocks noChangeArrowheads="1"/>
          </p:cNvSpPr>
          <p:nvPr/>
        </p:nvSpPr>
        <p:spPr bwMode="auto">
          <a:xfrm>
            <a:off x="7642225" y="3367088"/>
            <a:ext cx="5810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p1</a:t>
            </a:r>
          </a:p>
        </p:txBody>
      </p:sp>
      <p:sp>
        <p:nvSpPr>
          <p:cNvPr id="214029" name="Text Box 23"/>
          <p:cNvSpPr txBox="1">
            <a:spLocks noChangeArrowheads="1"/>
          </p:cNvSpPr>
          <p:nvPr/>
        </p:nvSpPr>
        <p:spPr bwMode="auto">
          <a:xfrm>
            <a:off x="7473950" y="1219200"/>
            <a:ext cx="4667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</a:t>
            </a:r>
          </a:p>
        </p:txBody>
      </p:sp>
      <p:sp>
        <p:nvSpPr>
          <p:cNvPr id="214030" name="Text Box 24"/>
          <p:cNvSpPr txBox="1">
            <a:spLocks noChangeArrowheads="1"/>
          </p:cNvSpPr>
          <p:nvPr/>
        </p:nvSpPr>
        <p:spPr bwMode="auto">
          <a:xfrm>
            <a:off x="6940550" y="3367088"/>
            <a:ext cx="5810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p2</a:t>
            </a:r>
          </a:p>
        </p:txBody>
      </p:sp>
      <p:sp>
        <p:nvSpPr>
          <p:cNvPr id="214031" name="Text Box 25"/>
          <p:cNvSpPr txBox="1">
            <a:spLocks noChangeArrowheads="1"/>
          </p:cNvSpPr>
          <p:nvPr/>
        </p:nvSpPr>
        <p:spPr bwMode="auto">
          <a:xfrm>
            <a:off x="5638800" y="4267200"/>
            <a:ext cx="8159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0000CC"/>
                </a:solidFill>
              </a:rPr>
              <a:t>Output</a:t>
            </a:r>
            <a:endParaRPr lang="en-US" altLang="zh-CN" b="0">
              <a:solidFill>
                <a:schemeClr val="tx1"/>
              </a:solidFill>
            </a:endParaRPr>
          </a:p>
        </p:txBody>
      </p:sp>
      <p:sp>
        <p:nvSpPr>
          <p:cNvPr id="214032" name="Rectangle 26"/>
          <p:cNvSpPr>
            <a:spLocks noChangeArrowheads="1"/>
          </p:cNvSpPr>
          <p:nvPr/>
        </p:nvSpPr>
        <p:spPr bwMode="auto">
          <a:xfrm>
            <a:off x="5638800" y="4876800"/>
            <a:ext cx="2838450" cy="4762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*p1 = 10		*p2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57" grpId="0" animBg="1"/>
      <p:bldP spid="73115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 descr="球体"/>
          <p:cNvSpPr>
            <a:spLocks noChangeArrowheads="1"/>
          </p:cNvSpPr>
          <p:nvPr/>
        </p:nvSpPr>
        <p:spPr bwMode="auto">
          <a:xfrm>
            <a:off x="3657600" y="1981200"/>
            <a:ext cx="5181600" cy="3657600"/>
          </a:xfrm>
          <a:prstGeom prst="rect">
            <a:avLst/>
          </a:prstGeom>
          <a:pattFill prst="sphere">
            <a:fgClr>
              <a:srgbClr val="D4FEAE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F9868"/>
            </a:prstShdw>
          </a:effectLst>
        </p:spPr>
        <p:txBody>
          <a:bodyPr wrap="none" anchor="ctr"/>
          <a:lstStyle/>
          <a:p>
            <a:pPr algn="ctr"/>
            <a:endParaRPr lang="zh-CN" altLang="zh-CN" sz="2400">
              <a:solidFill>
                <a:schemeClr val="tx1"/>
              </a:solidFill>
            </a:endParaRPr>
          </a:p>
        </p:txBody>
      </p:sp>
      <p:sp>
        <p:nvSpPr>
          <p:cNvPr id="551939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6400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1-2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用面向对象方法编程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714375" y="1090613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CC3300"/>
                </a:solidFill>
                <a:ea typeface="隶书" pitchFamily="49" charset="-122"/>
              </a:rPr>
              <a:t>分析</a:t>
            </a:r>
          </a:p>
        </p:txBody>
      </p:sp>
      <p:sp>
        <p:nvSpPr>
          <p:cNvPr id="551941" name="Oval 5"/>
          <p:cNvSpPr>
            <a:spLocks noChangeArrowheads="1"/>
          </p:cNvSpPr>
          <p:nvPr/>
        </p:nvSpPr>
        <p:spPr bwMode="auto">
          <a:xfrm>
            <a:off x="5791200" y="2452688"/>
            <a:ext cx="900113" cy="90011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91000" y="3663950"/>
            <a:ext cx="4176713" cy="1530350"/>
            <a:chOff x="2640" y="2308"/>
            <a:chExt cx="2631" cy="964"/>
          </a:xfrm>
        </p:grpSpPr>
        <p:grpSp>
          <p:nvGrpSpPr>
            <p:cNvPr id="26642" name="Group 7"/>
            <p:cNvGrpSpPr>
              <a:grpSpLocks/>
            </p:cNvGrpSpPr>
            <p:nvPr/>
          </p:nvGrpSpPr>
          <p:grpSpPr bwMode="auto">
            <a:xfrm>
              <a:off x="3596" y="2592"/>
              <a:ext cx="680" cy="680"/>
              <a:chOff x="2584" y="1816"/>
              <a:chExt cx="680" cy="680"/>
            </a:xfrm>
          </p:grpSpPr>
          <p:sp>
            <p:nvSpPr>
              <p:cNvPr id="26649" name="Oval 8"/>
              <p:cNvSpPr>
                <a:spLocks noChangeArrowheads="1"/>
              </p:cNvSpPr>
              <p:nvPr/>
            </p:nvSpPr>
            <p:spPr bwMode="auto">
              <a:xfrm>
                <a:off x="2584" y="1816"/>
                <a:ext cx="680" cy="680"/>
              </a:xfrm>
              <a:prstGeom prst="ellipse">
                <a:avLst/>
              </a:prstGeom>
              <a:solidFill>
                <a:srgbClr val="DFC0E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50" name="Line 9"/>
              <p:cNvSpPr>
                <a:spLocks noChangeShapeType="1"/>
              </p:cNvSpPr>
              <p:nvPr/>
            </p:nvSpPr>
            <p:spPr bwMode="auto">
              <a:xfrm flipV="1">
                <a:off x="2928" y="1968"/>
                <a:ext cx="28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6643" name="Group 10"/>
            <p:cNvGrpSpPr>
              <a:grpSpLocks/>
            </p:cNvGrpSpPr>
            <p:nvPr/>
          </p:nvGrpSpPr>
          <p:grpSpPr bwMode="auto">
            <a:xfrm>
              <a:off x="4704" y="2308"/>
              <a:ext cx="567" cy="567"/>
              <a:chOff x="2640" y="1881"/>
              <a:chExt cx="567" cy="567"/>
            </a:xfrm>
          </p:grpSpPr>
          <p:sp>
            <p:nvSpPr>
              <p:cNvPr id="26647" name="Oval 11"/>
              <p:cNvSpPr>
                <a:spLocks noChangeArrowheads="1"/>
              </p:cNvSpPr>
              <p:nvPr/>
            </p:nvSpPr>
            <p:spPr bwMode="auto">
              <a:xfrm>
                <a:off x="2640" y="1881"/>
                <a:ext cx="567" cy="567"/>
              </a:xfrm>
              <a:prstGeom prst="ellipse">
                <a:avLst/>
              </a:prstGeom>
              <a:solidFill>
                <a:srgbClr val="ECE6C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48" name="Line 12"/>
              <p:cNvSpPr>
                <a:spLocks noChangeShapeType="1"/>
              </p:cNvSpPr>
              <p:nvPr/>
            </p:nvSpPr>
            <p:spPr bwMode="auto">
              <a:xfrm flipV="1">
                <a:off x="2928" y="2016"/>
                <a:ext cx="24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6644" name="Group 13"/>
            <p:cNvGrpSpPr>
              <a:grpSpLocks/>
            </p:cNvGrpSpPr>
            <p:nvPr/>
          </p:nvGrpSpPr>
          <p:grpSpPr bwMode="auto">
            <a:xfrm>
              <a:off x="2640" y="2342"/>
              <a:ext cx="499" cy="499"/>
              <a:chOff x="2640" y="2342"/>
              <a:chExt cx="499" cy="499"/>
            </a:xfrm>
          </p:grpSpPr>
          <p:sp>
            <p:nvSpPr>
              <p:cNvPr id="26645" name="Oval 14"/>
              <p:cNvSpPr>
                <a:spLocks noChangeArrowheads="1"/>
              </p:cNvSpPr>
              <p:nvPr/>
            </p:nvSpPr>
            <p:spPr bwMode="auto">
              <a:xfrm>
                <a:off x="2640" y="2342"/>
                <a:ext cx="499" cy="499"/>
              </a:xfrm>
              <a:prstGeom prst="ellipse">
                <a:avLst/>
              </a:prstGeom>
              <a:solidFill>
                <a:srgbClr val="FFE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46" name="Line 15"/>
              <p:cNvSpPr>
                <a:spLocks noChangeShapeType="1"/>
              </p:cNvSpPr>
              <p:nvPr/>
            </p:nvSpPr>
            <p:spPr bwMode="auto">
              <a:xfrm flipV="1">
                <a:off x="2899" y="2438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51952" name="Text Box 16"/>
          <p:cNvSpPr txBox="1">
            <a:spLocks noChangeArrowheads="1"/>
          </p:cNvSpPr>
          <p:nvPr/>
        </p:nvSpPr>
        <p:spPr bwMode="auto">
          <a:xfrm>
            <a:off x="800100" y="2071688"/>
            <a:ext cx="255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“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圆”是抽象的类类型</a:t>
            </a:r>
          </a:p>
        </p:txBody>
      </p:sp>
      <p:sp>
        <p:nvSpPr>
          <p:cNvPr id="551953" name="Rectangle 17"/>
          <p:cNvSpPr>
            <a:spLocks noChangeArrowheads="1"/>
          </p:cNvSpPr>
          <p:nvPr/>
        </p:nvSpPr>
        <p:spPr bwMode="auto">
          <a:xfrm>
            <a:off x="762000" y="3290888"/>
            <a:ext cx="280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建立具体的圆（对象）</a:t>
            </a:r>
          </a:p>
        </p:txBody>
      </p:sp>
      <p:sp>
        <p:nvSpPr>
          <p:cNvPr id="551954" name="Freeform 18"/>
          <p:cNvSpPr>
            <a:spLocks/>
          </p:cNvSpPr>
          <p:nvPr/>
        </p:nvSpPr>
        <p:spPr bwMode="auto">
          <a:xfrm>
            <a:off x="1946275" y="2478088"/>
            <a:ext cx="3175" cy="722312"/>
          </a:xfrm>
          <a:custGeom>
            <a:avLst/>
            <a:gdLst>
              <a:gd name="T0" fmla="*/ 2147483647 w 2"/>
              <a:gd name="T1" fmla="*/ 0 h 455"/>
              <a:gd name="T2" fmla="*/ 0 w 2"/>
              <a:gd name="T3" fmla="*/ 2147483647 h 455"/>
              <a:gd name="T4" fmla="*/ 0 60000 65536"/>
              <a:gd name="T5" fmla="*/ 0 60000 65536"/>
              <a:gd name="T6" fmla="*/ 0 w 2"/>
              <a:gd name="T7" fmla="*/ 0 h 455"/>
              <a:gd name="T8" fmla="*/ 2 w 2"/>
              <a:gd name="T9" fmla="*/ 455 h 4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455">
                <a:moveTo>
                  <a:pt x="2" y="0"/>
                </a:moveTo>
                <a:lnTo>
                  <a:pt x="0" y="455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51955" name="Text Box 19"/>
          <p:cNvSpPr txBox="1">
            <a:spLocks noChangeArrowheads="1"/>
          </p:cNvSpPr>
          <p:nvPr/>
        </p:nvSpPr>
        <p:spPr bwMode="auto">
          <a:xfrm>
            <a:off x="806450" y="2641600"/>
            <a:ext cx="1055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3333FF"/>
                </a:solidFill>
              </a:rPr>
              <a:t>半径？</a:t>
            </a:r>
          </a:p>
        </p:txBody>
      </p:sp>
      <p:sp>
        <p:nvSpPr>
          <p:cNvPr id="551956" name="Freeform 20"/>
          <p:cNvSpPr>
            <a:spLocks/>
          </p:cNvSpPr>
          <p:nvPr/>
        </p:nvSpPr>
        <p:spPr bwMode="auto">
          <a:xfrm>
            <a:off x="1944688" y="3733800"/>
            <a:ext cx="4762" cy="681038"/>
          </a:xfrm>
          <a:custGeom>
            <a:avLst/>
            <a:gdLst>
              <a:gd name="T0" fmla="*/ 2147483647 w 3"/>
              <a:gd name="T1" fmla="*/ 2147483647 h 429"/>
              <a:gd name="T2" fmla="*/ 0 w 3"/>
              <a:gd name="T3" fmla="*/ 0 h 429"/>
              <a:gd name="T4" fmla="*/ 0 60000 65536"/>
              <a:gd name="T5" fmla="*/ 0 60000 65536"/>
              <a:gd name="T6" fmla="*/ 0 w 3"/>
              <a:gd name="T7" fmla="*/ 0 h 429"/>
              <a:gd name="T8" fmla="*/ 3 w 3"/>
              <a:gd name="T9" fmla="*/ 429 h 4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429">
                <a:moveTo>
                  <a:pt x="3" y="429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51957" name="Text Box 21"/>
          <p:cNvSpPr txBox="1">
            <a:spLocks noChangeArrowheads="1"/>
          </p:cNvSpPr>
          <p:nvPr/>
        </p:nvSpPr>
        <p:spPr bwMode="auto">
          <a:xfrm>
            <a:off x="746125" y="4537075"/>
            <a:ext cx="1693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>
                <a:solidFill>
                  <a:srgbClr val="3333FF"/>
                </a:solidFill>
              </a:rPr>
              <a:t>圆的周长 ？</a:t>
            </a:r>
          </a:p>
          <a:p>
            <a:pPr>
              <a:lnSpc>
                <a:spcPct val="110000"/>
              </a:lnSpc>
            </a:pPr>
            <a:r>
              <a:rPr lang="zh-CN" altLang="en-US" sz="2000">
                <a:solidFill>
                  <a:srgbClr val="3333FF"/>
                </a:solidFill>
              </a:rPr>
              <a:t>        面积 ？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029200" y="3429000"/>
            <a:ext cx="2438400" cy="609600"/>
            <a:chOff x="3168" y="2160"/>
            <a:chExt cx="1536" cy="384"/>
          </a:xfrm>
        </p:grpSpPr>
        <p:sp>
          <p:nvSpPr>
            <p:cNvPr id="26639" name="Line 23"/>
            <p:cNvSpPr>
              <a:spLocks noChangeShapeType="1"/>
            </p:cNvSpPr>
            <p:nvPr/>
          </p:nvSpPr>
          <p:spPr bwMode="auto">
            <a:xfrm flipH="1">
              <a:off x="3168" y="2160"/>
              <a:ext cx="576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0" name="Line 24"/>
            <p:cNvSpPr>
              <a:spLocks noChangeShapeType="1"/>
            </p:cNvSpPr>
            <p:nvPr/>
          </p:nvSpPr>
          <p:spPr bwMode="auto">
            <a:xfrm>
              <a:off x="3936" y="2160"/>
              <a:ext cx="0" cy="38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1" name="Line 25"/>
            <p:cNvSpPr>
              <a:spLocks noChangeShapeType="1"/>
            </p:cNvSpPr>
            <p:nvPr/>
          </p:nvSpPr>
          <p:spPr bwMode="auto">
            <a:xfrm>
              <a:off x="4128" y="2160"/>
              <a:ext cx="576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51962" name="Text Box 26"/>
          <p:cNvSpPr txBox="1">
            <a:spLocks noChangeArrowheads="1"/>
          </p:cNvSpPr>
          <p:nvPr/>
        </p:nvSpPr>
        <p:spPr bwMode="auto">
          <a:xfrm>
            <a:off x="4656138" y="30988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i="1">
                <a:solidFill>
                  <a:srgbClr val="3333FF"/>
                </a:solidFill>
              </a:rPr>
              <a:t>实例化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5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5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5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5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1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 animBg="1" autoUpdateAnimBg="0"/>
      <p:bldP spid="551939" grpId="0" autoUpdateAnimBg="0"/>
      <p:bldP spid="551940" grpId="0" autoUpdateAnimBg="0"/>
      <p:bldP spid="551941" grpId="0" animBg="1"/>
      <p:bldP spid="551952" grpId="0" autoUpdateAnimBg="0"/>
      <p:bldP spid="551953" grpId="0" autoUpdateAnimBg="0"/>
      <p:bldP spid="551954" grpId="0" animBg="1"/>
      <p:bldP spid="551955" grpId="0" autoUpdateAnimBg="0"/>
      <p:bldP spid="551956" grpId="0" animBg="1"/>
      <p:bldP spid="551957" grpId="0" autoUpdateAnimBg="0"/>
      <p:bldP spid="551962" grpId="0" autoUpdateAnimBg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954088" y="495300"/>
            <a:ext cx="3735387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1-8 </a:t>
            </a:r>
            <a:r>
              <a:rPr lang="zh-CN" altLang="en-US" sz="2000" i="1">
                <a:solidFill>
                  <a:srgbClr val="008000"/>
                </a:solidFill>
              </a:rPr>
              <a:t>交换指针值</a:t>
            </a:r>
            <a:endParaRPr lang="zh-CN" altLang="zh-CN" sz="20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#include&lt;iostream&gt;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*p1, *p2, *p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p=p1;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p2=p;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15043" name="Group 3"/>
          <p:cNvGrpSpPr>
            <a:grpSpLocks/>
          </p:cNvGrpSpPr>
          <p:nvPr/>
        </p:nvGrpSpPr>
        <p:grpSpPr bwMode="auto">
          <a:xfrm>
            <a:off x="5715000" y="1295400"/>
            <a:ext cx="838200" cy="762000"/>
            <a:chOff x="3413" y="912"/>
            <a:chExt cx="528" cy="480"/>
          </a:xfrm>
        </p:grpSpPr>
        <p:sp>
          <p:nvSpPr>
            <p:cNvPr id="732164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5066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15044" name="Group 6"/>
          <p:cNvGrpSpPr>
            <a:grpSpLocks/>
          </p:cNvGrpSpPr>
          <p:nvPr/>
        </p:nvGrpSpPr>
        <p:grpSpPr bwMode="auto">
          <a:xfrm>
            <a:off x="7216775" y="1614488"/>
            <a:ext cx="1393825" cy="403225"/>
            <a:chOff x="4546" y="1305"/>
            <a:chExt cx="878" cy="254"/>
          </a:xfrm>
        </p:grpSpPr>
        <p:sp>
          <p:nvSpPr>
            <p:cNvPr id="732167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15064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15045" name="Group 9"/>
          <p:cNvGrpSpPr>
            <a:grpSpLocks/>
          </p:cNvGrpSpPr>
          <p:nvPr/>
        </p:nvGrpSpPr>
        <p:grpSpPr bwMode="auto">
          <a:xfrm>
            <a:off x="5715000" y="3429000"/>
            <a:ext cx="838200" cy="762000"/>
            <a:chOff x="3413" y="912"/>
            <a:chExt cx="528" cy="480"/>
          </a:xfrm>
        </p:grpSpPr>
        <p:sp>
          <p:nvSpPr>
            <p:cNvPr id="732170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5062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15046" name="Group 12"/>
          <p:cNvGrpSpPr>
            <a:grpSpLocks/>
          </p:cNvGrpSpPr>
          <p:nvPr/>
        </p:nvGrpSpPr>
        <p:grpSpPr bwMode="auto">
          <a:xfrm>
            <a:off x="7208838" y="3733800"/>
            <a:ext cx="1379537" cy="417513"/>
            <a:chOff x="4541" y="2640"/>
            <a:chExt cx="869" cy="263"/>
          </a:xfrm>
        </p:grpSpPr>
        <p:sp>
          <p:nvSpPr>
            <p:cNvPr id="732173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15060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grpSp>
        <p:nvGrpSpPr>
          <p:cNvPr id="215047" name="Group 15"/>
          <p:cNvGrpSpPr>
            <a:grpSpLocks/>
          </p:cNvGrpSpPr>
          <p:nvPr/>
        </p:nvGrpSpPr>
        <p:grpSpPr bwMode="auto">
          <a:xfrm>
            <a:off x="5715000" y="2362200"/>
            <a:ext cx="838200" cy="762000"/>
            <a:chOff x="3413" y="912"/>
            <a:chExt cx="528" cy="480"/>
          </a:xfrm>
        </p:grpSpPr>
        <p:sp>
          <p:nvSpPr>
            <p:cNvPr id="732176" name="AutoShape 16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5058" name="Text Box 17"/>
            <p:cNvSpPr txBox="1">
              <a:spLocks noChangeArrowheads="1"/>
            </p:cNvSpPr>
            <p:nvPr/>
          </p:nvSpPr>
          <p:spPr bwMode="auto">
            <a:xfrm>
              <a:off x="3560" y="912"/>
              <a:ext cx="18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732178" name="AutoShape 18"/>
          <p:cNvSpPr>
            <a:spLocks noChangeArrowheads="1"/>
          </p:cNvSpPr>
          <p:nvPr/>
        </p:nvSpPr>
        <p:spPr bwMode="auto">
          <a:xfrm>
            <a:off x="1143000" y="4545013"/>
            <a:ext cx="3962400" cy="39687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p2=p;</a:t>
            </a:r>
          </a:p>
        </p:txBody>
      </p:sp>
      <p:sp>
        <p:nvSpPr>
          <p:cNvPr id="215049" name="Line 19"/>
          <p:cNvSpPr>
            <a:spLocks noChangeShapeType="1"/>
          </p:cNvSpPr>
          <p:nvPr/>
        </p:nvSpPr>
        <p:spPr bwMode="auto">
          <a:xfrm>
            <a:off x="6553200" y="3962400"/>
            <a:ext cx="685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5050" name="Line 20"/>
          <p:cNvSpPr>
            <a:spLocks noChangeShapeType="1"/>
          </p:cNvSpPr>
          <p:nvPr/>
        </p:nvSpPr>
        <p:spPr bwMode="auto">
          <a:xfrm flipV="1">
            <a:off x="6553200" y="1981200"/>
            <a:ext cx="990600" cy="990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5051" name="Line 21"/>
          <p:cNvSpPr>
            <a:spLocks noChangeShapeType="1"/>
          </p:cNvSpPr>
          <p:nvPr/>
        </p:nvSpPr>
        <p:spPr bwMode="auto">
          <a:xfrm>
            <a:off x="6553200" y="1828800"/>
            <a:ext cx="1143000" cy="1981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5052" name="Text Box 22"/>
          <p:cNvSpPr txBox="1">
            <a:spLocks noChangeArrowheads="1"/>
          </p:cNvSpPr>
          <p:nvPr/>
        </p:nvSpPr>
        <p:spPr bwMode="auto">
          <a:xfrm>
            <a:off x="7642225" y="3367088"/>
            <a:ext cx="5810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p1</a:t>
            </a:r>
          </a:p>
        </p:txBody>
      </p:sp>
      <p:sp>
        <p:nvSpPr>
          <p:cNvPr id="215053" name="Text Box 23"/>
          <p:cNvSpPr txBox="1">
            <a:spLocks noChangeArrowheads="1"/>
          </p:cNvSpPr>
          <p:nvPr/>
        </p:nvSpPr>
        <p:spPr bwMode="auto">
          <a:xfrm>
            <a:off x="7473950" y="1219200"/>
            <a:ext cx="4667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</a:t>
            </a:r>
          </a:p>
        </p:txBody>
      </p:sp>
      <p:sp>
        <p:nvSpPr>
          <p:cNvPr id="215054" name="Text Box 24"/>
          <p:cNvSpPr txBox="1">
            <a:spLocks noChangeArrowheads="1"/>
          </p:cNvSpPr>
          <p:nvPr/>
        </p:nvSpPr>
        <p:spPr bwMode="auto">
          <a:xfrm>
            <a:off x="6956425" y="3367088"/>
            <a:ext cx="5810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p2</a:t>
            </a:r>
          </a:p>
        </p:txBody>
      </p:sp>
      <p:sp>
        <p:nvSpPr>
          <p:cNvPr id="215055" name="Text Box 25"/>
          <p:cNvSpPr txBox="1">
            <a:spLocks noChangeArrowheads="1"/>
          </p:cNvSpPr>
          <p:nvPr/>
        </p:nvSpPr>
        <p:spPr bwMode="auto">
          <a:xfrm>
            <a:off x="5638800" y="4267200"/>
            <a:ext cx="8159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0000CC"/>
                </a:solidFill>
              </a:rPr>
              <a:t>Output</a:t>
            </a:r>
            <a:endParaRPr lang="en-US" altLang="zh-CN" b="0">
              <a:solidFill>
                <a:schemeClr val="tx1"/>
              </a:solidFill>
            </a:endParaRPr>
          </a:p>
        </p:txBody>
      </p:sp>
      <p:sp>
        <p:nvSpPr>
          <p:cNvPr id="215056" name="Rectangle 26"/>
          <p:cNvSpPr>
            <a:spLocks noChangeArrowheads="1"/>
          </p:cNvSpPr>
          <p:nvPr/>
        </p:nvSpPr>
        <p:spPr bwMode="auto">
          <a:xfrm>
            <a:off x="5638800" y="4876800"/>
            <a:ext cx="2838450" cy="4762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*p1 = 10		*p2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78" grpId="0" animBg="1" autoUpdateAnimBg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954088" y="495300"/>
            <a:ext cx="3735387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1-8 </a:t>
            </a:r>
            <a:r>
              <a:rPr lang="zh-CN" altLang="en-US" sz="2000" i="1">
                <a:solidFill>
                  <a:srgbClr val="008000"/>
                </a:solidFill>
              </a:rPr>
              <a:t>交换指针值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#include&lt;iostream&gt;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*p1, *p2, *p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p=p1;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p2=p;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16067" name="Group 3"/>
          <p:cNvGrpSpPr>
            <a:grpSpLocks/>
          </p:cNvGrpSpPr>
          <p:nvPr/>
        </p:nvGrpSpPr>
        <p:grpSpPr bwMode="auto">
          <a:xfrm>
            <a:off x="5715000" y="1295400"/>
            <a:ext cx="838200" cy="762000"/>
            <a:chOff x="3413" y="912"/>
            <a:chExt cx="528" cy="480"/>
          </a:xfrm>
        </p:grpSpPr>
        <p:sp>
          <p:nvSpPr>
            <p:cNvPr id="733188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6088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16068" name="Group 6"/>
          <p:cNvGrpSpPr>
            <a:grpSpLocks/>
          </p:cNvGrpSpPr>
          <p:nvPr/>
        </p:nvGrpSpPr>
        <p:grpSpPr bwMode="auto">
          <a:xfrm>
            <a:off x="7216775" y="1614488"/>
            <a:ext cx="1393825" cy="403225"/>
            <a:chOff x="4546" y="1305"/>
            <a:chExt cx="878" cy="254"/>
          </a:xfrm>
        </p:grpSpPr>
        <p:sp>
          <p:nvSpPr>
            <p:cNvPr id="733191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16086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16069" name="Group 9"/>
          <p:cNvGrpSpPr>
            <a:grpSpLocks/>
          </p:cNvGrpSpPr>
          <p:nvPr/>
        </p:nvGrpSpPr>
        <p:grpSpPr bwMode="auto">
          <a:xfrm>
            <a:off x="5715000" y="3429000"/>
            <a:ext cx="838200" cy="762000"/>
            <a:chOff x="3413" y="912"/>
            <a:chExt cx="528" cy="480"/>
          </a:xfrm>
        </p:grpSpPr>
        <p:sp>
          <p:nvSpPr>
            <p:cNvPr id="733194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6084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16070" name="Group 12"/>
          <p:cNvGrpSpPr>
            <a:grpSpLocks/>
          </p:cNvGrpSpPr>
          <p:nvPr/>
        </p:nvGrpSpPr>
        <p:grpSpPr bwMode="auto">
          <a:xfrm>
            <a:off x="7208838" y="3733800"/>
            <a:ext cx="1379537" cy="417513"/>
            <a:chOff x="4541" y="2640"/>
            <a:chExt cx="869" cy="263"/>
          </a:xfrm>
        </p:grpSpPr>
        <p:sp>
          <p:nvSpPr>
            <p:cNvPr id="733197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16082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grpSp>
        <p:nvGrpSpPr>
          <p:cNvPr id="216071" name="Group 15"/>
          <p:cNvGrpSpPr>
            <a:grpSpLocks/>
          </p:cNvGrpSpPr>
          <p:nvPr/>
        </p:nvGrpSpPr>
        <p:grpSpPr bwMode="auto">
          <a:xfrm>
            <a:off x="5715000" y="2362200"/>
            <a:ext cx="838200" cy="762000"/>
            <a:chOff x="3413" y="912"/>
            <a:chExt cx="528" cy="480"/>
          </a:xfrm>
        </p:grpSpPr>
        <p:sp>
          <p:nvSpPr>
            <p:cNvPr id="733200" name="AutoShape 16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6080" name="Text Box 17"/>
            <p:cNvSpPr txBox="1">
              <a:spLocks noChangeArrowheads="1"/>
            </p:cNvSpPr>
            <p:nvPr/>
          </p:nvSpPr>
          <p:spPr bwMode="auto">
            <a:xfrm>
              <a:off x="3560" y="912"/>
              <a:ext cx="18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216072" name="AutoShape 18"/>
          <p:cNvSpPr>
            <a:spLocks noChangeArrowheads="1"/>
          </p:cNvSpPr>
          <p:nvPr/>
        </p:nvSpPr>
        <p:spPr bwMode="auto">
          <a:xfrm>
            <a:off x="1143000" y="4545013"/>
            <a:ext cx="3962400" cy="39687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p2=p;</a:t>
            </a:r>
          </a:p>
        </p:txBody>
      </p:sp>
      <p:sp>
        <p:nvSpPr>
          <p:cNvPr id="216073" name="Line 19"/>
          <p:cNvSpPr>
            <a:spLocks noChangeShapeType="1"/>
          </p:cNvSpPr>
          <p:nvPr/>
        </p:nvSpPr>
        <p:spPr bwMode="auto">
          <a:xfrm flipV="1">
            <a:off x="6553200" y="1981200"/>
            <a:ext cx="990600" cy="990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6074" name="Line 20"/>
          <p:cNvSpPr>
            <a:spLocks noChangeShapeType="1"/>
          </p:cNvSpPr>
          <p:nvPr/>
        </p:nvSpPr>
        <p:spPr bwMode="auto">
          <a:xfrm>
            <a:off x="6553200" y="1828800"/>
            <a:ext cx="1143000" cy="1981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6075" name="Text Box 21"/>
          <p:cNvSpPr txBox="1">
            <a:spLocks noChangeArrowheads="1"/>
          </p:cNvSpPr>
          <p:nvPr/>
        </p:nvSpPr>
        <p:spPr bwMode="auto">
          <a:xfrm>
            <a:off x="7642225" y="3367088"/>
            <a:ext cx="5810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p1</a:t>
            </a:r>
          </a:p>
        </p:txBody>
      </p:sp>
      <p:sp>
        <p:nvSpPr>
          <p:cNvPr id="216076" name="Text Box 22"/>
          <p:cNvSpPr txBox="1">
            <a:spLocks noChangeArrowheads="1"/>
          </p:cNvSpPr>
          <p:nvPr/>
        </p:nvSpPr>
        <p:spPr bwMode="auto">
          <a:xfrm>
            <a:off x="7473950" y="1219200"/>
            <a:ext cx="4667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</a:t>
            </a:r>
          </a:p>
        </p:txBody>
      </p:sp>
      <p:sp>
        <p:nvSpPr>
          <p:cNvPr id="216077" name="Text Box 23"/>
          <p:cNvSpPr txBox="1">
            <a:spLocks noChangeArrowheads="1"/>
          </p:cNvSpPr>
          <p:nvPr/>
        </p:nvSpPr>
        <p:spPr bwMode="auto">
          <a:xfrm>
            <a:off x="5638800" y="4267200"/>
            <a:ext cx="87312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0000CC"/>
                </a:solidFill>
              </a:rPr>
              <a:t>Output</a:t>
            </a:r>
            <a:r>
              <a:rPr lang="en-US" altLang="zh-CN" b="0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6078" name="Rectangle 24"/>
          <p:cNvSpPr>
            <a:spLocks noChangeArrowheads="1"/>
          </p:cNvSpPr>
          <p:nvPr/>
        </p:nvSpPr>
        <p:spPr bwMode="auto">
          <a:xfrm>
            <a:off x="5638800" y="4876800"/>
            <a:ext cx="2838450" cy="4762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*p1 = 10		*p2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954088" y="495300"/>
            <a:ext cx="3735387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1-8 </a:t>
            </a:r>
            <a:r>
              <a:rPr lang="zh-CN" altLang="en-US" sz="2000" i="1">
                <a:solidFill>
                  <a:srgbClr val="008000"/>
                </a:solidFill>
              </a:rPr>
              <a:t>交换指针值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#include&lt;iostream&gt;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*p1, *p2, *p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p=p1;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p2=p;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17091" name="Group 3"/>
          <p:cNvGrpSpPr>
            <a:grpSpLocks/>
          </p:cNvGrpSpPr>
          <p:nvPr/>
        </p:nvGrpSpPr>
        <p:grpSpPr bwMode="auto">
          <a:xfrm>
            <a:off x="5715000" y="1295400"/>
            <a:ext cx="838200" cy="762000"/>
            <a:chOff x="3413" y="912"/>
            <a:chExt cx="528" cy="480"/>
          </a:xfrm>
        </p:grpSpPr>
        <p:sp>
          <p:nvSpPr>
            <p:cNvPr id="734212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7114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17092" name="Group 6"/>
          <p:cNvGrpSpPr>
            <a:grpSpLocks/>
          </p:cNvGrpSpPr>
          <p:nvPr/>
        </p:nvGrpSpPr>
        <p:grpSpPr bwMode="auto">
          <a:xfrm>
            <a:off x="7216775" y="1614488"/>
            <a:ext cx="1393825" cy="403225"/>
            <a:chOff x="4546" y="1305"/>
            <a:chExt cx="878" cy="254"/>
          </a:xfrm>
        </p:grpSpPr>
        <p:sp>
          <p:nvSpPr>
            <p:cNvPr id="734215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17112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17093" name="Group 9"/>
          <p:cNvGrpSpPr>
            <a:grpSpLocks/>
          </p:cNvGrpSpPr>
          <p:nvPr/>
        </p:nvGrpSpPr>
        <p:grpSpPr bwMode="auto">
          <a:xfrm>
            <a:off x="5715000" y="3429000"/>
            <a:ext cx="838200" cy="762000"/>
            <a:chOff x="3413" y="912"/>
            <a:chExt cx="528" cy="480"/>
          </a:xfrm>
        </p:grpSpPr>
        <p:sp>
          <p:nvSpPr>
            <p:cNvPr id="734218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7110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17094" name="Group 12"/>
          <p:cNvGrpSpPr>
            <a:grpSpLocks/>
          </p:cNvGrpSpPr>
          <p:nvPr/>
        </p:nvGrpSpPr>
        <p:grpSpPr bwMode="auto">
          <a:xfrm>
            <a:off x="7208838" y="3733800"/>
            <a:ext cx="1379537" cy="417513"/>
            <a:chOff x="4541" y="2640"/>
            <a:chExt cx="869" cy="263"/>
          </a:xfrm>
        </p:grpSpPr>
        <p:sp>
          <p:nvSpPr>
            <p:cNvPr id="734221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17108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grpSp>
        <p:nvGrpSpPr>
          <p:cNvPr id="217095" name="Group 15"/>
          <p:cNvGrpSpPr>
            <a:grpSpLocks/>
          </p:cNvGrpSpPr>
          <p:nvPr/>
        </p:nvGrpSpPr>
        <p:grpSpPr bwMode="auto">
          <a:xfrm>
            <a:off x="5715000" y="2362200"/>
            <a:ext cx="838200" cy="762000"/>
            <a:chOff x="3413" y="912"/>
            <a:chExt cx="528" cy="480"/>
          </a:xfrm>
        </p:grpSpPr>
        <p:sp>
          <p:nvSpPr>
            <p:cNvPr id="734224" name="AutoShape 16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7106" name="Text Box 17"/>
            <p:cNvSpPr txBox="1">
              <a:spLocks noChangeArrowheads="1"/>
            </p:cNvSpPr>
            <p:nvPr/>
          </p:nvSpPr>
          <p:spPr bwMode="auto">
            <a:xfrm>
              <a:off x="3560" y="912"/>
              <a:ext cx="18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217096" name="AutoShape 18"/>
          <p:cNvSpPr>
            <a:spLocks noChangeArrowheads="1"/>
          </p:cNvSpPr>
          <p:nvPr/>
        </p:nvSpPr>
        <p:spPr bwMode="auto">
          <a:xfrm>
            <a:off x="1143000" y="4545013"/>
            <a:ext cx="3962400" cy="39687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p2=p;</a:t>
            </a:r>
          </a:p>
        </p:txBody>
      </p:sp>
      <p:sp>
        <p:nvSpPr>
          <p:cNvPr id="217097" name="Line 19"/>
          <p:cNvSpPr>
            <a:spLocks noChangeShapeType="1"/>
          </p:cNvSpPr>
          <p:nvPr/>
        </p:nvSpPr>
        <p:spPr bwMode="auto">
          <a:xfrm flipV="1">
            <a:off x="6553200" y="1981200"/>
            <a:ext cx="990600" cy="990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7098" name="Line 20"/>
          <p:cNvSpPr>
            <a:spLocks noChangeShapeType="1"/>
          </p:cNvSpPr>
          <p:nvPr/>
        </p:nvSpPr>
        <p:spPr bwMode="auto">
          <a:xfrm>
            <a:off x="6553200" y="1828800"/>
            <a:ext cx="1143000" cy="1981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7099" name="Text Box 21"/>
          <p:cNvSpPr txBox="1">
            <a:spLocks noChangeArrowheads="1"/>
          </p:cNvSpPr>
          <p:nvPr/>
        </p:nvSpPr>
        <p:spPr bwMode="auto">
          <a:xfrm>
            <a:off x="7642225" y="3367088"/>
            <a:ext cx="5810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p1</a:t>
            </a:r>
          </a:p>
        </p:txBody>
      </p:sp>
      <p:sp>
        <p:nvSpPr>
          <p:cNvPr id="217100" name="Text Box 22"/>
          <p:cNvSpPr txBox="1">
            <a:spLocks noChangeArrowheads="1"/>
          </p:cNvSpPr>
          <p:nvPr/>
        </p:nvSpPr>
        <p:spPr bwMode="auto">
          <a:xfrm>
            <a:off x="7473950" y="1219200"/>
            <a:ext cx="4667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</a:t>
            </a:r>
          </a:p>
        </p:txBody>
      </p:sp>
      <p:sp>
        <p:nvSpPr>
          <p:cNvPr id="734231" name="Line 23"/>
          <p:cNvSpPr>
            <a:spLocks noChangeShapeType="1"/>
          </p:cNvSpPr>
          <p:nvPr/>
        </p:nvSpPr>
        <p:spPr bwMode="auto">
          <a:xfrm flipV="1">
            <a:off x="6553200" y="1981200"/>
            <a:ext cx="1143000" cy="1981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34232" name="Text Box 24"/>
          <p:cNvSpPr txBox="1">
            <a:spLocks noChangeArrowheads="1"/>
          </p:cNvSpPr>
          <p:nvPr/>
        </p:nvSpPr>
        <p:spPr bwMode="auto">
          <a:xfrm>
            <a:off x="7854950" y="1233488"/>
            <a:ext cx="5810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p2</a:t>
            </a:r>
          </a:p>
        </p:txBody>
      </p:sp>
      <p:sp>
        <p:nvSpPr>
          <p:cNvPr id="217103" name="Text Box 25"/>
          <p:cNvSpPr txBox="1">
            <a:spLocks noChangeArrowheads="1"/>
          </p:cNvSpPr>
          <p:nvPr/>
        </p:nvSpPr>
        <p:spPr bwMode="auto">
          <a:xfrm>
            <a:off x="5638800" y="4267200"/>
            <a:ext cx="87312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0000CC"/>
                </a:solidFill>
              </a:rPr>
              <a:t>Output</a:t>
            </a:r>
            <a:r>
              <a:rPr lang="en-US" altLang="zh-CN" b="0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7104" name="Rectangle 26"/>
          <p:cNvSpPr>
            <a:spLocks noChangeArrowheads="1"/>
          </p:cNvSpPr>
          <p:nvPr/>
        </p:nvSpPr>
        <p:spPr bwMode="auto">
          <a:xfrm>
            <a:off x="5638800" y="4876800"/>
            <a:ext cx="2838450" cy="4762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*p1 = 10		*p2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31" grpId="0" animBg="1"/>
      <p:bldP spid="734232" grpId="0" autoUpdateAnimBg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954088" y="495300"/>
            <a:ext cx="3735387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1-8 </a:t>
            </a:r>
            <a:r>
              <a:rPr lang="zh-CN" altLang="en-US" sz="2000" i="1">
                <a:solidFill>
                  <a:srgbClr val="008000"/>
                </a:solidFill>
              </a:rPr>
              <a:t>交换指针值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#include&lt;iostream&gt;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*p1, *p2, *p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p=p1;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p2=p;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18115" name="Group 3"/>
          <p:cNvGrpSpPr>
            <a:grpSpLocks/>
          </p:cNvGrpSpPr>
          <p:nvPr/>
        </p:nvGrpSpPr>
        <p:grpSpPr bwMode="auto">
          <a:xfrm>
            <a:off x="5715000" y="1295400"/>
            <a:ext cx="838200" cy="762000"/>
            <a:chOff x="3413" y="912"/>
            <a:chExt cx="528" cy="480"/>
          </a:xfrm>
        </p:grpSpPr>
        <p:sp>
          <p:nvSpPr>
            <p:cNvPr id="735236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8139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18116" name="Group 6"/>
          <p:cNvGrpSpPr>
            <a:grpSpLocks/>
          </p:cNvGrpSpPr>
          <p:nvPr/>
        </p:nvGrpSpPr>
        <p:grpSpPr bwMode="auto">
          <a:xfrm>
            <a:off x="7216775" y="1614488"/>
            <a:ext cx="1393825" cy="403225"/>
            <a:chOff x="4546" y="1305"/>
            <a:chExt cx="878" cy="254"/>
          </a:xfrm>
        </p:grpSpPr>
        <p:sp>
          <p:nvSpPr>
            <p:cNvPr id="735239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18137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18117" name="Group 9"/>
          <p:cNvGrpSpPr>
            <a:grpSpLocks/>
          </p:cNvGrpSpPr>
          <p:nvPr/>
        </p:nvGrpSpPr>
        <p:grpSpPr bwMode="auto">
          <a:xfrm>
            <a:off x="5715000" y="3429000"/>
            <a:ext cx="838200" cy="762000"/>
            <a:chOff x="3413" y="912"/>
            <a:chExt cx="528" cy="480"/>
          </a:xfrm>
        </p:grpSpPr>
        <p:sp>
          <p:nvSpPr>
            <p:cNvPr id="735242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8135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18118" name="Group 12"/>
          <p:cNvGrpSpPr>
            <a:grpSpLocks/>
          </p:cNvGrpSpPr>
          <p:nvPr/>
        </p:nvGrpSpPr>
        <p:grpSpPr bwMode="auto">
          <a:xfrm>
            <a:off x="7208838" y="3733800"/>
            <a:ext cx="1379537" cy="417513"/>
            <a:chOff x="4541" y="2640"/>
            <a:chExt cx="869" cy="263"/>
          </a:xfrm>
        </p:grpSpPr>
        <p:sp>
          <p:nvSpPr>
            <p:cNvPr id="735245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18133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grpSp>
        <p:nvGrpSpPr>
          <p:cNvPr id="218119" name="Group 15"/>
          <p:cNvGrpSpPr>
            <a:grpSpLocks/>
          </p:cNvGrpSpPr>
          <p:nvPr/>
        </p:nvGrpSpPr>
        <p:grpSpPr bwMode="auto">
          <a:xfrm>
            <a:off x="5715000" y="2362200"/>
            <a:ext cx="838200" cy="762000"/>
            <a:chOff x="3413" y="912"/>
            <a:chExt cx="528" cy="480"/>
          </a:xfrm>
        </p:grpSpPr>
        <p:sp>
          <p:nvSpPr>
            <p:cNvPr id="735248" name="AutoShape 16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8131" name="Text Box 17"/>
            <p:cNvSpPr txBox="1">
              <a:spLocks noChangeArrowheads="1"/>
            </p:cNvSpPr>
            <p:nvPr/>
          </p:nvSpPr>
          <p:spPr bwMode="auto">
            <a:xfrm>
              <a:off x="3560" y="912"/>
              <a:ext cx="18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218120" name="Line 18"/>
          <p:cNvSpPr>
            <a:spLocks noChangeShapeType="1"/>
          </p:cNvSpPr>
          <p:nvPr/>
        </p:nvSpPr>
        <p:spPr bwMode="auto">
          <a:xfrm flipV="1">
            <a:off x="6553200" y="1981200"/>
            <a:ext cx="990600" cy="990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8121" name="Line 19"/>
          <p:cNvSpPr>
            <a:spLocks noChangeShapeType="1"/>
          </p:cNvSpPr>
          <p:nvPr/>
        </p:nvSpPr>
        <p:spPr bwMode="auto">
          <a:xfrm>
            <a:off x="6553200" y="1828800"/>
            <a:ext cx="1143000" cy="1981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8122" name="Text Box 20"/>
          <p:cNvSpPr txBox="1">
            <a:spLocks noChangeArrowheads="1"/>
          </p:cNvSpPr>
          <p:nvPr/>
        </p:nvSpPr>
        <p:spPr bwMode="auto">
          <a:xfrm>
            <a:off x="7642225" y="3367088"/>
            <a:ext cx="5810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p1</a:t>
            </a:r>
          </a:p>
        </p:txBody>
      </p:sp>
      <p:sp>
        <p:nvSpPr>
          <p:cNvPr id="218123" name="Text Box 21"/>
          <p:cNvSpPr txBox="1">
            <a:spLocks noChangeArrowheads="1"/>
          </p:cNvSpPr>
          <p:nvPr/>
        </p:nvSpPr>
        <p:spPr bwMode="auto">
          <a:xfrm>
            <a:off x="7473950" y="1219200"/>
            <a:ext cx="4667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</a:t>
            </a:r>
          </a:p>
        </p:txBody>
      </p:sp>
      <p:sp>
        <p:nvSpPr>
          <p:cNvPr id="218124" name="Line 22"/>
          <p:cNvSpPr>
            <a:spLocks noChangeShapeType="1"/>
          </p:cNvSpPr>
          <p:nvPr/>
        </p:nvSpPr>
        <p:spPr bwMode="auto">
          <a:xfrm flipV="1">
            <a:off x="6553200" y="1981200"/>
            <a:ext cx="1143000" cy="1981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8125" name="Text Box 23"/>
          <p:cNvSpPr txBox="1">
            <a:spLocks noChangeArrowheads="1"/>
          </p:cNvSpPr>
          <p:nvPr/>
        </p:nvSpPr>
        <p:spPr bwMode="auto">
          <a:xfrm>
            <a:off x="7854950" y="1233488"/>
            <a:ext cx="5810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0">
                <a:solidFill>
                  <a:schemeClr val="tx1"/>
                </a:solidFill>
              </a:rPr>
              <a:t>* p2</a:t>
            </a:r>
          </a:p>
        </p:txBody>
      </p:sp>
      <p:sp>
        <p:nvSpPr>
          <p:cNvPr id="735256" name="AutoShape 24"/>
          <p:cNvSpPr>
            <a:spLocks noChangeArrowheads="1"/>
          </p:cNvSpPr>
          <p:nvPr/>
        </p:nvSpPr>
        <p:spPr bwMode="auto">
          <a:xfrm>
            <a:off x="1143000" y="4919663"/>
            <a:ext cx="3962400" cy="88582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        &lt;&lt; "*p2=" &lt;&lt; *p2 &lt;&lt; endl ;</a:t>
            </a:r>
          </a:p>
        </p:txBody>
      </p:sp>
      <p:sp>
        <p:nvSpPr>
          <p:cNvPr id="735257" name="Text Box 25"/>
          <p:cNvSpPr txBox="1">
            <a:spLocks noChangeArrowheads="1"/>
          </p:cNvSpPr>
          <p:nvPr/>
        </p:nvSpPr>
        <p:spPr bwMode="auto">
          <a:xfrm>
            <a:off x="5638800" y="5348288"/>
            <a:ext cx="28384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*p1 = 20		*p2 = 10</a:t>
            </a:r>
          </a:p>
        </p:txBody>
      </p:sp>
      <p:sp>
        <p:nvSpPr>
          <p:cNvPr id="218128" name="Text Box 26"/>
          <p:cNvSpPr txBox="1">
            <a:spLocks noChangeArrowheads="1"/>
          </p:cNvSpPr>
          <p:nvPr/>
        </p:nvSpPr>
        <p:spPr bwMode="auto">
          <a:xfrm>
            <a:off x="5638800" y="4267200"/>
            <a:ext cx="87312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0000CC"/>
                </a:solidFill>
              </a:rPr>
              <a:t>Output</a:t>
            </a:r>
            <a:r>
              <a:rPr lang="en-US" altLang="zh-CN" b="0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8129" name="Rectangle 27"/>
          <p:cNvSpPr>
            <a:spLocks noChangeArrowheads="1"/>
          </p:cNvSpPr>
          <p:nvPr/>
        </p:nvSpPr>
        <p:spPr bwMode="auto">
          <a:xfrm>
            <a:off x="5638800" y="4876800"/>
            <a:ext cx="2838450" cy="4762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*p1 = 10		*p2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3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56" grpId="0" animBg="1" autoUpdateAnimBg="0"/>
      <p:bldP spid="735257" grpId="0" animBg="1" autoUpdateAnimBg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Text Box 2"/>
          <p:cNvSpPr txBox="1">
            <a:spLocks noChangeArrowheads="1"/>
          </p:cNvSpPr>
          <p:nvPr/>
        </p:nvSpPr>
        <p:spPr bwMode="auto">
          <a:xfrm>
            <a:off x="954088" y="568325"/>
            <a:ext cx="3922712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1-9 </a:t>
            </a:r>
            <a:r>
              <a:rPr lang="zh-CN" altLang="en-US" sz="2000" i="1">
                <a:solidFill>
                  <a:srgbClr val="008000"/>
                </a:solidFill>
              </a:rPr>
              <a:t>交换指针所指对象的值</a:t>
            </a:r>
            <a:endParaRPr lang="zh-CN" altLang="zh-CN" sz="2000" i="1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#include&lt;iostream&gt;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i , *p1, *p2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i=*p1;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*p1=*p2;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*p2=i;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15000" y="1368425"/>
            <a:ext cx="838200" cy="762000"/>
            <a:chOff x="3413" y="912"/>
            <a:chExt cx="528" cy="480"/>
          </a:xfrm>
        </p:grpSpPr>
        <p:sp>
          <p:nvSpPr>
            <p:cNvPr id="736260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9154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216775" y="1687513"/>
            <a:ext cx="1393825" cy="403225"/>
            <a:chOff x="4546" y="1305"/>
            <a:chExt cx="878" cy="254"/>
          </a:xfrm>
        </p:grpSpPr>
        <p:sp>
          <p:nvSpPr>
            <p:cNvPr id="736263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19152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715000" y="3502025"/>
            <a:ext cx="838200" cy="762000"/>
            <a:chOff x="3413" y="912"/>
            <a:chExt cx="528" cy="480"/>
          </a:xfrm>
        </p:grpSpPr>
        <p:sp>
          <p:nvSpPr>
            <p:cNvPr id="736266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9150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208838" y="3806825"/>
            <a:ext cx="1379537" cy="417513"/>
            <a:chOff x="4541" y="2640"/>
            <a:chExt cx="869" cy="263"/>
          </a:xfrm>
        </p:grpSpPr>
        <p:sp>
          <p:nvSpPr>
            <p:cNvPr id="736269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19148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553200" y="2754313"/>
            <a:ext cx="1235075" cy="442912"/>
            <a:chOff x="4560" y="1977"/>
            <a:chExt cx="778" cy="279"/>
          </a:xfrm>
        </p:grpSpPr>
        <p:sp>
          <p:nvSpPr>
            <p:cNvPr id="736272" name="AutoShape 16"/>
            <p:cNvSpPr>
              <a:spLocks noChangeArrowheads="1"/>
            </p:cNvSpPr>
            <p:nvPr/>
          </p:nvSpPr>
          <p:spPr bwMode="auto">
            <a:xfrm>
              <a:off x="4560" y="2017"/>
              <a:ext cx="528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19146" name="Text Box 17"/>
            <p:cNvSpPr txBox="1">
              <a:spLocks noChangeArrowheads="1"/>
            </p:cNvSpPr>
            <p:nvPr/>
          </p:nvSpPr>
          <p:spPr bwMode="auto">
            <a:xfrm>
              <a:off x="5184" y="1977"/>
              <a:ext cx="1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</a:t>
              </a:r>
            </a:p>
          </p:txBody>
        </p:sp>
      </p:grpSp>
      <p:sp>
        <p:nvSpPr>
          <p:cNvPr id="736274" name="AutoShape 18"/>
          <p:cNvSpPr>
            <a:spLocks noChangeArrowheads="1"/>
          </p:cNvSpPr>
          <p:nvPr/>
        </p:nvSpPr>
        <p:spPr bwMode="auto">
          <a:xfrm>
            <a:off x="1143000" y="2239963"/>
            <a:ext cx="3962400" cy="39687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int  i1=10, i2 = 20, i , *p1, *p2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3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3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3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3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3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3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3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3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36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36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362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362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362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8" grpId="0" build="p" autoUpdateAnimBg="0" advAuto="1000"/>
      <p:bldP spid="736274" grpId="0" animBg="1" autoUpdateAnimBg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954088" y="568325"/>
            <a:ext cx="3922712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1-9 </a:t>
            </a:r>
            <a:r>
              <a:rPr lang="zh-CN" altLang="en-US" sz="2000" i="1">
                <a:solidFill>
                  <a:srgbClr val="008000"/>
                </a:solidFill>
              </a:rPr>
              <a:t>交换指针所指对象的值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#include&lt;iostream&gt;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i , *p1, *p2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i=*p1;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*p1=*p2;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*p2=i;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20163" name="Group 3"/>
          <p:cNvGrpSpPr>
            <a:grpSpLocks/>
          </p:cNvGrpSpPr>
          <p:nvPr/>
        </p:nvGrpSpPr>
        <p:grpSpPr bwMode="auto">
          <a:xfrm>
            <a:off x="5715000" y="1368425"/>
            <a:ext cx="838200" cy="762000"/>
            <a:chOff x="3413" y="912"/>
            <a:chExt cx="528" cy="480"/>
          </a:xfrm>
        </p:grpSpPr>
        <p:sp>
          <p:nvSpPr>
            <p:cNvPr id="737284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0184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20164" name="Group 6"/>
          <p:cNvGrpSpPr>
            <a:grpSpLocks/>
          </p:cNvGrpSpPr>
          <p:nvPr/>
        </p:nvGrpSpPr>
        <p:grpSpPr bwMode="auto">
          <a:xfrm>
            <a:off x="7216775" y="1687513"/>
            <a:ext cx="1393825" cy="403225"/>
            <a:chOff x="4546" y="1305"/>
            <a:chExt cx="878" cy="254"/>
          </a:xfrm>
        </p:grpSpPr>
        <p:sp>
          <p:nvSpPr>
            <p:cNvPr id="737287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20182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20165" name="Group 9"/>
          <p:cNvGrpSpPr>
            <a:grpSpLocks/>
          </p:cNvGrpSpPr>
          <p:nvPr/>
        </p:nvGrpSpPr>
        <p:grpSpPr bwMode="auto">
          <a:xfrm>
            <a:off x="5715000" y="3502025"/>
            <a:ext cx="838200" cy="762000"/>
            <a:chOff x="3413" y="912"/>
            <a:chExt cx="528" cy="480"/>
          </a:xfrm>
        </p:grpSpPr>
        <p:sp>
          <p:nvSpPr>
            <p:cNvPr id="737290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0180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20166" name="Group 12"/>
          <p:cNvGrpSpPr>
            <a:grpSpLocks/>
          </p:cNvGrpSpPr>
          <p:nvPr/>
        </p:nvGrpSpPr>
        <p:grpSpPr bwMode="auto">
          <a:xfrm>
            <a:off x="7208838" y="3806825"/>
            <a:ext cx="1379537" cy="417513"/>
            <a:chOff x="4541" y="2640"/>
            <a:chExt cx="869" cy="263"/>
          </a:xfrm>
        </p:grpSpPr>
        <p:sp>
          <p:nvSpPr>
            <p:cNvPr id="737293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20178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sp>
        <p:nvSpPr>
          <p:cNvPr id="737295" name="AutoShape 15"/>
          <p:cNvSpPr>
            <a:spLocks noChangeArrowheads="1"/>
          </p:cNvSpPr>
          <p:nvPr/>
        </p:nvSpPr>
        <p:spPr bwMode="auto">
          <a:xfrm>
            <a:off x="1143000" y="2579688"/>
            <a:ext cx="3962400" cy="488950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p1=&amp;i1;   p2=&amp;i2;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553200" y="1901825"/>
            <a:ext cx="693738" cy="2133600"/>
            <a:chOff x="4128" y="1440"/>
            <a:chExt cx="437" cy="1344"/>
          </a:xfrm>
        </p:grpSpPr>
        <p:sp>
          <p:nvSpPr>
            <p:cNvPr id="220175" name="Line 17"/>
            <p:cNvSpPr>
              <a:spLocks noChangeShapeType="1"/>
            </p:cNvSpPr>
            <p:nvPr/>
          </p:nvSpPr>
          <p:spPr bwMode="auto">
            <a:xfrm>
              <a:off x="4133" y="1440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20176" name="Line 18"/>
            <p:cNvSpPr>
              <a:spLocks noChangeShapeType="1"/>
            </p:cNvSpPr>
            <p:nvPr/>
          </p:nvSpPr>
          <p:spPr bwMode="auto">
            <a:xfrm>
              <a:off x="4128" y="2784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016750" y="1292225"/>
            <a:ext cx="581025" cy="2514600"/>
            <a:chOff x="4660" y="1056"/>
            <a:chExt cx="366" cy="1584"/>
          </a:xfrm>
        </p:grpSpPr>
        <p:sp>
          <p:nvSpPr>
            <p:cNvPr id="220173" name="Text Box 20"/>
            <p:cNvSpPr txBox="1">
              <a:spLocks noChangeArrowheads="1"/>
            </p:cNvSpPr>
            <p:nvPr/>
          </p:nvSpPr>
          <p:spPr bwMode="auto">
            <a:xfrm>
              <a:off x="4660" y="1056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p1</a:t>
              </a:r>
            </a:p>
          </p:txBody>
        </p:sp>
        <p:sp>
          <p:nvSpPr>
            <p:cNvPr id="220174" name="Text Box 21"/>
            <p:cNvSpPr txBox="1">
              <a:spLocks noChangeArrowheads="1"/>
            </p:cNvSpPr>
            <p:nvPr/>
          </p:nvSpPr>
          <p:spPr bwMode="auto">
            <a:xfrm>
              <a:off x="4660" y="2409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p2</a:t>
              </a:r>
            </a:p>
          </p:txBody>
        </p:sp>
      </p:grpSp>
      <p:grpSp>
        <p:nvGrpSpPr>
          <p:cNvPr id="220170" name="Group 22"/>
          <p:cNvGrpSpPr>
            <a:grpSpLocks/>
          </p:cNvGrpSpPr>
          <p:nvPr/>
        </p:nvGrpSpPr>
        <p:grpSpPr bwMode="auto">
          <a:xfrm>
            <a:off x="6553200" y="2754313"/>
            <a:ext cx="1235075" cy="442912"/>
            <a:chOff x="4560" y="1977"/>
            <a:chExt cx="778" cy="279"/>
          </a:xfrm>
        </p:grpSpPr>
        <p:sp>
          <p:nvSpPr>
            <p:cNvPr id="737303" name="AutoShape 23"/>
            <p:cNvSpPr>
              <a:spLocks noChangeArrowheads="1"/>
            </p:cNvSpPr>
            <p:nvPr/>
          </p:nvSpPr>
          <p:spPr bwMode="auto">
            <a:xfrm>
              <a:off x="4560" y="2017"/>
              <a:ext cx="528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0172" name="Text Box 24"/>
            <p:cNvSpPr txBox="1">
              <a:spLocks noChangeArrowheads="1"/>
            </p:cNvSpPr>
            <p:nvPr/>
          </p:nvSpPr>
          <p:spPr bwMode="auto">
            <a:xfrm>
              <a:off x="5184" y="1977"/>
              <a:ext cx="1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5" grpId="0" animBg="1" autoUpdateAnimBg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954088" y="568325"/>
            <a:ext cx="4075112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1-9 </a:t>
            </a:r>
            <a:r>
              <a:rPr lang="zh-CN" altLang="en-US" sz="2000" i="1">
                <a:solidFill>
                  <a:srgbClr val="008000"/>
                </a:solidFill>
              </a:rPr>
              <a:t>交换指针所指对象的值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#include&lt;iostream&gt;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i , *p1, *p2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i=*p1;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*p1=*p2;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*p2=i;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21187" name="Group 3"/>
          <p:cNvGrpSpPr>
            <a:grpSpLocks/>
          </p:cNvGrpSpPr>
          <p:nvPr/>
        </p:nvGrpSpPr>
        <p:grpSpPr bwMode="auto">
          <a:xfrm>
            <a:off x="5715000" y="1368425"/>
            <a:ext cx="838200" cy="762000"/>
            <a:chOff x="3413" y="912"/>
            <a:chExt cx="528" cy="480"/>
          </a:xfrm>
        </p:grpSpPr>
        <p:sp>
          <p:nvSpPr>
            <p:cNvPr id="738308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1210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21188" name="Group 6"/>
          <p:cNvGrpSpPr>
            <a:grpSpLocks/>
          </p:cNvGrpSpPr>
          <p:nvPr/>
        </p:nvGrpSpPr>
        <p:grpSpPr bwMode="auto">
          <a:xfrm>
            <a:off x="7216775" y="1687513"/>
            <a:ext cx="1393825" cy="403225"/>
            <a:chOff x="4546" y="1305"/>
            <a:chExt cx="878" cy="254"/>
          </a:xfrm>
        </p:grpSpPr>
        <p:sp>
          <p:nvSpPr>
            <p:cNvPr id="738311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21208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21189" name="Group 9"/>
          <p:cNvGrpSpPr>
            <a:grpSpLocks/>
          </p:cNvGrpSpPr>
          <p:nvPr/>
        </p:nvGrpSpPr>
        <p:grpSpPr bwMode="auto">
          <a:xfrm>
            <a:off x="5715000" y="3502025"/>
            <a:ext cx="838200" cy="762000"/>
            <a:chOff x="3413" y="912"/>
            <a:chExt cx="528" cy="480"/>
          </a:xfrm>
        </p:grpSpPr>
        <p:sp>
          <p:nvSpPr>
            <p:cNvPr id="738314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1206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21190" name="Group 12"/>
          <p:cNvGrpSpPr>
            <a:grpSpLocks/>
          </p:cNvGrpSpPr>
          <p:nvPr/>
        </p:nvGrpSpPr>
        <p:grpSpPr bwMode="auto">
          <a:xfrm>
            <a:off x="7208838" y="3806825"/>
            <a:ext cx="1379537" cy="417513"/>
            <a:chOff x="4541" y="2640"/>
            <a:chExt cx="869" cy="263"/>
          </a:xfrm>
        </p:grpSpPr>
        <p:sp>
          <p:nvSpPr>
            <p:cNvPr id="738317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21204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sp>
        <p:nvSpPr>
          <p:cNvPr id="738319" name="AutoShape 15"/>
          <p:cNvSpPr>
            <a:spLocks noChangeArrowheads="1"/>
          </p:cNvSpPr>
          <p:nvPr/>
        </p:nvSpPr>
        <p:spPr bwMode="auto">
          <a:xfrm>
            <a:off x="1143000" y="2974975"/>
            <a:ext cx="3962400" cy="88582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        &lt;&lt; "*p2=" &lt;&lt; *p2 &lt;&lt; endl ;</a:t>
            </a:r>
          </a:p>
        </p:txBody>
      </p:sp>
      <p:grpSp>
        <p:nvGrpSpPr>
          <p:cNvPr id="221192" name="Group 16"/>
          <p:cNvGrpSpPr>
            <a:grpSpLocks/>
          </p:cNvGrpSpPr>
          <p:nvPr/>
        </p:nvGrpSpPr>
        <p:grpSpPr bwMode="auto">
          <a:xfrm>
            <a:off x="6553200" y="1901825"/>
            <a:ext cx="693738" cy="2133600"/>
            <a:chOff x="4128" y="1440"/>
            <a:chExt cx="437" cy="1344"/>
          </a:xfrm>
        </p:grpSpPr>
        <p:sp>
          <p:nvSpPr>
            <p:cNvPr id="221201" name="Line 17"/>
            <p:cNvSpPr>
              <a:spLocks noChangeShapeType="1"/>
            </p:cNvSpPr>
            <p:nvPr/>
          </p:nvSpPr>
          <p:spPr bwMode="auto">
            <a:xfrm>
              <a:off x="4133" y="1440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21202" name="Line 18"/>
            <p:cNvSpPr>
              <a:spLocks noChangeShapeType="1"/>
            </p:cNvSpPr>
            <p:nvPr/>
          </p:nvSpPr>
          <p:spPr bwMode="auto">
            <a:xfrm>
              <a:off x="4128" y="2784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21193" name="Group 19"/>
          <p:cNvGrpSpPr>
            <a:grpSpLocks/>
          </p:cNvGrpSpPr>
          <p:nvPr/>
        </p:nvGrpSpPr>
        <p:grpSpPr bwMode="auto">
          <a:xfrm>
            <a:off x="7016750" y="1292225"/>
            <a:ext cx="581025" cy="2514600"/>
            <a:chOff x="4660" y="1056"/>
            <a:chExt cx="366" cy="1584"/>
          </a:xfrm>
        </p:grpSpPr>
        <p:sp>
          <p:nvSpPr>
            <p:cNvPr id="221199" name="Text Box 20"/>
            <p:cNvSpPr txBox="1">
              <a:spLocks noChangeArrowheads="1"/>
            </p:cNvSpPr>
            <p:nvPr/>
          </p:nvSpPr>
          <p:spPr bwMode="auto">
            <a:xfrm>
              <a:off x="4660" y="1056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p1</a:t>
              </a:r>
            </a:p>
          </p:txBody>
        </p:sp>
        <p:sp>
          <p:nvSpPr>
            <p:cNvPr id="221200" name="Text Box 21"/>
            <p:cNvSpPr txBox="1">
              <a:spLocks noChangeArrowheads="1"/>
            </p:cNvSpPr>
            <p:nvPr/>
          </p:nvSpPr>
          <p:spPr bwMode="auto">
            <a:xfrm>
              <a:off x="4660" y="2409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p2</a:t>
              </a:r>
            </a:p>
          </p:txBody>
        </p:sp>
      </p:grpSp>
      <p:grpSp>
        <p:nvGrpSpPr>
          <p:cNvPr id="221194" name="Group 22"/>
          <p:cNvGrpSpPr>
            <a:grpSpLocks/>
          </p:cNvGrpSpPr>
          <p:nvPr/>
        </p:nvGrpSpPr>
        <p:grpSpPr bwMode="auto">
          <a:xfrm>
            <a:off x="6553200" y="2754313"/>
            <a:ext cx="1235075" cy="442912"/>
            <a:chOff x="4560" y="1977"/>
            <a:chExt cx="778" cy="279"/>
          </a:xfrm>
        </p:grpSpPr>
        <p:sp>
          <p:nvSpPr>
            <p:cNvPr id="738327" name="AutoShape 23"/>
            <p:cNvSpPr>
              <a:spLocks noChangeArrowheads="1"/>
            </p:cNvSpPr>
            <p:nvPr/>
          </p:nvSpPr>
          <p:spPr bwMode="auto">
            <a:xfrm>
              <a:off x="4560" y="2017"/>
              <a:ext cx="528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1198" name="Text Box 24"/>
            <p:cNvSpPr txBox="1">
              <a:spLocks noChangeArrowheads="1"/>
            </p:cNvSpPr>
            <p:nvPr/>
          </p:nvSpPr>
          <p:spPr bwMode="auto">
            <a:xfrm>
              <a:off x="5184" y="1977"/>
              <a:ext cx="1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</a:t>
              </a:r>
            </a:p>
          </p:txBody>
        </p:sp>
      </p:grpSp>
      <p:sp>
        <p:nvSpPr>
          <p:cNvPr id="738329" name="Text Box 25"/>
          <p:cNvSpPr txBox="1">
            <a:spLocks noChangeArrowheads="1"/>
          </p:cNvSpPr>
          <p:nvPr/>
        </p:nvSpPr>
        <p:spPr bwMode="auto">
          <a:xfrm>
            <a:off x="5638800" y="4340225"/>
            <a:ext cx="8159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0000CC"/>
                </a:solidFill>
              </a:rPr>
              <a:t>Output</a:t>
            </a:r>
          </a:p>
        </p:txBody>
      </p:sp>
      <p:sp>
        <p:nvSpPr>
          <p:cNvPr id="738330" name="Rectangle 26"/>
          <p:cNvSpPr>
            <a:spLocks noChangeArrowheads="1"/>
          </p:cNvSpPr>
          <p:nvPr/>
        </p:nvSpPr>
        <p:spPr bwMode="auto">
          <a:xfrm>
            <a:off x="5638800" y="4949825"/>
            <a:ext cx="2838450" cy="4762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*p1 = 10		*p2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3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73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19" grpId="0" animBg="1" autoUpdateAnimBg="0"/>
      <p:bldP spid="738329" grpId="0" autoUpdateAnimBg="0"/>
      <p:bldP spid="738330" grpId="0" animBg="1" autoUpdateAnimBg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954088" y="568325"/>
            <a:ext cx="3922712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1-9 </a:t>
            </a:r>
            <a:r>
              <a:rPr lang="zh-CN" altLang="en-US" sz="2000" i="1">
                <a:solidFill>
                  <a:srgbClr val="008000"/>
                </a:solidFill>
              </a:rPr>
              <a:t>交换指针所指对象的值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#include&lt;iostream&gt;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i , *p1, *p2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i=*p1;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*p1=*p2;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*p2=i;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22211" name="Group 3"/>
          <p:cNvGrpSpPr>
            <a:grpSpLocks/>
          </p:cNvGrpSpPr>
          <p:nvPr/>
        </p:nvGrpSpPr>
        <p:grpSpPr bwMode="auto">
          <a:xfrm>
            <a:off x="5715000" y="1368425"/>
            <a:ext cx="838200" cy="762000"/>
            <a:chOff x="3413" y="912"/>
            <a:chExt cx="528" cy="480"/>
          </a:xfrm>
        </p:grpSpPr>
        <p:sp>
          <p:nvSpPr>
            <p:cNvPr id="739332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2236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22212" name="Group 6"/>
          <p:cNvGrpSpPr>
            <a:grpSpLocks/>
          </p:cNvGrpSpPr>
          <p:nvPr/>
        </p:nvGrpSpPr>
        <p:grpSpPr bwMode="auto">
          <a:xfrm>
            <a:off x="7216775" y="1687513"/>
            <a:ext cx="1393825" cy="403225"/>
            <a:chOff x="4546" y="1305"/>
            <a:chExt cx="878" cy="254"/>
          </a:xfrm>
        </p:grpSpPr>
        <p:sp>
          <p:nvSpPr>
            <p:cNvPr id="739335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22234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22213" name="Group 9"/>
          <p:cNvGrpSpPr>
            <a:grpSpLocks/>
          </p:cNvGrpSpPr>
          <p:nvPr/>
        </p:nvGrpSpPr>
        <p:grpSpPr bwMode="auto">
          <a:xfrm>
            <a:off x="5715000" y="3502025"/>
            <a:ext cx="838200" cy="762000"/>
            <a:chOff x="3413" y="912"/>
            <a:chExt cx="528" cy="480"/>
          </a:xfrm>
        </p:grpSpPr>
        <p:sp>
          <p:nvSpPr>
            <p:cNvPr id="739338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2232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22214" name="Group 12"/>
          <p:cNvGrpSpPr>
            <a:grpSpLocks/>
          </p:cNvGrpSpPr>
          <p:nvPr/>
        </p:nvGrpSpPr>
        <p:grpSpPr bwMode="auto">
          <a:xfrm>
            <a:off x="7208838" y="3806825"/>
            <a:ext cx="1379537" cy="417513"/>
            <a:chOff x="4541" y="2640"/>
            <a:chExt cx="869" cy="263"/>
          </a:xfrm>
        </p:grpSpPr>
        <p:sp>
          <p:nvSpPr>
            <p:cNvPr id="739341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22230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sp>
        <p:nvSpPr>
          <p:cNvPr id="739343" name="AutoShape 15"/>
          <p:cNvSpPr>
            <a:spLocks noChangeArrowheads="1"/>
          </p:cNvSpPr>
          <p:nvPr/>
        </p:nvSpPr>
        <p:spPr bwMode="auto">
          <a:xfrm>
            <a:off x="1143000" y="3824288"/>
            <a:ext cx="3962400" cy="39687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i=*p1;</a:t>
            </a:r>
          </a:p>
        </p:txBody>
      </p:sp>
      <p:grpSp>
        <p:nvGrpSpPr>
          <p:cNvPr id="222216" name="Group 16"/>
          <p:cNvGrpSpPr>
            <a:grpSpLocks/>
          </p:cNvGrpSpPr>
          <p:nvPr/>
        </p:nvGrpSpPr>
        <p:grpSpPr bwMode="auto">
          <a:xfrm>
            <a:off x="6553200" y="1901825"/>
            <a:ext cx="693738" cy="2133600"/>
            <a:chOff x="4128" y="1440"/>
            <a:chExt cx="437" cy="1344"/>
          </a:xfrm>
        </p:grpSpPr>
        <p:sp>
          <p:nvSpPr>
            <p:cNvPr id="222227" name="Line 17"/>
            <p:cNvSpPr>
              <a:spLocks noChangeShapeType="1"/>
            </p:cNvSpPr>
            <p:nvPr/>
          </p:nvSpPr>
          <p:spPr bwMode="auto">
            <a:xfrm>
              <a:off x="4133" y="1440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22228" name="Line 18"/>
            <p:cNvSpPr>
              <a:spLocks noChangeShapeType="1"/>
            </p:cNvSpPr>
            <p:nvPr/>
          </p:nvSpPr>
          <p:spPr bwMode="auto">
            <a:xfrm>
              <a:off x="4128" y="2784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22217" name="Group 19"/>
          <p:cNvGrpSpPr>
            <a:grpSpLocks/>
          </p:cNvGrpSpPr>
          <p:nvPr/>
        </p:nvGrpSpPr>
        <p:grpSpPr bwMode="auto">
          <a:xfrm>
            <a:off x="7397750" y="1292225"/>
            <a:ext cx="581025" cy="2514600"/>
            <a:chOff x="4660" y="1056"/>
            <a:chExt cx="366" cy="1584"/>
          </a:xfrm>
        </p:grpSpPr>
        <p:sp>
          <p:nvSpPr>
            <p:cNvPr id="222225" name="Text Box 20"/>
            <p:cNvSpPr txBox="1">
              <a:spLocks noChangeArrowheads="1"/>
            </p:cNvSpPr>
            <p:nvPr/>
          </p:nvSpPr>
          <p:spPr bwMode="auto">
            <a:xfrm>
              <a:off x="4660" y="1056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p1</a:t>
              </a:r>
            </a:p>
          </p:txBody>
        </p:sp>
        <p:sp>
          <p:nvSpPr>
            <p:cNvPr id="222226" name="Text Box 21"/>
            <p:cNvSpPr txBox="1">
              <a:spLocks noChangeArrowheads="1"/>
            </p:cNvSpPr>
            <p:nvPr/>
          </p:nvSpPr>
          <p:spPr bwMode="auto">
            <a:xfrm>
              <a:off x="4660" y="2409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p2</a:t>
              </a:r>
            </a:p>
          </p:txBody>
        </p:sp>
      </p:grpSp>
      <p:sp>
        <p:nvSpPr>
          <p:cNvPr id="739350" name="AutoShape 22"/>
          <p:cNvSpPr>
            <a:spLocks noChangeArrowheads="1"/>
          </p:cNvSpPr>
          <p:nvPr/>
        </p:nvSpPr>
        <p:spPr bwMode="auto">
          <a:xfrm rot="3293189">
            <a:off x="7277100" y="2016125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6796" dir="17793903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22219" name="Group 23"/>
          <p:cNvGrpSpPr>
            <a:grpSpLocks/>
          </p:cNvGrpSpPr>
          <p:nvPr/>
        </p:nvGrpSpPr>
        <p:grpSpPr bwMode="auto">
          <a:xfrm>
            <a:off x="6553200" y="2754313"/>
            <a:ext cx="1235075" cy="442912"/>
            <a:chOff x="4128" y="1977"/>
            <a:chExt cx="778" cy="279"/>
          </a:xfrm>
        </p:grpSpPr>
        <p:sp>
          <p:nvSpPr>
            <p:cNvPr id="739352" name="AutoShape 24"/>
            <p:cNvSpPr>
              <a:spLocks noChangeArrowheads="1"/>
            </p:cNvSpPr>
            <p:nvPr/>
          </p:nvSpPr>
          <p:spPr bwMode="auto">
            <a:xfrm>
              <a:off x="4128" y="2017"/>
              <a:ext cx="528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2224" name="Text Box 25"/>
            <p:cNvSpPr txBox="1">
              <a:spLocks noChangeArrowheads="1"/>
            </p:cNvSpPr>
            <p:nvPr/>
          </p:nvSpPr>
          <p:spPr bwMode="auto">
            <a:xfrm>
              <a:off x="4752" y="1977"/>
              <a:ext cx="1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</a:t>
              </a:r>
            </a:p>
          </p:txBody>
        </p:sp>
      </p:grpSp>
      <p:sp>
        <p:nvSpPr>
          <p:cNvPr id="739354" name="AutoShape 26"/>
          <p:cNvSpPr>
            <a:spLocks noChangeArrowheads="1"/>
          </p:cNvSpPr>
          <p:nvPr/>
        </p:nvSpPr>
        <p:spPr bwMode="auto">
          <a:xfrm>
            <a:off x="6553200" y="2828925"/>
            <a:ext cx="838200" cy="379413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2221" name="Text Box 27"/>
          <p:cNvSpPr txBox="1">
            <a:spLocks noChangeArrowheads="1"/>
          </p:cNvSpPr>
          <p:nvPr/>
        </p:nvSpPr>
        <p:spPr bwMode="auto">
          <a:xfrm>
            <a:off x="5638800" y="4340225"/>
            <a:ext cx="8159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0000CC"/>
                </a:solidFill>
              </a:rPr>
              <a:t>Output</a:t>
            </a:r>
          </a:p>
        </p:txBody>
      </p:sp>
      <p:sp>
        <p:nvSpPr>
          <p:cNvPr id="222222" name="Rectangle 28"/>
          <p:cNvSpPr>
            <a:spLocks noChangeArrowheads="1"/>
          </p:cNvSpPr>
          <p:nvPr/>
        </p:nvSpPr>
        <p:spPr bwMode="auto">
          <a:xfrm>
            <a:off x="5638800" y="4949825"/>
            <a:ext cx="2838450" cy="4762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*p1 = 10		*p2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3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3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73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43" grpId="0" animBg="1" autoUpdateAnimBg="0"/>
      <p:bldP spid="739350" grpId="0" animBg="1"/>
      <p:bldP spid="739354" grpId="0" animBg="1" autoUpdateAnimBg="0"/>
      <p:bldP spid="739354" grpId="1" animBg="1"/>
      <p:bldP spid="739354" grpId="2" animBg="1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954088" y="573088"/>
            <a:ext cx="3998912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1-9 </a:t>
            </a:r>
            <a:r>
              <a:rPr lang="zh-CN" altLang="en-US" sz="2000" i="1">
                <a:solidFill>
                  <a:srgbClr val="008000"/>
                </a:solidFill>
              </a:rPr>
              <a:t>交换指针所指对象的值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#include&lt;iostream&gt;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i , *p1, *p2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i=*p1;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*p1=*p2;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*p2=i;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23235" name="Group 3"/>
          <p:cNvGrpSpPr>
            <a:grpSpLocks/>
          </p:cNvGrpSpPr>
          <p:nvPr/>
        </p:nvGrpSpPr>
        <p:grpSpPr bwMode="auto">
          <a:xfrm>
            <a:off x="5715000" y="1373188"/>
            <a:ext cx="838200" cy="762000"/>
            <a:chOff x="3413" y="912"/>
            <a:chExt cx="528" cy="480"/>
          </a:xfrm>
        </p:grpSpPr>
        <p:sp>
          <p:nvSpPr>
            <p:cNvPr id="740356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3260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23236" name="Group 6"/>
          <p:cNvGrpSpPr>
            <a:grpSpLocks/>
          </p:cNvGrpSpPr>
          <p:nvPr/>
        </p:nvGrpSpPr>
        <p:grpSpPr bwMode="auto">
          <a:xfrm>
            <a:off x="7216775" y="1692275"/>
            <a:ext cx="1393825" cy="403225"/>
            <a:chOff x="4546" y="1305"/>
            <a:chExt cx="878" cy="254"/>
          </a:xfrm>
        </p:grpSpPr>
        <p:sp>
          <p:nvSpPr>
            <p:cNvPr id="740359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23258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23237" name="Group 9"/>
          <p:cNvGrpSpPr>
            <a:grpSpLocks/>
          </p:cNvGrpSpPr>
          <p:nvPr/>
        </p:nvGrpSpPr>
        <p:grpSpPr bwMode="auto">
          <a:xfrm>
            <a:off x="5715000" y="3506788"/>
            <a:ext cx="838200" cy="762000"/>
            <a:chOff x="3413" y="912"/>
            <a:chExt cx="528" cy="480"/>
          </a:xfrm>
        </p:grpSpPr>
        <p:sp>
          <p:nvSpPr>
            <p:cNvPr id="740362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3256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23238" name="Group 12"/>
          <p:cNvGrpSpPr>
            <a:grpSpLocks/>
          </p:cNvGrpSpPr>
          <p:nvPr/>
        </p:nvGrpSpPr>
        <p:grpSpPr bwMode="auto">
          <a:xfrm>
            <a:off x="7208838" y="3811588"/>
            <a:ext cx="1379537" cy="417512"/>
            <a:chOff x="4541" y="2640"/>
            <a:chExt cx="869" cy="263"/>
          </a:xfrm>
        </p:grpSpPr>
        <p:sp>
          <p:nvSpPr>
            <p:cNvPr id="740365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23254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sp>
        <p:nvSpPr>
          <p:cNvPr id="740367" name="AutoShape 15"/>
          <p:cNvSpPr>
            <a:spLocks noChangeArrowheads="1"/>
          </p:cNvSpPr>
          <p:nvPr/>
        </p:nvSpPr>
        <p:spPr bwMode="auto">
          <a:xfrm>
            <a:off x="1143000" y="4221163"/>
            <a:ext cx="3962400" cy="39687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*p1=*p2;</a:t>
            </a:r>
          </a:p>
        </p:txBody>
      </p:sp>
      <p:grpSp>
        <p:nvGrpSpPr>
          <p:cNvPr id="223240" name="Group 16"/>
          <p:cNvGrpSpPr>
            <a:grpSpLocks/>
          </p:cNvGrpSpPr>
          <p:nvPr/>
        </p:nvGrpSpPr>
        <p:grpSpPr bwMode="auto">
          <a:xfrm>
            <a:off x="6553200" y="1906588"/>
            <a:ext cx="693738" cy="2133600"/>
            <a:chOff x="4128" y="1440"/>
            <a:chExt cx="437" cy="1344"/>
          </a:xfrm>
        </p:grpSpPr>
        <p:sp>
          <p:nvSpPr>
            <p:cNvPr id="223251" name="Line 17"/>
            <p:cNvSpPr>
              <a:spLocks noChangeShapeType="1"/>
            </p:cNvSpPr>
            <p:nvPr/>
          </p:nvSpPr>
          <p:spPr bwMode="auto">
            <a:xfrm>
              <a:off x="4133" y="1440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23252" name="Line 18"/>
            <p:cNvSpPr>
              <a:spLocks noChangeShapeType="1"/>
            </p:cNvSpPr>
            <p:nvPr/>
          </p:nvSpPr>
          <p:spPr bwMode="auto">
            <a:xfrm>
              <a:off x="4128" y="2784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23241" name="Group 19"/>
          <p:cNvGrpSpPr>
            <a:grpSpLocks/>
          </p:cNvGrpSpPr>
          <p:nvPr/>
        </p:nvGrpSpPr>
        <p:grpSpPr bwMode="auto">
          <a:xfrm>
            <a:off x="7016750" y="1296988"/>
            <a:ext cx="581025" cy="2514600"/>
            <a:chOff x="4660" y="1056"/>
            <a:chExt cx="366" cy="1584"/>
          </a:xfrm>
        </p:grpSpPr>
        <p:sp>
          <p:nvSpPr>
            <p:cNvPr id="223249" name="Text Box 20"/>
            <p:cNvSpPr txBox="1">
              <a:spLocks noChangeArrowheads="1"/>
            </p:cNvSpPr>
            <p:nvPr/>
          </p:nvSpPr>
          <p:spPr bwMode="auto">
            <a:xfrm>
              <a:off x="4660" y="1056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p1</a:t>
              </a:r>
            </a:p>
          </p:txBody>
        </p:sp>
        <p:sp>
          <p:nvSpPr>
            <p:cNvPr id="223250" name="Text Box 21"/>
            <p:cNvSpPr txBox="1">
              <a:spLocks noChangeArrowheads="1"/>
            </p:cNvSpPr>
            <p:nvPr/>
          </p:nvSpPr>
          <p:spPr bwMode="auto">
            <a:xfrm>
              <a:off x="4660" y="2409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p2</a:t>
              </a:r>
            </a:p>
          </p:txBody>
        </p:sp>
      </p:grpSp>
      <p:grpSp>
        <p:nvGrpSpPr>
          <p:cNvPr id="223242" name="Group 22"/>
          <p:cNvGrpSpPr>
            <a:grpSpLocks/>
          </p:cNvGrpSpPr>
          <p:nvPr/>
        </p:nvGrpSpPr>
        <p:grpSpPr bwMode="auto">
          <a:xfrm>
            <a:off x="6553200" y="2759075"/>
            <a:ext cx="1235075" cy="442913"/>
            <a:chOff x="4128" y="1977"/>
            <a:chExt cx="778" cy="279"/>
          </a:xfrm>
        </p:grpSpPr>
        <p:sp>
          <p:nvSpPr>
            <p:cNvPr id="740375" name="AutoShape 23"/>
            <p:cNvSpPr>
              <a:spLocks noChangeArrowheads="1"/>
            </p:cNvSpPr>
            <p:nvPr/>
          </p:nvSpPr>
          <p:spPr bwMode="auto">
            <a:xfrm>
              <a:off x="4128" y="2017"/>
              <a:ext cx="528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23248" name="Text Box 24"/>
            <p:cNvSpPr txBox="1">
              <a:spLocks noChangeArrowheads="1"/>
            </p:cNvSpPr>
            <p:nvPr/>
          </p:nvSpPr>
          <p:spPr bwMode="auto">
            <a:xfrm>
              <a:off x="4752" y="1977"/>
              <a:ext cx="1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</a:t>
              </a:r>
            </a:p>
          </p:txBody>
        </p:sp>
      </p:grpSp>
      <p:sp>
        <p:nvSpPr>
          <p:cNvPr id="740377" name="AutoShape 25"/>
          <p:cNvSpPr>
            <a:spLocks noChangeArrowheads="1"/>
          </p:cNvSpPr>
          <p:nvPr/>
        </p:nvSpPr>
        <p:spPr bwMode="auto">
          <a:xfrm>
            <a:off x="7848600" y="2211388"/>
            <a:ext cx="228600" cy="1447800"/>
          </a:xfrm>
          <a:prstGeom prst="upArrow">
            <a:avLst>
              <a:gd name="adj1" fmla="val 50000"/>
              <a:gd name="adj2" fmla="val 158333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81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40378" name="AutoShape 26"/>
          <p:cNvSpPr>
            <a:spLocks noChangeArrowheads="1"/>
          </p:cNvSpPr>
          <p:nvPr/>
        </p:nvSpPr>
        <p:spPr bwMode="auto">
          <a:xfrm>
            <a:off x="7216775" y="1725613"/>
            <a:ext cx="936625" cy="379412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189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tx1"/>
                </a:solidFill>
              </a:rPr>
              <a:t>     20    </a:t>
            </a:r>
          </a:p>
        </p:txBody>
      </p:sp>
      <p:sp>
        <p:nvSpPr>
          <p:cNvPr id="223245" name="Text Box 27"/>
          <p:cNvSpPr txBox="1">
            <a:spLocks noChangeArrowheads="1"/>
          </p:cNvSpPr>
          <p:nvPr/>
        </p:nvSpPr>
        <p:spPr bwMode="auto">
          <a:xfrm>
            <a:off x="5638800" y="4344988"/>
            <a:ext cx="8159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0000CC"/>
                </a:solidFill>
              </a:rPr>
              <a:t>Output</a:t>
            </a:r>
          </a:p>
        </p:txBody>
      </p:sp>
      <p:sp>
        <p:nvSpPr>
          <p:cNvPr id="223246" name="Rectangle 28"/>
          <p:cNvSpPr>
            <a:spLocks noChangeArrowheads="1"/>
          </p:cNvSpPr>
          <p:nvPr/>
        </p:nvSpPr>
        <p:spPr bwMode="auto">
          <a:xfrm>
            <a:off x="5638800" y="4954588"/>
            <a:ext cx="2838450" cy="4762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*p1 = 10		*p2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4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7" grpId="0" animBg="1" autoUpdateAnimBg="0"/>
      <p:bldP spid="740377" grpId="0" animBg="1"/>
      <p:bldP spid="740378" grpId="0" animBg="1" autoUpdateAnimBg="0"/>
      <p:bldP spid="740378" grpId="1" animBg="1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954088" y="568325"/>
            <a:ext cx="3922712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1-9 </a:t>
            </a:r>
            <a:r>
              <a:rPr lang="zh-CN" altLang="en-US" sz="2000" i="1">
                <a:solidFill>
                  <a:srgbClr val="008000"/>
                </a:solidFill>
              </a:rPr>
              <a:t>交换指针所指对象的值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#include&lt;iostream&gt;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i , *p1, *p2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i=*p1;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*p1=*p2;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*p2=i;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24259" name="Group 3"/>
          <p:cNvGrpSpPr>
            <a:grpSpLocks/>
          </p:cNvGrpSpPr>
          <p:nvPr/>
        </p:nvGrpSpPr>
        <p:grpSpPr bwMode="auto">
          <a:xfrm>
            <a:off x="5715000" y="1368425"/>
            <a:ext cx="838200" cy="762000"/>
            <a:chOff x="3413" y="912"/>
            <a:chExt cx="528" cy="480"/>
          </a:xfrm>
        </p:grpSpPr>
        <p:sp>
          <p:nvSpPr>
            <p:cNvPr id="741380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4284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24260" name="Group 6"/>
          <p:cNvGrpSpPr>
            <a:grpSpLocks/>
          </p:cNvGrpSpPr>
          <p:nvPr/>
        </p:nvGrpSpPr>
        <p:grpSpPr bwMode="auto">
          <a:xfrm>
            <a:off x="7216775" y="1687513"/>
            <a:ext cx="1393825" cy="403225"/>
            <a:chOff x="4546" y="1305"/>
            <a:chExt cx="878" cy="254"/>
          </a:xfrm>
        </p:grpSpPr>
        <p:sp>
          <p:nvSpPr>
            <p:cNvPr id="741383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24282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24261" name="Group 9"/>
          <p:cNvGrpSpPr>
            <a:grpSpLocks/>
          </p:cNvGrpSpPr>
          <p:nvPr/>
        </p:nvGrpSpPr>
        <p:grpSpPr bwMode="auto">
          <a:xfrm>
            <a:off x="5715000" y="3502025"/>
            <a:ext cx="838200" cy="762000"/>
            <a:chOff x="3413" y="912"/>
            <a:chExt cx="528" cy="480"/>
          </a:xfrm>
        </p:grpSpPr>
        <p:sp>
          <p:nvSpPr>
            <p:cNvPr id="741386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4280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24262" name="Group 12"/>
          <p:cNvGrpSpPr>
            <a:grpSpLocks/>
          </p:cNvGrpSpPr>
          <p:nvPr/>
        </p:nvGrpSpPr>
        <p:grpSpPr bwMode="auto">
          <a:xfrm>
            <a:off x="7208838" y="3806825"/>
            <a:ext cx="1379537" cy="417513"/>
            <a:chOff x="4541" y="2640"/>
            <a:chExt cx="869" cy="263"/>
          </a:xfrm>
        </p:grpSpPr>
        <p:sp>
          <p:nvSpPr>
            <p:cNvPr id="741389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24278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sp>
        <p:nvSpPr>
          <p:cNvPr id="741391" name="AutoShape 15"/>
          <p:cNvSpPr>
            <a:spLocks noChangeArrowheads="1"/>
          </p:cNvSpPr>
          <p:nvPr/>
        </p:nvSpPr>
        <p:spPr bwMode="auto">
          <a:xfrm>
            <a:off x="1143000" y="4616450"/>
            <a:ext cx="3962400" cy="39687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</a:rPr>
              <a:t>*p2=i;</a:t>
            </a:r>
          </a:p>
        </p:txBody>
      </p:sp>
      <p:grpSp>
        <p:nvGrpSpPr>
          <p:cNvPr id="224264" name="Group 16"/>
          <p:cNvGrpSpPr>
            <a:grpSpLocks/>
          </p:cNvGrpSpPr>
          <p:nvPr/>
        </p:nvGrpSpPr>
        <p:grpSpPr bwMode="auto">
          <a:xfrm>
            <a:off x="6553200" y="1901825"/>
            <a:ext cx="693738" cy="2133600"/>
            <a:chOff x="4128" y="1440"/>
            <a:chExt cx="437" cy="1344"/>
          </a:xfrm>
        </p:grpSpPr>
        <p:sp>
          <p:nvSpPr>
            <p:cNvPr id="224275" name="Line 17"/>
            <p:cNvSpPr>
              <a:spLocks noChangeShapeType="1"/>
            </p:cNvSpPr>
            <p:nvPr/>
          </p:nvSpPr>
          <p:spPr bwMode="auto">
            <a:xfrm>
              <a:off x="4133" y="1440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24276" name="Line 18"/>
            <p:cNvSpPr>
              <a:spLocks noChangeShapeType="1"/>
            </p:cNvSpPr>
            <p:nvPr/>
          </p:nvSpPr>
          <p:spPr bwMode="auto">
            <a:xfrm>
              <a:off x="4128" y="2784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24265" name="Group 19"/>
          <p:cNvGrpSpPr>
            <a:grpSpLocks/>
          </p:cNvGrpSpPr>
          <p:nvPr/>
        </p:nvGrpSpPr>
        <p:grpSpPr bwMode="auto">
          <a:xfrm>
            <a:off x="6553200" y="2754313"/>
            <a:ext cx="1235075" cy="442912"/>
            <a:chOff x="4128" y="1977"/>
            <a:chExt cx="778" cy="279"/>
          </a:xfrm>
        </p:grpSpPr>
        <p:sp>
          <p:nvSpPr>
            <p:cNvPr id="741396" name="AutoShape 20"/>
            <p:cNvSpPr>
              <a:spLocks noChangeArrowheads="1"/>
            </p:cNvSpPr>
            <p:nvPr/>
          </p:nvSpPr>
          <p:spPr bwMode="auto">
            <a:xfrm>
              <a:off x="4128" y="2017"/>
              <a:ext cx="528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24274" name="Text Box 21"/>
            <p:cNvSpPr txBox="1">
              <a:spLocks noChangeArrowheads="1"/>
            </p:cNvSpPr>
            <p:nvPr/>
          </p:nvSpPr>
          <p:spPr bwMode="auto">
            <a:xfrm>
              <a:off x="4752" y="1977"/>
              <a:ext cx="1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224266" name="Group 22"/>
          <p:cNvGrpSpPr>
            <a:grpSpLocks/>
          </p:cNvGrpSpPr>
          <p:nvPr/>
        </p:nvGrpSpPr>
        <p:grpSpPr bwMode="auto">
          <a:xfrm>
            <a:off x="7016750" y="1292225"/>
            <a:ext cx="581025" cy="2514600"/>
            <a:chOff x="4660" y="1056"/>
            <a:chExt cx="366" cy="1584"/>
          </a:xfrm>
        </p:grpSpPr>
        <p:sp>
          <p:nvSpPr>
            <p:cNvPr id="224271" name="Text Box 23"/>
            <p:cNvSpPr txBox="1">
              <a:spLocks noChangeArrowheads="1"/>
            </p:cNvSpPr>
            <p:nvPr/>
          </p:nvSpPr>
          <p:spPr bwMode="auto">
            <a:xfrm>
              <a:off x="4660" y="1056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p1</a:t>
              </a:r>
            </a:p>
          </p:txBody>
        </p:sp>
        <p:sp>
          <p:nvSpPr>
            <p:cNvPr id="224272" name="Text Box 24"/>
            <p:cNvSpPr txBox="1">
              <a:spLocks noChangeArrowheads="1"/>
            </p:cNvSpPr>
            <p:nvPr/>
          </p:nvSpPr>
          <p:spPr bwMode="auto">
            <a:xfrm>
              <a:off x="4660" y="2409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p2</a:t>
              </a:r>
            </a:p>
          </p:txBody>
        </p:sp>
      </p:grpSp>
      <p:sp>
        <p:nvSpPr>
          <p:cNvPr id="741401" name="AutoShape 25"/>
          <p:cNvSpPr>
            <a:spLocks noChangeArrowheads="1"/>
          </p:cNvSpPr>
          <p:nvPr/>
        </p:nvSpPr>
        <p:spPr bwMode="auto">
          <a:xfrm rot="-2814686">
            <a:off x="7429500" y="3159125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81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41402" name="AutoShape 26"/>
          <p:cNvSpPr>
            <a:spLocks noChangeArrowheads="1"/>
          </p:cNvSpPr>
          <p:nvPr/>
        </p:nvSpPr>
        <p:spPr bwMode="auto">
          <a:xfrm>
            <a:off x="7216775" y="3843338"/>
            <a:ext cx="936625" cy="379412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189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tx1"/>
                </a:solidFill>
              </a:rPr>
              <a:t>     10    </a:t>
            </a:r>
          </a:p>
        </p:txBody>
      </p:sp>
      <p:sp>
        <p:nvSpPr>
          <p:cNvPr id="224269" name="Text Box 27"/>
          <p:cNvSpPr txBox="1">
            <a:spLocks noChangeArrowheads="1"/>
          </p:cNvSpPr>
          <p:nvPr/>
        </p:nvSpPr>
        <p:spPr bwMode="auto">
          <a:xfrm>
            <a:off x="5638800" y="4340225"/>
            <a:ext cx="8159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0000CC"/>
                </a:solidFill>
              </a:rPr>
              <a:t>Output</a:t>
            </a:r>
          </a:p>
        </p:txBody>
      </p:sp>
      <p:sp>
        <p:nvSpPr>
          <p:cNvPr id="224270" name="Rectangle 28"/>
          <p:cNvSpPr>
            <a:spLocks noChangeArrowheads="1"/>
          </p:cNvSpPr>
          <p:nvPr/>
        </p:nvSpPr>
        <p:spPr bwMode="auto">
          <a:xfrm>
            <a:off x="5638800" y="4949825"/>
            <a:ext cx="2838450" cy="4762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*p1 = 10		*p2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4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1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1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4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91" grpId="0" animBg="1" autoUpdateAnimBg="0"/>
      <p:bldP spid="741401" grpId="0" animBg="1"/>
      <p:bldP spid="7414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球体"/>
          <p:cNvSpPr>
            <a:spLocks noChangeArrowheads="1"/>
          </p:cNvSpPr>
          <p:nvPr/>
        </p:nvSpPr>
        <p:spPr bwMode="auto">
          <a:xfrm>
            <a:off x="3657600" y="1981200"/>
            <a:ext cx="5181600" cy="3657600"/>
          </a:xfrm>
          <a:prstGeom prst="rect">
            <a:avLst/>
          </a:prstGeom>
          <a:pattFill prst="sphere">
            <a:fgClr>
              <a:srgbClr val="D4FEAE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F9868"/>
            </a:prstShdw>
          </a:effectLst>
        </p:spPr>
        <p:txBody>
          <a:bodyPr wrap="none" anchor="ctr"/>
          <a:lstStyle/>
          <a:p>
            <a:pPr algn="ctr"/>
            <a:endParaRPr lang="zh-CN" altLang="zh-CN" sz="2400">
              <a:solidFill>
                <a:schemeClr val="tx1"/>
              </a:solidFill>
            </a:endParaRPr>
          </a:p>
        </p:txBody>
      </p:sp>
      <p:sp>
        <p:nvSpPr>
          <p:cNvPr id="552963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6400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1-2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用面向对象方法编程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14375" y="1090613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CC3300"/>
                </a:solidFill>
                <a:ea typeface="隶书" pitchFamily="49" charset="-122"/>
              </a:rPr>
              <a:t>分析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5791200" y="2452688"/>
            <a:ext cx="900113" cy="90011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5708650" y="4114800"/>
            <a:ext cx="1079500" cy="1079500"/>
            <a:chOff x="2584" y="1816"/>
            <a:chExt cx="680" cy="680"/>
          </a:xfrm>
        </p:grpSpPr>
        <p:sp>
          <p:nvSpPr>
            <p:cNvPr id="27667" name="Oval 7"/>
            <p:cNvSpPr>
              <a:spLocks noChangeArrowheads="1"/>
            </p:cNvSpPr>
            <p:nvPr/>
          </p:nvSpPr>
          <p:spPr bwMode="auto">
            <a:xfrm>
              <a:off x="2584" y="1816"/>
              <a:ext cx="680" cy="680"/>
            </a:xfrm>
            <a:prstGeom prst="ellipse">
              <a:avLst/>
            </a:prstGeom>
            <a:solidFill>
              <a:srgbClr val="DFC0E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7668" name="Line 8"/>
            <p:cNvSpPr>
              <a:spLocks noChangeShapeType="1"/>
            </p:cNvSpPr>
            <p:nvPr/>
          </p:nvSpPr>
          <p:spPr bwMode="auto">
            <a:xfrm flipV="1">
              <a:off x="2928" y="1968"/>
              <a:ext cx="2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7655" name="Group 9"/>
          <p:cNvGrpSpPr>
            <a:grpSpLocks/>
          </p:cNvGrpSpPr>
          <p:nvPr/>
        </p:nvGrpSpPr>
        <p:grpSpPr bwMode="auto">
          <a:xfrm>
            <a:off x="7467600" y="3663950"/>
            <a:ext cx="900113" cy="900113"/>
            <a:chOff x="2640" y="1881"/>
            <a:chExt cx="567" cy="567"/>
          </a:xfrm>
        </p:grpSpPr>
        <p:sp>
          <p:nvSpPr>
            <p:cNvPr id="27665" name="Oval 10"/>
            <p:cNvSpPr>
              <a:spLocks noChangeArrowheads="1"/>
            </p:cNvSpPr>
            <p:nvPr/>
          </p:nvSpPr>
          <p:spPr bwMode="auto">
            <a:xfrm>
              <a:off x="2640" y="1881"/>
              <a:ext cx="567" cy="567"/>
            </a:xfrm>
            <a:prstGeom prst="ellipse">
              <a:avLst/>
            </a:prstGeom>
            <a:solidFill>
              <a:srgbClr val="ECE6C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7666" name="Line 11"/>
            <p:cNvSpPr>
              <a:spLocks noChangeShapeType="1"/>
            </p:cNvSpPr>
            <p:nvPr/>
          </p:nvSpPr>
          <p:spPr bwMode="auto">
            <a:xfrm flipV="1">
              <a:off x="2928" y="2016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7656" name="Group 12"/>
          <p:cNvGrpSpPr>
            <a:grpSpLocks/>
          </p:cNvGrpSpPr>
          <p:nvPr/>
        </p:nvGrpSpPr>
        <p:grpSpPr bwMode="auto">
          <a:xfrm>
            <a:off x="4191000" y="3717925"/>
            <a:ext cx="792163" cy="792163"/>
            <a:chOff x="2640" y="2342"/>
            <a:chExt cx="499" cy="499"/>
          </a:xfrm>
        </p:grpSpPr>
        <p:sp>
          <p:nvSpPr>
            <p:cNvPr id="27663" name="Oval 13"/>
            <p:cNvSpPr>
              <a:spLocks noChangeArrowheads="1"/>
            </p:cNvSpPr>
            <p:nvPr/>
          </p:nvSpPr>
          <p:spPr bwMode="auto">
            <a:xfrm>
              <a:off x="2640" y="2342"/>
              <a:ext cx="499" cy="499"/>
            </a:xfrm>
            <a:prstGeom prst="ellipse">
              <a:avLst/>
            </a:prstGeom>
            <a:solidFill>
              <a:srgbClr val="FFE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7664" name="Line 14"/>
            <p:cNvSpPr>
              <a:spLocks noChangeShapeType="1"/>
            </p:cNvSpPr>
            <p:nvPr/>
          </p:nvSpPr>
          <p:spPr bwMode="auto">
            <a:xfrm flipV="1">
              <a:off x="2899" y="2438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52975" name="Text Box 15"/>
          <p:cNvSpPr txBox="1">
            <a:spLocks noChangeArrowheads="1"/>
          </p:cNvSpPr>
          <p:nvPr/>
        </p:nvSpPr>
        <p:spPr bwMode="auto">
          <a:xfrm>
            <a:off x="533400" y="1828800"/>
            <a:ext cx="2554288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</a:rPr>
              <a:t>圆类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数据成员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        </a:t>
            </a:r>
            <a:r>
              <a:rPr lang="zh-CN" altLang="en-US" sz="2000">
                <a:solidFill>
                  <a:srgbClr val="3333FF"/>
                </a:solidFill>
              </a:rPr>
              <a:t>半径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成员函数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       </a:t>
            </a:r>
            <a:r>
              <a:rPr lang="zh-CN" altLang="en-US" sz="2000">
                <a:solidFill>
                  <a:srgbClr val="3333FF"/>
                </a:solidFill>
              </a:rPr>
              <a:t>置半径值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3333FF"/>
                </a:solidFill>
              </a:rPr>
              <a:t>	求圆的半径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zh-CN" altLang="en-US" sz="2000">
                <a:solidFill>
                  <a:srgbClr val="3333FF"/>
                </a:solidFill>
              </a:rPr>
              <a:t>求周长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       </a:t>
            </a:r>
            <a:r>
              <a:rPr lang="zh-CN" altLang="en-US" sz="2000">
                <a:solidFill>
                  <a:srgbClr val="3333FF"/>
                </a:solidFill>
              </a:rPr>
              <a:t>求面积</a:t>
            </a:r>
          </a:p>
        </p:txBody>
      </p:sp>
      <p:grpSp>
        <p:nvGrpSpPr>
          <p:cNvPr id="27658" name="Group 16"/>
          <p:cNvGrpSpPr>
            <a:grpSpLocks/>
          </p:cNvGrpSpPr>
          <p:nvPr/>
        </p:nvGrpSpPr>
        <p:grpSpPr bwMode="auto">
          <a:xfrm>
            <a:off x="5029200" y="3429000"/>
            <a:ext cx="2438400" cy="609600"/>
            <a:chOff x="3168" y="2160"/>
            <a:chExt cx="1536" cy="384"/>
          </a:xfrm>
        </p:grpSpPr>
        <p:sp>
          <p:nvSpPr>
            <p:cNvPr id="27660" name="Line 17"/>
            <p:cNvSpPr>
              <a:spLocks noChangeShapeType="1"/>
            </p:cNvSpPr>
            <p:nvPr/>
          </p:nvSpPr>
          <p:spPr bwMode="auto">
            <a:xfrm flipH="1">
              <a:off x="3168" y="2160"/>
              <a:ext cx="576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1" name="Line 18"/>
            <p:cNvSpPr>
              <a:spLocks noChangeShapeType="1"/>
            </p:cNvSpPr>
            <p:nvPr/>
          </p:nvSpPr>
          <p:spPr bwMode="auto">
            <a:xfrm>
              <a:off x="3936" y="2160"/>
              <a:ext cx="0" cy="38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2" name="Line 19"/>
            <p:cNvSpPr>
              <a:spLocks noChangeShapeType="1"/>
            </p:cNvSpPr>
            <p:nvPr/>
          </p:nvSpPr>
          <p:spPr bwMode="auto">
            <a:xfrm>
              <a:off x="4128" y="2160"/>
              <a:ext cx="576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659" name="Text Box 20"/>
          <p:cNvSpPr txBox="1">
            <a:spLocks noChangeArrowheads="1"/>
          </p:cNvSpPr>
          <p:nvPr/>
        </p:nvSpPr>
        <p:spPr bwMode="auto">
          <a:xfrm>
            <a:off x="4656138" y="30988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i="1">
                <a:solidFill>
                  <a:srgbClr val="3333FF"/>
                </a:solidFill>
              </a:rPr>
              <a:t>实例化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5" grpId="0" autoUpdateAnimBg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954088" y="568325"/>
            <a:ext cx="3998912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1-9 </a:t>
            </a:r>
            <a:r>
              <a:rPr lang="zh-CN" altLang="en-US" sz="2000" i="1">
                <a:solidFill>
                  <a:srgbClr val="008000"/>
                </a:solidFill>
              </a:rPr>
              <a:t>交换指针所指对象的值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000" b="0">
                <a:solidFill>
                  <a:schemeClr val="tx1"/>
                </a:solidFill>
              </a:rPr>
              <a:t>#include&lt;iostream&gt;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i1=10, i2 = 20, i , *p1, *p2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p1=&amp;i1;   p2=&amp;i2;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i=*p1;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*p1=*p2;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*p2=i;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"*p1=" &lt;&lt; *p1 &lt;&lt; '\t'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  &lt;&lt; "*p2=" &lt;&lt; *p2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25283" name="Group 3"/>
          <p:cNvGrpSpPr>
            <a:grpSpLocks/>
          </p:cNvGrpSpPr>
          <p:nvPr/>
        </p:nvGrpSpPr>
        <p:grpSpPr bwMode="auto">
          <a:xfrm>
            <a:off x="5715000" y="1368425"/>
            <a:ext cx="838200" cy="762000"/>
            <a:chOff x="3413" y="912"/>
            <a:chExt cx="528" cy="480"/>
          </a:xfrm>
        </p:grpSpPr>
        <p:sp>
          <p:nvSpPr>
            <p:cNvPr id="742404" name="AutoShape 4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5307" name="Text Box 5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25284" name="Group 6"/>
          <p:cNvGrpSpPr>
            <a:grpSpLocks/>
          </p:cNvGrpSpPr>
          <p:nvPr/>
        </p:nvGrpSpPr>
        <p:grpSpPr bwMode="auto">
          <a:xfrm>
            <a:off x="7216775" y="1687513"/>
            <a:ext cx="1393825" cy="403225"/>
            <a:chOff x="4546" y="1305"/>
            <a:chExt cx="878" cy="254"/>
          </a:xfrm>
        </p:grpSpPr>
        <p:sp>
          <p:nvSpPr>
            <p:cNvPr id="742407" name="AutoShape 7"/>
            <p:cNvSpPr>
              <a:spLocks noChangeArrowheads="1"/>
            </p:cNvSpPr>
            <p:nvPr/>
          </p:nvSpPr>
          <p:spPr bwMode="auto">
            <a:xfrm>
              <a:off x="4546" y="1320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20    </a:t>
              </a:r>
            </a:p>
          </p:txBody>
        </p:sp>
        <p:sp>
          <p:nvSpPr>
            <p:cNvPr id="225305" name="Text Box 8"/>
            <p:cNvSpPr txBox="1">
              <a:spLocks noChangeArrowheads="1"/>
            </p:cNvSpPr>
            <p:nvPr/>
          </p:nvSpPr>
          <p:spPr bwMode="auto">
            <a:xfrm>
              <a:off x="5198" y="1305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i1</a:t>
              </a:r>
            </a:p>
          </p:txBody>
        </p:sp>
      </p:grpSp>
      <p:grpSp>
        <p:nvGrpSpPr>
          <p:cNvPr id="225285" name="Group 9"/>
          <p:cNvGrpSpPr>
            <a:grpSpLocks/>
          </p:cNvGrpSpPr>
          <p:nvPr/>
        </p:nvGrpSpPr>
        <p:grpSpPr bwMode="auto">
          <a:xfrm>
            <a:off x="5715000" y="3502025"/>
            <a:ext cx="838200" cy="762000"/>
            <a:chOff x="3413" y="912"/>
            <a:chExt cx="528" cy="480"/>
          </a:xfrm>
        </p:grpSpPr>
        <p:sp>
          <p:nvSpPr>
            <p:cNvPr id="742410" name="AutoShape 10"/>
            <p:cNvSpPr>
              <a:spLocks noChangeArrowheads="1"/>
            </p:cNvSpPr>
            <p:nvPr/>
          </p:nvSpPr>
          <p:spPr bwMode="auto">
            <a:xfrm>
              <a:off x="3413" y="1153"/>
              <a:ext cx="528" cy="239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5303" name="Text Box 11"/>
            <p:cNvSpPr txBox="1">
              <a:spLocks noChangeArrowheads="1"/>
            </p:cNvSpPr>
            <p:nvPr/>
          </p:nvSpPr>
          <p:spPr bwMode="auto">
            <a:xfrm>
              <a:off x="3524" y="912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25286" name="Group 12"/>
          <p:cNvGrpSpPr>
            <a:grpSpLocks/>
          </p:cNvGrpSpPr>
          <p:nvPr/>
        </p:nvGrpSpPr>
        <p:grpSpPr bwMode="auto">
          <a:xfrm>
            <a:off x="7208838" y="3806825"/>
            <a:ext cx="1379537" cy="417513"/>
            <a:chOff x="4541" y="2640"/>
            <a:chExt cx="869" cy="263"/>
          </a:xfrm>
        </p:grpSpPr>
        <p:sp>
          <p:nvSpPr>
            <p:cNvPr id="742413" name="AutoShape 13"/>
            <p:cNvSpPr>
              <a:spLocks noChangeArrowheads="1"/>
            </p:cNvSpPr>
            <p:nvPr/>
          </p:nvSpPr>
          <p:spPr bwMode="auto">
            <a:xfrm>
              <a:off x="4541" y="2664"/>
              <a:ext cx="590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     10    </a:t>
              </a:r>
            </a:p>
          </p:txBody>
        </p:sp>
        <p:sp>
          <p:nvSpPr>
            <p:cNvPr id="225301" name="Text Box 14"/>
            <p:cNvSpPr txBox="1">
              <a:spLocks noChangeArrowheads="1"/>
            </p:cNvSpPr>
            <p:nvPr/>
          </p:nvSpPr>
          <p:spPr bwMode="auto">
            <a:xfrm>
              <a:off x="5184" y="2640"/>
              <a:ext cx="22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i2</a:t>
              </a:r>
            </a:p>
          </p:txBody>
        </p:sp>
      </p:grpSp>
      <p:sp>
        <p:nvSpPr>
          <p:cNvPr id="742415" name="AutoShape 15"/>
          <p:cNvSpPr>
            <a:spLocks noChangeArrowheads="1"/>
          </p:cNvSpPr>
          <p:nvPr/>
        </p:nvSpPr>
        <p:spPr bwMode="auto">
          <a:xfrm>
            <a:off x="1143000" y="4991100"/>
            <a:ext cx="3962400" cy="885825"/>
          </a:xfrm>
          <a:prstGeom prst="flowChartProcess">
            <a:avLst/>
          </a:prstGeom>
          <a:solidFill>
            <a:srgbClr val="3333FF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cout &lt;&lt; "*p1=" &lt;&lt; *p1 &lt;&lt;'\t'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        &lt;&lt; "*p2=" &lt;&lt; *p2 &lt;&lt; endl ;</a:t>
            </a:r>
          </a:p>
        </p:txBody>
      </p:sp>
      <p:sp>
        <p:nvSpPr>
          <p:cNvPr id="742416" name="Text Box 16"/>
          <p:cNvSpPr txBox="1">
            <a:spLocks noChangeArrowheads="1"/>
          </p:cNvSpPr>
          <p:nvPr/>
        </p:nvSpPr>
        <p:spPr bwMode="auto">
          <a:xfrm>
            <a:off x="5638800" y="5421313"/>
            <a:ext cx="28384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*p1 = 20		*p2 = 10</a:t>
            </a:r>
          </a:p>
        </p:txBody>
      </p:sp>
      <p:grpSp>
        <p:nvGrpSpPr>
          <p:cNvPr id="225289" name="Group 17"/>
          <p:cNvGrpSpPr>
            <a:grpSpLocks/>
          </p:cNvGrpSpPr>
          <p:nvPr/>
        </p:nvGrpSpPr>
        <p:grpSpPr bwMode="auto">
          <a:xfrm>
            <a:off x="6553200" y="1901825"/>
            <a:ext cx="693738" cy="2133600"/>
            <a:chOff x="4128" y="1440"/>
            <a:chExt cx="437" cy="1344"/>
          </a:xfrm>
        </p:grpSpPr>
        <p:sp>
          <p:nvSpPr>
            <p:cNvPr id="225298" name="Line 18"/>
            <p:cNvSpPr>
              <a:spLocks noChangeShapeType="1"/>
            </p:cNvSpPr>
            <p:nvPr/>
          </p:nvSpPr>
          <p:spPr bwMode="auto">
            <a:xfrm>
              <a:off x="4133" y="1440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25299" name="Line 19"/>
            <p:cNvSpPr>
              <a:spLocks noChangeShapeType="1"/>
            </p:cNvSpPr>
            <p:nvPr/>
          </p:nvSpPr>
          <p:spPr bwMode="auto">
            <a:xfrm>
              <a:off x="4128" y="2784"/>
              <a:ext cx="4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25290" name="Group 20"/>
          <p:cNvGrpSpPr>
            <a:grpSpLocks/>
          </p:cNvGrpSpPr>
          <p:nvPr/>
        </p:nvGrpSpPr>
        <p:grpSpPr bwMode="auto">
          <a:xfrm>
            <a:off x="6553200" y="2754313"/>
            <a:ext cx="1235075" cy="442912"/>
            <a:chOff x="4128" y="1977"/>
            <a:chExt cx="778" cy="279"/>
          </a:xfrm>
        </p:grpSpPr>
        <p:sp>
          <p:nvSpPr>
            <p:cNvPr id="742421" name="AutoShape 21"/>
            <p:cNvSpPr>
              <a:spLocks noChangeArrowheads="1"/>
            </p:cNvSpPr>
            <p:nvPr/>
          </p:nvSpPr>
          <p:spPr bwMode="auto">
            <a:xfrm>
              <a:off x="4128" y="2017"/>
              <a:ext cx="528" cy="239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25297" name="Text Box 22"/>
            <p:cNvSpPr txBox="1">
              <a:spLocks noChangeArrowheads="1"/>
            </p:cNvSpPr>
            <p:nvPr/>
          </p:nvSpPr>
          <p:spPr bwMode="auto">
            <a:xfrm>
              <a:off x="4752" y="1977"/>
              <a:ext cx="1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</a:t>
              </a:r>
            </a:p>
          </p:txBody>
        </p:sp>
      </p:grpSp>
      <p:grpSp>
        <p:nvGrpSpPr>
          <p:cNvPr id="225291" name="Group 23"/>
          <p:cNvGrpSpPr>
            <a:grpSpLocks/>
          </p:cNvGrpSpPr>
          <p:nvPr/>
        </p:nvGrpSpPr>
        <p:grpSpPr bwMode="auto">
          <a:xfrm>
            <a:off x="7016750" y="1292225"/>
            <a:ext cx="581025" cy="2514600"/>
            <a:chOff x="4660" y="1056"/>
            <a:chExt cx="366" cy="1584"/>
          </a:xfrm>
        </p:grpSpPr>
        <p:sp>
          <p:nvSpPr>
            <p:cNvPr id="225294" name="Text Box 24"/>
            <p:cNvSpPr txBox="1">
              <a:spLocks noChangeArrowheads="1"/>
            </p:cNvSpPr>
            <p:nvPr/>
          </p:nvSpPr>
          <p:spPr bwMode="auto">
            <a:xfrm>
              <a:off x="4660" y="1056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p1</a:t>
              </a:r>
            </a:p>
          </p:txBody>
        </p:sp>
        <p:sp>
          <p:nvSpPr>
            <p:cNvPr id="225295" name="Text Box 25"/>
            <p:cNvSpPr txBox="1">
              <a:spLocks noChangeArrowheads="1"/>
            </p:cNvSpPr>
            <p:nvPr/>
          </p:nvSpPr>
          <p:spPr bwMode="auto">
            <a:xfrm>
              <a:off x="4660" y="2409"/>
              <a:ext cx="3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* p2</a:t>
              </a:r>
            </a:p>
          </p:txBody>
        </p:sp>
      </p:grpSp>
      <p:sp>
        <p:nvSpPr>
          <p:cNvPr id="225292" name="Text Box 26"/>
          <p:cNvSpPr txBox="1">
            <a:spLocks noChangeArrowheads="1"/>
          </p:cNvSpPr>
          <p:nvPr/>
        </p:nvSpPr>
        <p:spPr bwMode="auto">
          <a:xfrm>
            <a:off x="5638800" y="4340225"/>
            <a:ext cx="8159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1">
                <a:solidFill>
                  <a:srgbClr val="0000CC"/>
                </a:solidFill>
              </a:rPr>
              <a:t>Output</a:t>
            </a:r>
          </a:p>
        </p:txBody>
      </p:sp>
      <p:sp>
        <p:nvSpPr>
          <p:cNvPr id="225293" name="Rectangle 27"/>
          <p:cNvSpPr>
            <a:spLocks noChangeArrowheads="1"/>
          </p:cNvSpPr>
          <p:nvPr/>
        </p:nvSpPr>
        <p:spPr bwMode="auto">
          <a:xfrm>
            <a:off x="5638800" y="4949825"/>
            <a:ext cx="2838450" cy="4762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*p1 = 10		*p2 =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4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5" grpId="0" animBg="1" autoUpdateAnimBg="0"/>
      <p:bldP spid="742416" grpId="0" animBg="1" autoUpdateAnimBg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Text Box 2"/>
          <p:cNvSpPr txBox="1">
            <a:spLocks noChangeArrowheads="1"/>
          </p:cNvSpPr>
          <p:nvPr/>
        </p:nvSpPr>
        <p:spPr bwMode="auto">
          <a:xfrm>
            <a:off x="996950" y="1706563"/>
            <a:ext cx="1919288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</a:rPr>
              <a:t>int  * * 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  p1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i = 3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 i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 p1 ;</a:t>
            </a:r>
          </a:p>
        </p:txBody>
      </p:sp>
      <p:sp>
        <p:nvSpPr>
          <p:cNvPr id="743427" name="Rectangle 3"/>
          <p:cNvSpPr>
            <a:spLocks noChangeArrowheads="1"/>
          </p:cNvSpPr>
          <p:nvPr/>
        </p:nvSpPr>
        <p:spPr bwMode="auto">
          <a:xfrm>
            <a:off x="800100" y="620713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指向指针的指针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26" grpId="0" autoUpdateAnimBg="0"/>
      <p:bldP spid="743427" grpId="0" autoUpdateAnimBg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1295400" y="2297113"/>
            <a:ext cx="2057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996950" y="1706563"/>
            <a:ext cx="1919288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rgbClr val="FFFFFF"/>
                </a:solidFill>
              </a:rPr>
              <a:t>int  * * p2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*  p1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int  i = 3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p1 = &amp; i 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p2 = &amp; p1 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14738" y="3016250"/>
            <a:ext cx="955675" cy="728663"/>
            <a:chOff x="2277" y="2037"/>
            <a:chExt cx="602" cy="459"/>
          </a:xfrm>
        </p:grpSpPr>
        <p:sp>
          <p:nvSpPr>
            <p:cNvPr id="744453" name="AutoShape 5"/>
            <p:cNvSpPr>
              <a:spLocks noChangeArrowheads="1"/>
            </p:cNvSpPr>
            <p:nvPr/>
          </p:nvSpPr>
          <p:spPr bwMode="auto">
            <a:xfrm>
              <a:off x="2277" y="2037"/>
              <a:ext cx="602" cy="258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tx1"/>
                  </a:solidFill>
                </a:rPr>
                <a:t>            </a:t>
              </a:r>
            </a:p>
          </p:txBody>
        </p:sp>
        <p:sp>
          <p:nvSpPr>
            <p:cNvPr id="227335" name="Text Box 6"/>
            <p:cNvSpPr txBox="1">
              <a:spLocks noChangeArrowheads="1"/>
            </p:cNvSpPr>
            <p:nvPr/>
          </p:nvSpPr>
          <p:spPr bwMode="auto">
            <a:xfrm>
              <a:off x="2446" y="2265"/>
              <a:ext cx="2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p2</a:t>
              </a:r>
            </a:p>
          </p:txBody>
        </p:sp>
      </p:grpSp>
      <p:sp>
        <p:nvSpPr>
          <p:cNvPr id="227333" name="Rectangle 7"/>
          <p:cNvSpPr>
            <a:spLocks noChangeArrowheads="1"/>
          </p:cNvSpPr>
          <p:nvPr/>
        </p:nvSpPr>
        <p:spPr bwMode="auto">
          <a:xfrm>
            <a:off x="800100" y="620713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指向指针的指针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 bwMode="auto">
          <a:xfrm>
            <a:off x="1285852" y="2285992"/>
            <a:ext cx="857256" cy="3571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1295400" y="2754313"/>
            <a:ext cx="2057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996950" y="1706563"/>
            <a:ext cx="1860550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50000"/>
              </a:lnSpc>
            </a:pPr>
            <a:r>
              <a:rPr lang="en-US" altLang="en-US" sz="2000" b="0">
                <a:solidFill>
                  <a:schemeClr val="tx1"/>
                </a:solidFill>
              </a:rPr>
              <a:t>        </a:t>
            </a:r>
            <a:r>
              <a:rPr lang="en-US" altLang="zh-CN" sz="2000" b="0">
                <a:solidFill>
                  <a:schemeClr val="tx1"/>
                </a:solidFill>
              </a:rPr>
              <a:t>int  * * p2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rgbClr val="FFFFFF"/>
                </a:solidFill>
              </a:rPr>
              <a:t>int  *  p1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int  i = 3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p1 = &amp; i 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p2 = &amp; p1 ;</a:t>
            </a:r>
          </a:p>
        </p:txBody>
      </p:sp>
      <p:grpSp>
        <p:nvGrpSpPr>
          <p:cNvPr id="228356" name="Group 4"/>
          <p:cNvGrpSpPr>
            <a:grpSpLocks/>
          </p:cNvGrpSpPr>
          <p:nvPr/>
        </p:nvGrpSpPr>
        <p:grpSpPr bwMode="auto">
          <a:xfrm>
            <a:off x="3614738" y="3016250"/>
            <a:ext cx="955675" cy="728663"/>
            <a:chOff x="2277" y="2037"/>
            <a:chExt cx="602" cy="459"/>
          </a:xfrm>
        </p:grpSpPr>
        <p:sp>
          <p:nvSpPr>
            <p:cNvPr id="745477" name="AutoShape 5"/>
            <p:cNvSpPr>
              <a:spLocks noChangeArrowheads="1"/>
            </p:cNvSpPr>
            <p:nvPr/>
          </p:nvSpPr>
          <p:spPr bwMode="auto">
            <a:xfrm>
              <a:off x="2277" y="2037"/>
              <a:ext cx="602" cy="258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       </a:t>
              </a:r>
            </a:p>
          </p:txBody>
        </p:sp>
        <p:sp>
          <p:nvSpPr>
            <p:cNvPr id="228362" name="Text Box 6"/>
            <p:cNvSpPr txBox="1">
              <a:spLocks noChangeArrowheads="1"/>
            </p:cNvSpPr>
            <p:nvPr/>
          </p:nvSpPr>
          <p:spPr bwMode="auto">
            <a:xfrm>
              <a:off x="2450" y="2265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21325" y="3016250"/>
            <a:ext cx="955675" cy="728663"/>
            <a:chOff x="3478" y="2037"/>
            <a:chExt cx="602" cy="459"/>
          </a:xfrm>
        </p:grpSpPr>
        <p:sp>
          <p:nvSpPr>
            <p:cNvPr id="745480" name="AutoShape 8"/>
            <p:cNvSpPr>
              <a:spLocks noChangeArrowheads="1"/>
            </p:cNvSpPr>
            <p:nvPr/>
          </p:nvSpPr>
          <p:spPr bwMode="auto">
            <a:xfrm>
              <a:off x="3478" y="2037"/>
              <a:ext cx="602" cy="258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       </a:t>
              </a:r>
            </a:p>
          </p:txBody>
        </p:sp>
        <p:sp>
          <p:nvSpPr>
            <p:cNvPr id="228360" name="Text Box 9"/>
            <p:cNvSpPr txBox="1">
              <a:spLocks noChangeArrowheads="1"/>
            </p:cNvSpPr>
            <p:nvPr/>
          </p:nvSpPr>
          <p:spPr bwMode="auto">
            <a:xfrm>
              <a:off x="3650" y="2265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sp>
        <p:nvSpPr>
          <p:cNvPr id="228358" name="Rectangle 10"/>
          <p:cNvSpPr>
            <a:spLocks noChangeArrowheads="1"/>
          </p:cNvSpPr>
          <p:nvPr/>
        </p:nvSpPr>
        <p:spPr bwMode="auto">
          <a:xfrm>
            <a:off x="800100" y="620713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指向指针的指针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1295400" y="3211513"/>
            <a:ext cx="2057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996950" y="1706563"/>
            <a:ext cx="1860550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50000"/>
              </a:lnSpc>
            </a:pPr>
            <a:r>
              <a:rPr lang="en-US" altLang="en-US" sz="2000" b="0">
                <a:solidFill>
                  <a:schemeClr val="tx1"/>
                </a:solidFill>
              </a:rPr>
              <a:t>        </a:t>
            </a:r>
            <a:r>
              <a:rPr lang="en-US" altLang="zh-CN" sz="2000" b="0">
                <a:solidFill>
                  <a:schemeClr val="tx1"/>
                </a:solidFill>
              </a:rPr>
              <a:t>int  * * p2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int  *  p1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        int  i = 3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p1 = &amp; i 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p2 = &amp; p1 ;</a:t>
            </a:r>
          </a:p>
        </p:txBody>
      </p:sp>
      <p:grpSp>
        <p:nvGrpSpPr>
          <p:cNvPr id="229380" name="Group 4"/>
          <p:cNvGrpSpPr>
            <a:grpSpLocks/>
          </p:cNvGrpSpPr>
          <p:nvPr/>
        </p:nvGrpSpPr>
        <p:grpSpPr bwMode="auto">
          <a:xfrm>
            <a:off x="3614738" y="3016250"/>
            <a:ext cx="955675" cy="728663"/>
            <a:chOff x="2277" y="2037"/>
            <a:chExt cx="602" cy="459"/>
          </a:xfrm>
        </p:grpSpPr>
        <p:sp>
          <p:nvSpPr>
            <p:cNvPr id="746501" name="AutoShape 5"/>
            <p:cNvSpPr>
              <a:spLocks noChangeArrowheads="1"/>
            </p:cNvSpPr>
            <p:nvPr/>
          </p:nvSpPr>
          <p:spPr bwMode="auto">
            <a:xfrm>
              <a:off x="2277" y="2037"/>
              <a:ext cx="602" cy="258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       </a:t>
              </a:r>
            </a:p>
          </p:txBody>
        </p:sp>
        <p:sp>
          <p:nvSpPr>
            <p:cNvPr id="229389" name="Text Box 6"/>
            <p:cNvSpPr txBox="1">
              <a:spLocks noChangeArrowheads="1"/>
            </p:cNvSpPr>
            <p:nvPr/>
          </p:nvSpPr>
          <p:spPr bwMode="auto">
            <a:xfrm>
              <a:off x="2450" y="2265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29381" name="Group 7"/>
          <p:cNvGrpSpPr>
            <a:grpSpLocks/>
          </p:cNvGrpSpPr>
          <p:nvPr/>
        </p:nvGrpSpPr>
        <p:grpSpPr bwMode="auto">
          <a:xfrm>
            <a:off x="5521325" y="3016250"/>
            <a:ext cx="955675" cy="728663"/>
            <a:chOff x="3478" y="2037"/>
            <a:chExt cx="602" cy="459"/>
          </a:xfrm>
        </p:grpSpPr>
        <p:sp>
          <p:nvSpPr>
            <p:cNvPr id="746504" name="AutoShape 8"/>
            <p:cNvSpPr>
              <a:spLocks noChangeArrowheads="1"/>
            </p:cNvSpPr>
            <p:nvPr/>
          </p:nvSpPr>
          <p:spPr bwMode="auto">
            <a:xfrm>
              <a:off x="3478" y="2037"/>
              <a:ext cx="602" cy="258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       </a:t>
              </a:r>
            </a:p>
          </p:txBody>
        </p:sp>
        <p:sp>
          <p:nvSpPr>
            <p:cNvPr id="229387" name="Text Box 9"/>
            <p:cNvSpPr txBox="1">
              <a:spLocks noChangeArrowheads="1"/>
            </p:cNvSpPr>
            <p:nvPr/>
          </p:nvSpPr>
          <p:spPr bwMode="auto">
            <a:xfrm>
              <a:off x="3650" y="2265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426325" y="2982913"/>
            <a:ext cx="955675" cy="752475"/>
            <a:chOff x="4678" y="2022"/>
            <a:chExt cx="602" cy="474"/>
          </a:xfrm>
        </p:grpSpPr>
        <p:sp>
          <p:nvSpPr>
            <p:cNvPr id="746507" name="AutoShape 11"/>
            <p:cNvSpPr>
              <a:spLocks noChangeArrowheads="1"/>
            </p:cNvSpPr>
            <p:nvPr/>
          </p:nvSpPr>
          <p:spPr bwMode="auto">
            <a:xfrm>
              <a:off x="4678" y="2022"/>
              <a:ext cx="602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3     </a:t>
              </a:r>
            </a:p>
          </p:txBody>
        </p:sp>
        <p:sp>
          <p:nvSpPr>
            <p:cNvPr id="229385" name="Text Box 12"/>
            <p:cNvSpPr txBox="1">
              <a:spLocks noChangeArrowheads="1"/>
            </p:cNvSpPr>
            <p:nvPr/>
          </p:nvSpPr>
          <p:spPr bwMode="auto">
            <a:xfrm>
              <a:off x="4896" y="2265"/>
              <a:ext cx="1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</a:t>
              </a:r>
            </a:p>
          </p:txBody>
        </p:sp>
      </p:grpSp>
      <p:sp>
        <p:nvSpPr>
          <p:cNvPr id="229383" name="Rectangle 13"/>
          <p:cNvSpPr>
            <a:spLocks noChangeArrowheads="1"/>
          </p:cNvSpPr>
          <p:nvPr/>
        </p:nvSpPr>
        <p:spPr bwMode="auto">
          <a:xfrm>
            <a:off x="800100" y="620713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指向指针的指针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295400" y="3668713"/>
            <a:ext cx="2057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996950" y="1706563"/>
            <a:ext cx="1860550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50000"/>
              </a:lnSpc>
            </a:pPr>
            <a:r>
              <a:rPr lang="en-US" altLang="en-US" sz="2000" b="0">
                <a:solidFill>
                  <a:schemeClr val="tx1"/>
                </a:solidFill>
              </a:rPr>
              <a:t>        </a:t>
            </a:r>
            <a:r>
              <a:rPr lang="en-US" altLang="zh-CN" sz="2000" b="0">
                <a:solidFill>
                  <a:schemeClr val="tx1"/>
                </a:solidFill>
              </a:rPr>
              <a:t>int  * * p2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int  *  p1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int  i = 3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rgbClr val="FFFFFF"/>
                </a:solidFill>
              </a:rPr>
              <a:t>p1 = &amp; i 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p2 = &amp; p1 ;</a:t>
            </a:r>
          </a:p>
        </p:txBody>
      </p:sp>
      <p:grpSp>
        <p:nvGrpSpPr>
          <p:cNvPr id="230404" name="Group 4"/>
          <p:cNvGrpSpPr>
            <a:grpSpLocks/>
          </p:cNvGrpSpPr>
          <p:nvPr/>
        </p:nvGrpSpPr>
        <p:grpSpPr bwMode="auto">
          <a:xfrm>
            <a:off x="3614738" y="3016250"/>
            <a:ext cx="955675" cy="728663"/>
            <a:chOff x="2277" y="2037"/>
            <a:chExt cx="602" cy="459"/>
          </a:xfrm>
        </p:grpSpPr>
        <p:sp>
          <p:nvSpPr>
            <p:cNvPr id="747525" name="AutoShape 5"/>
            <p:cNvSpPr>
              <a:spLocks noChangeArrowheads="1"/>
            </p:cNvSpPr>
            <p:nvPr/>
          </p:nvSpPr>
          <p:spPr bwMode="auto">
            <a:xfrm>
              <a:off x="2277" y="2037"/>
              <a:ext cx="602" cy="258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       </a:t>
              </a:r>
            </a:p>
          </p:txBody>
        </p:sp>
        <p:sp>
          <p:nvSpPr>
            <p:cNvPr id="230417" name="Text Box 6"/>
            <p:cNvSpPr txBox="1">
              <a:spLocks noChangeArrowheads="1"/>
            </p:cNvSpPr>
            <p:nvPr/>
          </p:nvSpPr>
          <p:spPr bwMode="auto">
            <a:xfrm>
              <a:off x="2450" y="2265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30405" name="Group 7"/>
          <p:cNvGrpSpPr>
            <a:grpSpLocks/>
          </p:cNvGrpSpPr>
          <p:nvPr/>
        </p:nvGrpSpPr>
        <p:grpSpPr bwMode="auto">
          <a:xfrm>
            <a:off x="5521325" y="3016250"/>
            <a:ext cx="955675" cy="728663"/>
            <a:chOff x="3478" y="2037"/>
            <a:chExt cx="602" cy="459"/>
          </a:xfrm>
        </p:grpSpPr>
        <p:sp>
          <p:nvSpPr>
            <p:cNvPr id="747528" name="AutoShape 8"/>
            <p:cNvSpPr>
              <a:spLocks noChangeArrowheads="1"/>
            </p:cNvSpPr>
            <p:nvPr/>
          </p:nvSpPr>
          <p:spPr bwMode="auto">
            <a:xfrm>
              <a:off x="3478" y="2037"/>
              <a:ext cx="602" cy="258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       </a:t>
              </a:r>
            </a:p>
          </p:txBody>
        </p:sp>
        <p:sp>
          <p:nvSpPr>
            <p:cNvPr id="230415" name="Text Box 9"/>
            <p:cNvSpPr txBox="1">
              <a:spLocks noChangeArrowheads="1"/>
            </p:cNvSpPr>
            <p:nvPr/>
          </p:nvSpPr>
          <p:spPr bwMode="auto">
            <a:xfrm>
              <a:off x="3650" y="2265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30406" name="Group 10"/>
          <p:cNvGrpSpPr>
            <a:grpSpLocks/>
          </p:cNvGrpSpPr>
          <p:nvPr/>
        </p:nvGrpSpPr>
        <p:grpSpPr bwMode="auto">
          <a:xfrm>
            <a:off x="7426325" y="2982913"/>
            <a:ext cx="955675" cy="752475"/>
            <a:chOff x="4678" y="2022"/>
            <a:chExt cx="602" cy="474"/>
          </a:xfrm>
        </p:grpSpPr>
        <p:sp>
          <p:nvSpPr>
            <p:cNvPr id="747531" name="AutoShape 11"/>
            <p:cNvSpPr>
              <a:spLocks noChangeArrowheads="1"/>
            </p:cNvSpPr>
            <p:nvPr/>
          </p:nvSpPr>
          <p:spPr bwMode="auto">
            <a:xfrm>
              <a:off x="4678" y="2022"/>
              <a:ext cx="602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3     </a:t>
              </a:r>
            </a:p>
          </p:txBody>
        </p:sp>
        <p:sp>
          <p:nvSpPr>
            <p:cNvPr id="230413" name="Text Box 12"/>
            <p:cNvSpPr txBox="1">
              <a:spLocks noChangeArrowheads="1"/>
            </p:cNvSpPr>
            <p:nvPr/>
          </p:nvSpPr>
          <p:spPr bwMode="auto">
            <a:xfrm>
              <a:off x="4896" y="2265"/>
              <a:ext cx="1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</a:t>
              </a:r>
            </a:p>
          </p:txBody>
        </p:sp>
      </p:grpSp>
      <p:sp>
        <p:nvSpPr>
          <p:cNvPr id="230407" name="Rectangle 17"/>
          <p:cNvSpPr>
            <a:spLocks noChangeArrowheads="1"/>
          </p:cNvSpPr>
          <p:nvPr/>
        </p:nvSpPr>
        <p:spPr bwMode="auto">
          <a:xfrm>
            <a:off x="800100" y="620713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指向指针的指针</a:t>
            </a:r>
          </a:p>
        </p:txBody>
      </p:sp>
      <p:sp>
        <p:nvSpPr>
          <p:cNvPr id="747540" name="AutoShape 20"/>
          <p:cNvSpPr>
            <a:spLocks noChangeArrowheads="1"/>
          </p:cNvSpPr>
          <p:nvPr/>
        </p:nvSpPr>
        <p:spPr bwMode="auto">
          <a:xfrm>
            <a:off x="5514975" y="3021013"/>
            <a:ext cx="968375" cy="409575"/>
          </a:xfrm>
          <a:prstGeom prst="flowChartProcess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&amp;i    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511925" y="2616200"/>
            <a:ext cx="1635125" cy="581025"/>
            <a:chOff x="4102" y="1785"/>
            <a:chExt cx="1030" cy="366"/>
          </a:xfrm>
        </p:grpSpPr>
        <p:sp>
          <p:nvSpPr>
            <p:cNvPr id="230410" name="Line 22"/>
            <p:cNvSpPr>
              <a:spLocks noChangeShapeType="1"/>
            </p:cNvSpPr>
            <p:nvPr/>
          </p:nvSpPr>
          <p:spPr bwMode="auto">
            <a:xfrm>
              <a:off x="4102" y="2151"/>
              <a:ext cx="576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0411" name="Text Box 23"/>
            <p:cNvSpPr txBox="1">
              <a:spLocks noChangeArrowheads="1"/>
            </p:cNvSpPr>
            <p:nvPr/>
          </p:nvSpPr>
          <p:spPr bwMode="auto">
            <a:xfrm>
              <a:off x="4802" y="1785"/>
              <a:ext cx="33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rgbClr val="CC3300"/>
                  </a:solidFill>
                </a:rPr>
                <a:t>*p1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0" grpId="0" animBg="1" autoUpdateAnimBg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1295400" y="4125913"/>
            <a:ext cx="2057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996950" y="1706563"/>
            <a:ext cx="1919288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50000"/>
              </a:lnSpc>
            </a:pPr>
            <a:r>
              <a:rPr lang="en-US" altLang="en-US" sz="2000" b="0">
                <a:solidFill>
                  <a:schemeClr val="tx1"/>
                </a:solidFill>
              </a:rPr>
              <a:t>        </a:t>
            </a:r>
            <a:r>
              <a:rPr lang="en-US" altLang="zh-CN" sz="2000" b="0">
                <a:solidFill>
                  <a:schemeClr val="tx1"/>
                </a:solidFill>
              </a:rPr>
              <a:t>int  * * p2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int  *  p1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int  i = 3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p1 = &amp; i 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rgbClr val="FFFFFF"/>
                </a:solidFill>
              </a:rPr>
              <a:t>p2 = &amp; p1 ;</a:t>
            </a:r>
          </a:p>
        </p:txBody>
      </p:sp>
      <p:grpSp>
        <p:nvGrpSpPr>
          <p:cNvPr id="231428" name="Group 4"/>
          <p:cNvGrpSpPr>
            <a:grpSpLocks/>
          </p:cNvGrpSpPr>
          <p:nvPr/>
        </p:nvGrpSpPr>
        <p:grpSpPr bwMode="auto">
          <a:xfrm>
            <a:off x="3614738" y="3016250"/>
            <a:ext cx="955675" cy="728663"/>
            <a:chOff x="2277" y="2037"/>
            <a:chExt cx="602" cy="459"/>
          </a:xfrm>
        </p:grpSpPr>
        <p:sp>
          <p:nvSpPr>
            <p:cNvPr id="748549" name="AutoShape 5"/>
            <p:cNvSpPr>
              <a:spLocks noChangeArrowheads="1"/>
            </p:cNvSpPr>
            <p:nvPr/>
          </p:nvSpPr>
          <p:spPr bwMode="auto">
            <a:xfrm>
              <a:off x="2277" y="2037"/>
              <a:ext cx="602" cy="258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       </a:t>
              </a:r>
            </a:p>
          </p:txBody>
        </p:sp>
        <p:sp>
          <p:nvSpPr>
            <p:cNvPr id="231445" name="Text Box 6"/>
            <p:cNvSpPr txBox="1">
              <a:spLocks noChangeArrowheads="1"/>
            </p:cNvSpPr>
            <p:nvPr/>
          </p:nvSpPr>
          <p:spPr bwMode="auto">
            <a:xfrm>
              <a:off x="2450" y="2265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31429" name="Group 7"/>
          <p:cNvGrpSpPr>
            <a:grpSpLocks/>
          </p:cNvGrpSpPr>
          <p:nvPr/>
        </p:nvGrpSpPr>
        <p:grpSpPr bwMode="auto">
          <a:xfrm>
            <a:off x="5521325" y="3016250"/>
            <a:ext cx="955675" cy="728663"/>
            <a:chOff x="3478" y="2037"/>
            <a:chExt cx="602" cy="459"/>
          </a:xfrm>
        </p:grpSpPr>
        <p:sp>
          <p:nvSpPr>
            <p:cNvPr id="748552" name="AutoShape 8"/>
            <p:cNvSpPr>
              <a:spLocks noChangeArrowheads="1"/>
            </p:cNvSpPr>
            <p:nvPr/>
          </p:nvSpPr>
          <p:spPr bwMode="auto">
            <a:xfrm>
              <a:off x="3478" y="2037"/>
              <a:ext cx="602" cy="258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       </a:t>
              </a:r>
            </a:p>
          </p:txBody>
        </p:sp>
        <p:sp>
          <p:nvSpPr>
            <p:cNvPr id="231443" name="Text Box 9"/>
            <p:cNvSpPr txBox="1">
              <a:spLocks noChangeArrowheads="1"/>
            </p:cNvSpPr>
            <p:nvPr/>
          </p:nvSpPr>
          <p:spPr bwMode="auto">
            <a:xfrm>
              <a:off x="3650" y="2265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31430" name="Group 10"/>
          <p:cNvGrpSpPr>
            <a:grpSpLocks/>
          </p:cNvGrpSpPr>
          <p:nvPr/>
        </p:nvGrpSpPr>
        <p:grpSpPr bwMode="auto">
          <a:xfrm>
            <a:off x="7426325" y="2982913"/>
            <a:ext cx="955675" cy="752475"/>
            <a:chOff x="4678" y="2022"/>
            <a:chExt cx="602" cy="474"/>
          </a:xfrm>
        </p:grpSpPr>
        <p:sp>
          <p:nvSpPr>
            <p:cNvPr id="748555" name="AutoShape 11"/>
            <p:cNvSpPr>
              <a:spLocks noChangeArrowheads="1"/>
            </p:cNvSpPr>
            <p:nvPr/>
          </p:nvSpPr>
          <p:spPr bwMode="auto">
            <a:xfrm>
              <a:off x="4678" y="2022"/>
              <a:ext cx="602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3     </a:t>
              </a:r>
            </a:p>
          </p:txBody>
        </p:sp>
        <p:sp>
          <p:nvSpPr>
            <p:cNvPr id="231441" name="Text Box 12"/>
            <p:cNvSpPr txBox="1">
              <a:spLocks noChangeArrowheads="1"/>
            </p:cNvSpPr>
            <p:nvPr/>
          </p:nvSpPr>
          <p:spPr bwMode="auto">
            <a:xfrm>
              <a:off x="4896" y="2265"/>
              <a:ext cx="1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</a:t>
              </a:r>
            </a:p>
          </p:txBody>
        </p:sp>
      </p:grpSp>
      <p:sp>
        <p:nvSpPr>
          <p:cNvPr id="748561" name="AutoShape 17"/>
          <p:cNvSpPr>
            <a:spLocks noChangeArrowheads="1"/>
          </p:cNvSpPr>
          <p:nvPr/>
        </p:nvSpPr>
        <p:spPr bwMode="auto">
          <a:xfrm>
            <a:off x="5514975" y="3021013"/>
            <a:ext cx="968375" cy="409575"/>
          </a:xfrm>
          <a:prstGeom prst="flowChartProcess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&amp;i    </a:t>
            </a:r>
          </a:p>
        </p:txBody>
      </p:sp>
      <p:grpSp>
        <p:nvGrpSpPr>
          <p:cNvPr id="231432" name="Group 18"/>
          <p:cNvGrpSpPr>
            <a:grpSpLocks/>
          </p:cNvGrpSpPr>
          <p:nvPr/>
        </p:nvGrpSpPr>
        <p:grpSpPr bwMode="auto">
          <a:xfrm>
            <a:off x="6511925" y="2616200"/>
            <a:ext cx="1635125" cy="581025"/>
            <a:chOff x="4102" y="1785"/>
            <a:chExt cx="1030" cy="366"/>
          </a:xfrm>
        </p:grpSpPr>
        <p:sp>
          <p:nvSpPr>
            <p:cNvPr id="231438" name="Line 19"/>
            <p:cNvSpPr>
              <a:spLocks noChangeShapeType="1"/>
            </p:cNvSpPr>
            <p:nvPr/>
          </p:nvSpPr>
          <p:spPr bwMode="auto">
            <a:xfrm>
              <a:off x="4102" y="2151"/>
              <a:ext cx="576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1439" name="Text Box 20"/>
            <p:cNvSpPr txBox="1">
              <a:spLocks noChangeArrowheads="1"/>
            </p:cNvSpPr>
            <p:nvPr/>
          </p:nvSpPr>
          <p:spPr bwMode="auto">
            <a:xfrm>
              <a:off x="4802" y="1785"/>
              <a:ext cx="33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rgbClr val="CC3300"/>
                  </a:solidFill>
                </a:rPr>
                <a:t>*p1</a:t>
              </a:r>
            </a:p>
          </p:txBody>
        </p:sp>
      </p:grpSp>
      <p:sp>
        <p:nvSpPr>
          <p:cNvPr id="231433" name="Rectangle 21"/>
          <p:cNvSpPr>
            <a:spLocks noChangeArrowheads="1"/>
          </p:cNvSpPr>
          <p:nvPr/>
        </p:nvSpPr>
        <p:spPr bwMode="auto">
          <a:xfrm>
            <a:off x="800100" y="620713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指向指针的指针</a:t>
            </a:r>
          </a:p>
        </p:txBody>
      </p:sp>
      <p:sp>
        <p:nvSpPr>
          <p:cNvPr id="748568" name="AutoShape 24"/>
          <p:cNvSpPr>
            <a:spLocks noChangeArrowheads="1"/>
          </p:cNvSpPr>
          <p:nvPr/>
        </p:nvSpPr>
        <p:spPr bwMode="auto">
          <a:xfrm>
            <a:off x="3598863" y="3021013"/>
            <a:ext cx="962025" cy="409575"/>
          </a:xfrm>
          <a:prstGeom prst="flowChart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&amp;p1  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606925" y="2616200"/>
            <a:ext cx="1635125" cy="581025"/>
            <a:chOff x="2902" y="1785"/>
            <a:chExt cx="1030" cy="366"/>
          </a:xfrm>
        </p:grpSpPr>
        <p:sp>
          <p:nvSpPr>
            <p:cNvPr id="231436" name="Line 26"/>
            <p:cNvSpPr>
              <a:spLocks noChangeShapeType="1"/>
            </p:cNvSpPr>
            <p:nvPr/>
          </p:nvSpPr>
          <p:spPr bwMode="auto">
            <a:xfrm>
              <a:off x="2902" y="2151"/>
              <a:ext cx="576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1437" name="Text Box 27"/>
            <p:cNvSpPr txBox="1">
              <a:spLocks noChangeArrowheads="1"/>
            </p:cNvSpPr>
            <p:nvPr/>
          </p:nvSpPr>
          <p:spPr bwMode="auto">
            <a:xfrm>
              <a:off x="3602" y="1785"/>
              <a:ext cx="33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rgbClr val="CC3300"/>
                  </a:solidFill>
                </a:rPr>
                <a:t>*p2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8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8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68" grpId="0" animBg="1" autoUpdateAnimBg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996950" y="1706563"/>
            <a:ext cx="1860550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tx1"/>
                </a:solidFill>
              </a:rPr>
              <a:t>        </a:t>
            </a:r>
            <a:r>
              <a:rPr lang="en-US" altLang="zh-CN" sz="2000" b="0">
                <a:solidFill>
                  <a:schemeClr val="tx1"/>
                </a:solidFill>
              </a:rPr>
              <a:t>int  * * p2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int  *  p1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int  i = 3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p1 = &amp; i  ;</a:t>
            </a:r>
          </a:p>
          <a:p>
            <a:pPr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p2 = &amp; p1 ;</a:t>
            </a:r>
          </a:p>
        </p:txBody>
      </p:sp>
      <p:grpSp>
        <p:nvGrpSpPr>
          <p:cNvPr id="232451" name="Group 3"/>
          <p:cNvGrpSpPr>
            <a:grpSpLocks/>
          </p:cNvGrpSpPr>
          <p:nvPr/>
        </p:nvGrpSpPr>
        <p:grpSpPr bwMode="auto">
          <a:xfrm>
            <a:off x="3614738" y="3016250"/>
            <a:ext cx="955675" cy="728663"/>
            <a:chOff x="2277" y="2037"/>
            <a:chExt cx="602" cy="459"/>
          </a:xfrm>
        </p:grpSpPr>
        <p:sp>
          <p:nvSpPr>
            <p:cNvPr id="749572" name="AutoShape 4"/>
            <p:cNvSpPr>
              <a:spLocks noChangeArrowheads="1"/>
            </p:cNvSpPr>
            <p:nvPr/>
          </p:nvSpPr>
          <p:spPr bwMode="auto">
            <a:xfrm>
              <a:off x="2277" y="2037"/>
              <a:ext cx="602" cy="258"/>
            </a:xfrm>
            <a:prstGeom prst="flowChart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       </a:t>
              </a:r>
            </a:p>
          </p:txBody>
        </p:sp>
        <p:sp>
          <p:nvSpPr>
            <p:cNvPr id="232470" name="Text Box 5"/>
            <p:cNvSpPr txBox="1">
              <a:spLocks noChangeArrowheads="1"/>
            </p:cNvSpPr>
            <p:nvPr/>
          </p:nvSpPr>
          <p:spPr bwMode="auto">
            <a:xfrm>
              <a:off x="2450" y="2265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232452" name="Group 6"/>
          <p:cNvGrpSpPr>
            <a:grpSpLocks/>
          </p:cNvGrpSpPr>
          <p:nvPr/>
        </p:nvGrpSpPr>
        <p:grpSpPr bwMode="auto">
          <a:xfrm>
            <a:off x="5521325" y="3016250"/>
            <a:ext cx="955675" cy="728663"/>
            <a:chOff x="3478" y="2037"/>
            <a:chExt cx="602" cy="459"/>
          </a:xfrm>
        </p:grpSpPr>
        <p:sp>
          <p:nvSpPr>
            <p:cNvPr id="749575" name="AutoShape 7"/>
            <p:cNvSpPr>
              <a:spLocks noChangeArrowheads="1"/>
            </p:cNvSpPr>
            <p:nvPr/>
          </p:nvSpPr>
          <p:spPr bwMode="auto">
            <a:xfrm>
              <a:off x="3478" y="2037"/>
              <a:ext cx="602" cy="258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       </a:t>
              </a:r>
            </a:p>
          </p:txBody>
        </p:sp>
        <p:sp>
          <p:nvSpPr>
            <p:cNvPr id="232468" name="Text Box 8"/>
            <p:cNvSpPr txBox="1">
              <a:spLocks noChangeArrowheads="1"/>
            </p:cNvSpPr>
            <p:nvPr/>
          </p:nvSpPr>
          <p:spPr bwMode="auto">
            <a:xfrm>
              <a:off x="3650" y="2265"/>
              <a:ext cx="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232453" name="Group 9"/>
          <p:cNvGrpSpPr>
            <a:grpSpLocks/>
          </p:cNvGrpSpPr>
          <p:nvPr/>
        </p:nvGrpSpPr>
        <p:grpSpPr bwMode="auto">
          <a:xfrm>
            <a:off x="7426325" y="2982913"/>
            <a:ext cx="955675" cy="752475"/>
            <a:chOff x="4678" y="2022"/>
            <a:chExt cx="602" cy="474"/>
          </a:xfrm>
        </p:grpSpPr>
        <p:sp>
          <p:nvSpPr>
            <p:cNvPr id="749578" name="AutoShape 10"/>
            <p:cNvSpPr>
              <a:spLocks noChangeArrowheads="1"/>
            </p:cNvSpPr>
            <p:nvPr/>
          </p:nvSpPr>
          <p:spPr bwMode="auto">
            <a:xfrm>
              <a:off x="4678" y="2022"/>
              <a:ext cx="602" cy="258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195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b="0">
                  <a:solidFill>
                    <a:schemeClr val="tx1"/>
                  </a:solidFill>
                </a:rPr>
                <a:t>     3     </a:t>
              </a:r>
            </a:p>
          </p:txBody>
        </p:sp>
        <p:sp>
          <p:nvSpPr>
            <p:cNvPr id="232466" name="Text Box 11"/>
            <p:cNvSpPr txBox="1">
              <a:spLocks noChangeArrowheads="1"/>
            </p:cNvSpPr>
            <p:nvPr/>
          </p:nvSpPr>
          <p:spPr bwMode="auto">
            <a:xfrm>
              <a:off x="4896" y="2265"/>
              <a:ext cx="1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tx1"/>
                  </a:solidFill>
                </a:rPr>
                <a:t>i</a:t>
              </a:r>
            </a:p>
          </p:txBody>
        </p:sp>
      </p:grpSp>
      <p:sp>
        <p:nvSpPr>
          <p:cNvPr id="749580" name="AutoShape 12"/>
          <p:cNvSpPr>
            <a:spLocks noChangeArrowheads="1"/>
          </p:cNvSpPr>
          <p:nvPr/>
        </p:nvSpPr>
        <p:spPr bwMode="auto">
          <a:xfrm>
            <a:off x="3598863" y="3021013"/>
            <a:ext cx="962025" cy="409575"/>
          </a:xfrm>
          <a:prstGeom prst="flowChart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&amp;p1  </a:t>
            </a:r>
          </a:p>
        </p:txBody>
      </p:sp>
      <p:grpSp>
        <p:nvGrpSpPr>
          <p:cNvPr id="232455" name="Group 13"/>
          <p:cNvGrpSpPr>
            <a:grpSpLocks/>
          </p:cNvGrpSpPr>
          <p:nvPr/>
        </p:nvGrpSpPr>
        <p:grpSpPr bwMode="auto">
          <a:xfrm>
            <a:off x="4606925" y="2616200"/>
            <a:ext cx="1635125" cy="581025"/>
            <a:chOff x="2902" y="1785"/>
            <a:chExt cx="1030" cy="366"/>
          </a:xfrm>
        </p:grpSpPr>
        <p:sp>
          <p:nvSpPr>
            <p:cNvPr id="232463" name="Line 14"/>
            <p:cNvSpPr>
              <a:spLocks noChangeShapeType="1"/>
            </p:cNvSpPr>
            <p:nvPr/>
          </p:nvSpPr>
          <p:spPr bwMode="auto">
            <a:xfrm>
              <a:off x="2902" y="2151"/>
              <a:ext cx="576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2464" name="Text Box 15"/>
            <p:cNvSpPr txBox="1">
              <a:spLocks noChangeArrowheads="1"/>
            </p:cNvSpPr>
            <p:nvPr/>
          </p:nvSpPr>
          <p:spPr bwMode="auto">
            <a:xfrm>
              <a:off x="3602" y="1785"/>
              <a:ext cx="33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rgbClr val="CC3300"/>
                  </a:solidFill>
                </a:rPr>
                <a:t>*p2</a:t>
              </a:r>
            </a:p>
          </p:txBody>
        </p:sp>
      </p:grpSp>
      <p:sp>
        <p:nvSpPr>
          <p:cNvPr id="749584" name="AutoShape 16"/>
          <p:cNvSpPr>
            <a:spLocks noChangeArrowheads="1"/>
          </p:cNvSpPr>
          <p:nvPr/>
        </p:nvSpPr>
        <p:spPr bwMode="auto">
          <a:xfrm>
            <a:off x="5514975" y="3021013"/>
            <a:ext cx="968375" cy="409575"/>
          </a:xfrm>
          <a:prstGeom prst="flowChartProcess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&amp;i    </a:t>
            </a:r>
          </a:p>
        </p:txBody>
      </p:sp>
      <p:grpSp>
        <p:nvGrpSpPr>
          <p:cNvPr id="232457" name="Group 17"/>
          <p:cNvGrpSpPr>
            <a:grpSpLocks/>
          </p:cNvGrpSpPr>
          <p:nvPr/>
        </p:nvGrpSpPr>
        <p:grpSpPr bwMode="auto">
          <a:xfrm>
            <a:off x="6511925" y="2616200"/>
            <a:ext cx="1635125" cy="581025"/>
            <a:chOff x="4102" y="1785"/>
            <a:chExt cx="1030" cy="366"/>
          </a:xfrm>
        </p:grpSpPr>
        <p:sp>
          <p:nvSpPr>
            <p:cNvPr id="232461" name="Line 18"/>
            <p:cNvSpPr>
              <a:spLocks noChangeShapeType="1"/>
            </p:cNvSpPr>
            <p:nvPr/>
          </p:nvSpPr>
          <p:spPr bwMode="auto">
            <a:xfrm>
              <a:off x="4102" y="2151"/>
              <a:ext cx="576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2462" name="Text Box 19"/>
            <p:cNvSpPr txBox="1">
              <a:spLocks noChangeArrowheads="1"/>
            </p:cNvSpPr>
            <p:nvPr/>
          </p:nvSpPr>
          <p:spPr bwMode="auto">
            <a:xfrm>
              <a:off x="4802" y="1785"/>
              <a:ext cx="33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b="0">
                  <a:solidFill>
                    <a:srgbClr val="CC3300"/>
                  </a:solidFill>
                </a:rPr>
                <a:t>*p1</a:t>
              </a:r>
            </a:p>
          </p:txBody>
        </p:sp>
      </p:grpSp>
      <p:sp>
        <p:nvSpPr>
          <p:cNvPr id="749588" name="Rectangle 20"/>
          <p:cNvSpPr>
            <a:spLocks noChangeArrowheads="1"/>
          </p:cNvSpPr>
          <p:nvPr/>
        </p:nvSpPr>
        <p:spPr bwMode="auto">
          <a:xfrm>
            <a:off x="1508125" y="4502150"/>
            <a:ext cx="5959475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p2 = &amp; i ;</a:t>
            </a:r>
            <a:r>
              <a:rPr lang="en-US" altLang="zh-CN" sz="2000">
                <a:solidFill>
                  <a:srgbClr val="CC3300"/>
                </a:solidFill>
              </a:rPr>
              <a:t>	 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非法， </a:t>
            </a:r>
            <a:r>
              <a:rPr lang="en-US" altLang="zh-CN" sz="2000" i="1">
                <a:solidFill>
                  <a:srgbClr val="008000"/>
                </a:solidFill>
              </a:rPr>
              <a:t>p2 </a:t>
            </a:r>
            <a:r>
              <a:rPr lang="zh-CN" altLang="en-US" sz="2000" i="1">
                <a:solidFill>
                  <a:srgbClr val="008000"/>
                </a:solidFill>
              </a:rPr>
              <a:t>必须取指针变量的地址</a:t>
            </a:r>
            <a:endParaRPr lang="en-US" altLang="en-US" sz="2000" i="1">
              <a:solidFill>
                <a:srgbClr val="008000"/>
              </a:solidFill>
            </a:endParaRPr>
          </a:p>
        </p:txBody>
      </p:sp>
      <p:sp>
        <p:nvSpPr>
          <p:cNvPr id="749589" name="Text Box 21"/>
          <p:cNvSpPr txBox="1">
            <a:spLocks noChangeArrowheads="1"/>
          </p:cNvSpPr>
          <p:nvPr/>
        </p:nvSpPr>
        <p:spPr bwMode="auto">
          <a:xfrm>
            <a:off x="1508125" y="5040313"/>
            <a:ext cx="4251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cout &lt;&lt; * i ;</a:t>
            </a:r>
            <a:r>
              <a:rPr lang="en-US" altLang="zh-CN" sz="2000">
                <a:solidFill>
                  <a:schemeClr val="hlink"/>
                </a:solidFill>
              </a:rPr>
              <a:t>	 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非法， </a:t>
            </a:r>
            <a:r>
              <a:rPr lang="en-US" altLang="zh-CN" sz="2000" i="1">
                <a:solidFill>
                  <a:srgbClr val="008000"/>
                </a:solidFill>
              </a:rPr>
              <a:t>i </a:t>
            </a:r>
            <a:r>
              <a:rPr lang="zh-CN" altLang="en-US" sz="2000" i="1">
                <a:solidFill>
                  <a:srgbClr val="008000"/>
                </a:solidFill>
              </a:rPr>
              <a:t>不是指针</a:t>
            </a:r>
          </a:p>
        </p:txBody>
      </p:sp>
      <p:sp>
        <p:nvSpPr>
          <p:cNvPr id="232460" name="Rectangle 22"/>
          <p:cNvSpPr>
            <a:spLocks noChangeArrowheads="1"/>
          </p:cNvSpPr>
          <p:nvPr/>
        </p:nvSpPr>
        <p:spPr bwMode="auto">
          <a:xfrm>
            <a:off x="800100" y="620713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指向指针的指针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88" grpId="0" autoUpdateAnimBg="0"/>
      <p:bldP spid="749589" grpId="0" autoUpdateAnimBg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Text Box 2"/>
          <p:cNvSpPr txBox="1">
            <a:spLocks noChangeArrowheads="1"/>
          </p:cNvSpPr>
          <p:nvPr/>
        </p:nvSpPr>
        <p:spPr bwMode="auto">
          <a:xfrm>
            <a:off x="1066800" y="1169988"/>
            <a:ext cx="4619625" cy="326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1-10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****p4, ***p3, **p2, *p1, i = 3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p4 = &amp;p3;  p3 = &amp;p2;  p2 = &amp;p1;  p1=&amp;i;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****p4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42975" y="4506913"/>
            <a:ext cx="7404100" cy="823912"/>
            <a:chOff x="594" y="2976"/>
            <a:chExt cx="4664" cy="519"/>
          </a:xfrm>
        </p:grpSpPr>
        <p:sp>
          <p:nvSpPr>
            <p:cNvPr id="233477" name="Line 4"/>
            <p:cNvSpPr>
              <a:spLocks noChangeShapeType="1"/>
            </p:cNvSpPr>
            <p:nvPr/>
          </p:nvSpPr>
          <p:spPr bwMode="auto">
            <a:xfrm flipV="1">
              <a:off x="4272" y="3360"/>
              <a:ext cx="38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233478" name="Group 5"/>
            <p:cNvGrpSpPr>
              <a:grpSpLocks/>
            </p:cNvGrpSpPr>
            <p:nvPr/>
          </p:nvGrpSpPr>
          <p:grpSpPr bwMode="auto">
            <a:xfrm>
              <a:off x="4656" y="2996"/>
              <a:ext cx="602" cy="484"/>
              <a:chOff x="3792" y="2765"/>
              <a:chExt cx="602" cy="484"/>
            </a:xfrm>
          </p:grpSpPr>
          <p:sp>
            <p:nvSpPr>
              <p:cNvPr id="750598" name="AutoShape 6"/>
              <p:cNvSpPr>
                <a:spLocks noChangeArrowheads="1"/>
              </p:cNvSpPr>
              <p:nvPr/>
            </p:nvSpPr>
            <p:spPr bwMode="auto">
              <a:xfrm>
                <a:off x="3792" y="2991"/>
                <a:ext cx="602" cy="258"/>
              </a:xfrm>
              <a:prstGeom prst="flowChartProcess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195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0">
                    <a:solidFill>
                      <a:schemeClr val="tx1"/>
                    </a:solidFill>
                  </a:rPr>
                  <a:t>     3     </a:t>
                </a:r>
              </a:p>
            </p:txBody>
          </p:sp>
          <p:sp>
            <p:nvSpPr>
              <p:cNvPr id="233495" name="Text Box 7"/>
              <p:cNvSpPr txBox="1">
                <a:spLocks noChangeArrowheads="1"/>
              </p:cNvSpPr>
              <p:nvPr/>
            </p:nvSpPr>
            <p:spPr bwMode="auto">
              <a:xfrm>
                <a:off x="3998" y="2765"/>
                <a:ext cx="15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i</a:t>
                </a:r>
              </a:p>
            </p:txBody>
          </p:sp>
        </p:grpSp>
        <p:grpSp>
          <p:nvGrpSpPr>
            <p:cNvPr id="233479" name="Group 8"/>
            <p:cNvGrpSpPr>
              <a:grpSpLocks/>
            </p:cNvGrpSpPr>
            <p:nvPr/>
          </p:nvGrpSpPr>
          <p:grpSpPr bwMode="auto">
            <a:xfrm>
              <a:off x="3657" y="2976"/>
              <a:ext cx="610" cy="519"/>
              <a:chOff x="2588" y="2745"/>
              <a:chExt cx="610" cy="519"/>
            </a:xfrm>
          </p:grpSpPr>
          <p:sp>
            <p:nvSpPr>
              <p:cNvPr id="750601" name="AutoShape 9"/>
              <p:cNvSpPr>
                <a:spLocks noChangeArrowheads="1"/>
              </p:cNvSpPr>
              <p:nvPr/>
            </p:nvSpPr>
            <p:spPr bwMode="auto">
              <a:xfrm>
                <a:off x="2588" y="3006"/>
                <a:ext cx="610" cy="258"/>
              </a:xfrm>
              <a:prstGeom prst="flowChartProcess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195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0">
                    <a:solidFill>
                      <a:schemeClr val="tx1"/>
                    </a:solidFill>
                  </a:rPr>
                  <a:t>    &amp;i    </a:t>
                </a:r>
              </a:p>
            </p:txBody>
          </p:sp>
          <p:sp>
            <p:nvSpPr>
              <p:cNvPr id="233493" name="Text Box 10"/>
              <p:cNvSpPr txBox="1">
                <a:spLocks noChangeArrowheads="1"/>
              </p:cNvSpPr>
              <p:nvPr/>
            </p:nvSpPr>
            <p:spPr bwMode="auto">
              <a:xfrm>
                <a:off x="2750" y="2745"/>
                <a:ext cx="25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p1</a:t>
                </a:r>
              </a:p>
            </p:txBody>
          </p:sp>
        </p:grpSp>
        <p:grpSp>
          <p:nvGrpSpPr>
            <p:cNvPr id="233480" name="Group 11"/>
            <p:cNvGrpSpPr>
              <a:grpSpLocks/>
            </p:cNvGrpSpPr>
            <p:nvPr/>
          </p:nvGrpSpPr>
          <p:grpSpPr bwMode="auto">
            <a:xfrm>
              <a:off x="2601" y="2976"/>
              <a:ext cx="606" cy="519"/>
              <a:chOff x="1401" y="2745"/>
              <a:chExt cx="606" cy="519"/>
            </a:xfrm>
          </p:grpSpPr>
          <p:sp>
            <p:nvSpPr>
              <p:cNvPr id="750604" name="AutoShape 12"/>
              <p:cNvSpPr>
                <a:spLocks noChangeArrowheads="1"/>
              </p:cNvSpPr>
              <p:nvPr/>
            </p:nvSpPr>
            <p:spPr bwMode="auto">
              <a:xfrm>
                <a:off x="1401" y="3006"/>
                <a:ext cx="606" cy="258"/>
              </a:xfrm>
              <a:prstGeom prst="flowChartProcess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195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0">
                    <a:solidFill>
                      <a:schemeClr val="tx1"/>
                    </a:solidFill>
                  </a:rPr>
                  <a:t>   &amp;p1  </a:t>
                </a:r>
              </a:p>
            </p:txBody>
          </p:sp>
          <p:sp>
            <p:nvSpPr>
              <p:cNvPr id="233491" name="Text Box 13"/>
              <p:cNvSpPr txBox="1">
                <a:spLocks noChangeArrowheads="1"/>
              </p:cNvSpPr>
              <p:nvPr/>
            </p:nvSpPr>
            <p:spPr bwMode="auto">
              <a:xfrm>
                <a:off x="1552" y="2745"/>
                <a:ext cx="25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p2</a:t>
                </a:r>
              </a:p>
            </p:txBody>
          </p:sp>
        </p:grpSp>
        <p:grpSp>
          <p:nvGrpSpPr>
            <p:cNvPr id="233481" name="Group 14"/>
            <p:cNvGrpSpPr>
              <a:grpSpLocks/>
            </p:cNvGrpSpPr>
            <p:nvPr/>
          </p:nvGrpSpPr>
          <p:grpSpPr bwMode="auto">
            <a:xfrm>
              <a:off x="1602" y="2976"/>
              <a:ext cx="606" cy="519"/>
              <a:chOff x="2591" y="2745"/>
              <a:chExt cx="606" cy="519"/>
            </a:xfrm>
          </p:grpSpPr>
          <p:sp>
            <p:nvSpPr>
              <p:cNvPr id="750607" name="AutoShape 15"/>
              <p:cNvSpPr>
                <a:spLocks noChangeArrowheads="1"/>
              </p:cNvSpPr>
              <p:nvPr/>
            </p:nvSpPr>
            <p:spPr bwMode="auto">
              <a:xfrm>
                <a:off x="2591" y="3006"/>
                <a:ext cx="606" cy="258"/>
              </a:xfrm>
              <a:prstGeom prst="flowChartProcess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195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0">
                    <a:solidFill>
                      <a:schemeClr val="tx1"/>
                    </a:solidFill>
                  </a:rPr>
                  <a:t>  &amp;p2   </a:t>
                </a:r>
              </a:p>
            </p:txBody>
          </p:sp>
          <p:sp>
            <p:nvSpPr>
              <p:cNvPr id="233489" name="Text Box 16"/>
              <p:cNvSpPr txBox="1">
                <a:spLocks noChangeArrowheads="1"/>
              </p:cNvSpPr>
              <p:nvPr/>
            </p:nvSpPr>
            <p:spPr bwMode="auto">
              <a:xfrm>
                <a:off x="2750" y="2745"/>
                <a:ext cx="25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p3</a:t>
                </a:r>
              </a:p>
            </p:txBody>
          </p:sp>
        </p:grpSp>
        <p:grpSp>
          <p:nvGrpSpPr>
            <p:cNvPr id="233482" name="Group 17"/>
            <p:cNvGrpSpPr>
              <a:grpSpLocks/>
            </p:cNvGrpSpPr>
            <p:nvPr/>
          </p:nvGrpSpPr>
          <p:grpSpPr bwMode="auto">
            <a:xfrm>
              <a:off x="594" y="2976"/>
              <a:ext cx="606" cy="519"/>
              <a:chOff x="1401" y="2745"/>
              <a:chExt cx="606" cy="519"/>
            </a:xfrm>
          </p:grpSpPr>
          <p:sp>
            <p:nvSpPr>
              <p:cNvPr id="750610" name="AutoShape 18"/>
              <p:cNvSpPr>
                <a:spLocks noChangeArrowheads="1"/>
              </p:cNvSpPr>
              <p:nvPr/>
            </p:nvSpPr>
            <p:spPr bwMode="auto">
              <a:xfrm>
                <a:off x="1401" y="3006"/>
                <a:ext cx="606" cy="258"/>
              </a:xfrm>
              <a:prstGeom prst="flowChartProcess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195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0">
                    <a:solidFill>
                      <a:schemeClr val="tx1"/>
                    </a:solidFill>
                  </a:rPr>
                  <a:t>   &amp;p3  </a:t>
                </a:r>
              </a:p>
            </p:txBody>
          </p:sp>
          <p:sp>
            <p:nvSpPr>
              <p:cNvPr id="233487" name="Text Box 19"/>
              <p:cNvSpPr txBox="1">
                <a:spLocks noChangeArrowheads="1"/>
              </p:cNvSpPr>
              <p:nvPr/>
            </p:nvSpPr>
            <p:spPr bwMode="auto">
              <a:xfrm>
                <a:off x="1552" y="2745"/>
                <a:ext cx="25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b="0">
                    <a:solidFill>
                      <a:schemeClr val="tx1"/>
                    </a:solidFill>
                  </a:rPr>
                  <a:t>p4</a:t>
                </a:r>
              </a:p>
            </p:txBody>
          </p:sp>
        </p:grpSp>
        <p:sp>
          <p:nvSpPr>
            <p:cNvPr id="233483" name="Line 20"/>
            <p:cNvSpPr>
              <a:spLocks noChangeShapeType="1"/>
            </p:cNvSpPr>
            <p:nvPr/>
          </p:nvSpPr>
          <p:spPr bwMode="auto">
            <a:xfrm flipV="1">
              <a:off x="3216" y="3360"/>
              <a:ext cx="43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3484" name="Line 21"/>
            <p:cNvSpPr>
              <a:spLocks noChangeShapeType="1"/>
            </p:cNvSpPr>
            <p:nvPr/>
          </p:nvSpPr>
          <p:spPr bwMode="auto">
            <a:xfrm flipV="1">
              <a:off x="2208" y="3360"/>
              <a:ext cx="38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3485" name="Line 22"/>
            <p:cNvSpPr>
              <a:spLocks noChangeShapeType="1"/>
            </p:cNvSpPr>
            <p:nvPr/>
          </p:nvSpPr>
          <p:spPr bwMode="auto">
            <a:xfrm flipV="1">
              <a:off x="1200" y="3360"/>
              <a:ext cx="43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33476" name="Rectangle 23"/>
          <p:cNvSpPr>
            <a:spLocks noChangeArrowheads="1"/>
          </p:cNvSpPr>
          <p:nvPr/>
        </p:nvSpPr>
        <p:spPr bwMode="auto">
          <a:xfrm>
            <a:off x="800100" y="620713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指向指针的指针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5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5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5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5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5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5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5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4" grpId="0" build="p" autoUpdateAnimBg="0" advAuto="100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Text Box 2"/>
          <p:cNvSpPr txBox="1">
            <a:spLocks noChangeArrowheads="1"/>
          </p:cNvSpPr>
          <p:nvPr/>
        </p:nvSpPr>
        <p:spPr bwMode="auto">
          <a:xfrm>
            <a:off x="914400" y="1403350"/>
            <a:ext cx="7467600" cy="164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void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指针变量能够存放任意内存地址。因为没有关联类型，编译器无法解释所指对象，程序中必须对其作强制类型转换，才可以按指定类型数据使用 </a:t>
            </a:r>
          </a:p>
        </p:txBody>
      </p:sp>
      <p:sp>
        <p:nvSpPr>
          <p:cNvPr id="751619" name="Rectangle 3"/>
          <p:cNvSpPr>
            <a:spLocks noChangeArrowheads="1"/>
          </p:cNvSpPr>
          <p:nvPr/>
        </p:nvSpPr>
        <p:spPr bwMode="auto">
          <a:xfrm>
            <a:off x="919163" y="609600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指针的类型转换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75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18" grpId="0" autoUpdateAnimBg="0"/>
      <p:bldP spid="75161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1-2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用面向对象方法编程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53987" name="Text Box 3"/>
          <p:cNvSpPr txBox="1">
            <a:spLocks noChangeArrowheads="1"/>
          </p:cNvSpPr>
          <p:nvPr/>
        </p:nvSpPr>
        <p:spPr bwMode="auto">
          <a:xfrm>
            <a:off x="838200" y="725488"/>
            <a:ext cx="609782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#include&lt;</a:t>
            </a:r>
            <a:r>
              <a:rPr lang="en-US" altLang="zh-CN" err="1">
                <a:solidFill>
                  <a:schemeClr val="tx1"/>
                </a:solidFill>
              </a:rPr>
              <a:t>iostream</a:t>
            </a:r>
            <a:r>
              <a:rPr lang="en-US" altLang="zh-CN">
                <a:solidFill>
                  <a:schemeClr val="tx1"/>
                </a:solidFill>
              </a:rPr>
              <a:t>&gt;</a:t>
            </a:r>
          </a:p>
          <a:p>
            <a:r>
              <a:rPr lang="en-US" altLang="zh-CN">
                <a:solidFill>
                  <a:schemeClr val="tx1"/>
                </a:solidFill>
              </a:rPr>
              <a:t>using namespace std ;</a:t>
            </a:r>
          </a:p>
          <a:p>
            <a:r>
              <a:rPr lang="en-US" altLang="zh-CN">
                <a:solidFill>
                  <a:schemeClr val="tx1"/>
                </a:solidFill>
              </a:rPr>
              <a:t>class Circle</a:t>
            </a:r>
          </a:p>
          <a:p>
            <a:r>
              <a:rPr lang="en-US" altLang="zh-CN">
                <a:solidFill>
                  <a:schemeClr val="tx1"/>
                </a:solidFill>
              </a:rPr>
              <a:t>{  </a:t>
            </a:r>
            <a:r>
              <a:rPr lang="en-US" altLang="zh-CN" smtClean="0">
                <a:solidFill>
                  <a:schemeClr val="tx1"/>
                </a:solidFill>
              </a:rPr>
              <a:t>   double </a:t>
            </a:r>
            <a:r>
              <a:rPr lang="en-US" altLang="zh-CN">
                <a:solidFill>
                  <a:schemeClr val="tx1"/>
                </a:solidFill>
              </a:rPr>
              <a:t>radius ;</a:t>
            </a:r>
          </a:p>
          <a:p>
            <a:r>
              <a:rPr lang="en-US" altLang="zh-CN">
                <a:solidFill>
                  <a:schemeClr val="tx1"/>
                </a:solidFill>
              </a:rPr>
              <a:t>  public :</a:t>
            </a:r>
          </a:p>
          <a:p>
            <a:r>
              <a:rPr lang="en-US" altLang="zh-CN">
                <a:solidFill>
                  <a:schemeClr val="tx1"/>
                </a:solidFill>
              </a:rPr>
              <a:t>    </a:t>
            </a:r>
            <a:r>
              <a:rPr lang="en-US" altLang="zh-CN" smtClean="0">
                <a:solidFill>
                  <a:schemeClr val="tx1"/>
                </a:solidFill>
              </a:rPr>
              <a:t>   void </a:t>
            </a:r>
            <a:r>
              <a:rPr lang="en-US" altLang="zh-CN" err="1">
                <a:solidFill>
                  <a:schemeClr val="tx1"/>
                </a:solidFill>
              </a:rPr>
              <a:t>Set_Radius</a:t>
            </a:r>
            <a:r>
              <a:rPr lang="en-US" altLang="zh-CN">
                <a:solidFill>
                  <a:schemeClr val="tx1"/>
                </a:solidFill>
              </a:rPr>
              <a:t>( double r ) { radius = r ; }</a:t>
            </a:r>
          </a:p>
          <a:p>
            <a:r>
              <a:rPr lang="en-US" altLang="zh-CN">
                <a:solidFill>
                  <a:schemeClr val="tx1"/>
                </a:solidFill>
              </a:rPr>
              <a:t>    </a:t>
            </a:r>
            <a:r>
              <a:rPr lang="en-US" altLang="zh-CN" smtClean="0">
                <a:solidFill>
                  <a:schemeClr val="tx1"/>
                </a:solidFill>
              </a:rPr>
              <a:t>   double </a:t>
            </a:r>
            <a:r>
              <a:rPr lang="en-US" altLang="zh-CN" err="1">
                <a:solidFill>
                  <a:schemeClr val="tx1"/>
                </a:solidFill>
              </a:rPr>
              <a:t>Get_Radius</a:t>
            </a:r>
            <a:r>
              <a:rPr lang="en-US" altLang="zh-CN">
                <a:solidFill>
                  <a:schemeClr val="tx1"/>
                </a:solidFill>
              </a:rPr>
              <a:t>()  { return  radius ; }</a:t>
            </a:r>
          </a:p>
          <a:p>
            <a:r>
              <a:rPr lang="en-US" altLang="zh-CN">
                <a:solidFill>
                  <a:schemeClr val="tx1"/>
                </a:solidFill>
              </a:rPr>
              <a:t>    </a:t>
            </a:r>
            <a:r>
              <a:rPr lang="en-US" altLang="zh-CN" smtClean="0">
                <a:solidFill>
                  <a:schemeClr val="tx1"/>
                </a:solidFill>
              </a:rPr>
              <a:t>   double </a:t>
            </a:r>
            <a:r>
              <a:rPr lang="en-US" altLang="zh-CN" err="1">
                <a:solidFill>
                  <a:schemeClr val="tx1"/>
                </a:solidFill>
              </a:rPr>
              <a:t>Get_Girth</a:t>
            </a:r>
            <a:r>
              <a:rPr lang="en-US" altLang="zh-CN">
                <a:solidFill>
                  <a:schemeClr val="tx1"/>
                </a:solidFill>
              </a:rPr>
              <a:t>()     { return  2 * 3.14f * radius ; }</a:t>
            </a:r>
          </a:p>
          <a:p>
            <a:r>
              <a:rPr lang="en-US" altLang="zh-CN">
                <a:solidFill>
                  <a:schemeClr val="tx1"/>
                </a:solidFill>
              </a:rPr>
              <a:t>    </a:t>
            </a:r>
            <a:r>
              <a:rPr lang="en-US" altLang="zh-CN" smtClean="0">
                <a:solidFill>
                  <a:schemeClr val="tx1"/>
                </a:solidFill>
              </a:rPr>
              <a:t>   double </a:t>
            </a:r>
            <a:r>
              <a:rPr lang="en-US" altLang="zh-CN" err="1">
                <a:solidFill>
                  <a:schemeClr val="tx1"/>
                </a:solidFill>
              </a:rPr>
              <a:t>Get_Area</a:t>
            </a:r>
            <a:r>
              <a:rPr lang="en-US" altLang="zh-CN">
                <a:solidFill>
                  <a:schemeClr val="tx1"/>
                </a:solidFill>
              </a:rPr>
              <a:t>()     { return  3.14f * radius * radius ; }</a:t>
            </a:r>
          </a:p>
          <a:p>
            <a:r>
              <a:rPr lang="en-US" altLang="zh-CN">
                <a:solidFill>
                  <a:schemeClr val="tx1"/>
                </a:solidFill>
              </a:rPr>
              <a:t>} ;</a:t>
            </a:r>
          </a:p>
          <a:p>
            <a:r>
              <a:rPr lang="en-US" altLang="zh-CN" err="1">
                <a:solidFill>
                  <a:schemeClr val="tx1"/>
                </a:solidFill>
              </a:rPr>
              <a:t>int</a:t>
            </a:r>
            <a:r>
              <a:rPr lang="en-US" altLang="zh-CN">
                <a:solidFill>
                  <a:schemeClr val="tx1"/>
                </a:solidFill>
              </a:rPr>
              <a:t> main()</a:t>
            </a:r>
          </a:p>
          <a:p>
            <a:r>
              <a:rPr lang="en-US" altLang="zh-CN">
                <a:solidFill>
                  <a:schemeClr val="tx1"/>
                </a:solidFill>
              </a:rPr>
              <a:t>{ Circle A, B ;</a:t>
            </a:r>
          </a:p>
          <a:p>
            <a:r>
              <a:rPr lang="en-US" altLang="zh-CN">
                <a:solidFill>
                  <a:schemeClr val="tx1"/>
                </a:solidFill>
              </a:rPr>
              <a:t>   </a:t>
            </a:r>
            <a:r>
              <a:rPr lang="en-US" altLang="zh-CN" err="1">
                <a:solidFill>
                  <a:schemeClr val="tx1"/>
                </a:solidFill>
              </a:rPr>
              <a:t>A.Set_Radius</a:t>
            </a:r>
            <a:r>
              <a:rPr lang="en-US" altLang="zh-CN">
                <a:solidFill>
                  <a:schemeClr val="tx1"/>
                </a:solidFill>
              </a:rPr>
              <a:t>( 6.23 ) ;</a:t>
            </a:r>
          </a:p>
          <a:p>
            <a:r>
              <a:rPr lang="en-US" altLang="zh-CN">
                <a:solidFill>
                  <a:schemeClr val="tx1"/>
                </a:solidFill>
              </a:rPr>
              <a:t>   </a:t>
            </a:r>
            <a:r>
              <a:rPr lang="en-US" altLang="zh-CN" err="1">
                <a:solidFill>
                  <a:schemeClr val="tx1"/>
                </a:solidFill>
              </a:rPr>
              <a:t>cout</a:t>
            </a:r>
            <a:r>
              <a:rPr lang="en-US" altLang="zh-CN">
                <a:solidFill>
                  <a:schemeClr val="tx1"/>
                </a:solidFill>
              </a:rPr>
              <a:t> &lt;&lt; "</a:t>
            </a:r>
            <a:r>
              <a:rPr lang="en-US" altLang="zh-CN" err="1">
                <a:solidFill>
                  <a:schemeClr val="tx1"/>
                </a:solidFill>
              </a:rPr>
              <a:t>A.Radius</a:t>
            </a:r>
            <a:r>
              <a:rPr lang="en-US" altLang="zh-CN">
                <a:solidFill>
                  <a:schemeClr val="tx1"/>
                </a:solidFill>
              </a:rPr>
              <a:t> = " &lt;&lt; </a:t>
            </a:r>
            <a:r>
              <a:rPr lang="en-US" altLang="zh-CN" err="1">
                <a:solidFill>
                  <a:schemeClr val="tx1"/>
                </a:solidFill>
              </a:rPr>
              <a:t>A.Get_Radius</a:t>
            </a:r>
            <a:r>
              <a:rPr lang="en-US" altLang="zh-CN">
                <a:solidFill>
                  <a:schemeClr val="tx1"/>
                </a:solidFill>
              </a:rPr>
              <a:t>() &lt;&lt; </a:t>
            </a:r>
            <a:r>
              <a:rPr lang="en-US" altLang="zh-CN" err="1">
                <a:solidFill>
                  <a:schemeClr val="tx1"/>
                </a:solidFill>
              </a:rPr>
              <a:t>endl</a:t>
            </a:r>
            <a:r>
              <a:rPr lang="en-US" altLang="zh-CN">
                <a:solidFill>
                  <a:schemeClr val="tx1"/>
                </a:solidFill>
              </a:rPr>
              <a:t> ;</a:t>
            </a:r>
          </a:p>
          <a:p>
            <a:r>
              <a:rPr lang="en-US" altLang="zh-CN">
                <a:solidFill>
                  <a:schemeClr val="tx1"/>
                </a:solidFill>
              </a:rPr>
              <a:t>   </a:t>
            </a:r>
            <a:r>
              <a:rPr lang="en-US" altLang="zh-CN" err="1">
                <a:solidFill>
                  <a:schemeClr val="tx1"/>
                </a:solidFill>
              </a:rPr>
              <a:t>cout</a:t>
            </a:r>
            <a:r>
              <a:rPr lang="en-US" altLang="zh-CN">
                <a:solidFill>
                  <a:schemeClr val="tx1"/>
                </a:solidFill>
              </a:rPr>
              <a:t> &lt;&lt; "</a:t>
            </a:r>
            <a:r>
              <a:rPr lang="en-US" altLang="zh-CN" err="1">
                <a:solidFill>
                  <a:schemeClr val="tx1"/>
                </a:solidFill>
              </a:rPr>
              <a:t>A.Girth</a:t>
            </a:r>
            <a:r>
              <a:rPr lang="en-US" altLang="zh-CN">
                <a:solidFill>
                  <a:schemeClr val="tx1"/>
                </a:solidFill>
              </a:rPr>
              <a:t> = " &lt;&lt; </a:t>
            </a:r>
            <a:r>
              <a:rPr lang="en-US" altLang="zh-CN" err="1">
                <a:solidFill>
                  <a:schemeClr val="tx1"/>
                </a:solidFill>
              </a:rPr>
              <a:t>A.Get_Girth</a:t>
            </a:r>
            <a:r>
              <a:rPr lang="en-US" altLang="zh-CN">
                <a:solidFill>
                  <a:schemeClr val="tx1"/>
                </a:solidFill>
              </a:rPr>
              <a:t>() &lt;&lt; </a:t>
            </a:r>
            <a:r>
              <a:rPr lang="en-US" altLang="zh-CN" err="1">
                <a:solidFill>
                  <a:schemeClr val="tx1"/>
                </a:solidFill>
              </a:rPr>
              <a:t>endl</a:t>
            </a:r>
            <a:r>
              <a:rPr lang="en-US" altLang="zh-CN">
                <a:solidFill>
                  <a:schemeClr val="tx1"/>
                </a:solidFill>
              </a:rPr>
              <a:t> ;</a:t>
            </a:r>
          </a:p>
          <a:p>
            <a:r>
              <a:rPr lang="en-US" altLang="zh-CN">
                <a:solidFill>
                  <a:schemeClr val="tx1"/>
                </a:solidFill>
              </a:rPr>
              <a:t>   </a:t>
            </a:r>
            <a:r>
              <a:rPr lang="en-US" altLang="zh-CN" err="1">
                <a:solidFill>
                  <a:schemeClr val="tx1"/>
                </a:solidFill>
              </a:rPr>
              <a:t>cout</a:t>
            </a:r>
            <a:r>
              <a:rPr lang="en-US" altLang="zh-CN">
                <a:solidFill>
                  <a:schemeClr val="tx1"/>
                </a:solidFill>
              </a:rPr>
              <a:t> &lt;&lt; "</a:t>
            </a:r>
            <a:r>
              <a:rPr lang="en-US" altLang="zh-CN" err="1">
                <a:solidFill>
                  <a:schemeClr val="tx1"/>
                </a:solidFill>
              </a:rPr>
              <a:t>A.Area</a:t>
            </a:r>
            <a:r>
              <a:rPr lang="en-US" altLang="zh-CN">
                <a:solidFill>
                  <a:schemeClr val="tx1"/>
                </a:solidFill>
              </a:rPr>
              <a:t> = " &lt;&lt; </a:t>
            </a:r>
            <a:r>
              <a:rPr lang="en-US" altLang="zh-CN" err="1">
                <a:solidFill>
                  <a:schemeClr val="tx1"/>
                </a:solidFill>
              </a:rPr>
              <a:t>A.Get_Area</a:t>
            </a:r>
            <a:r>
              <a:rPr lang="en-US" altLang="zh-CN">
                <a:solidFill>
                  <a:schemeClr val="tx1"/>
                </a:solidFill>
              </a:rPr>
              <a:t>() &lt;&lt; </a:t>
            </a:r>
            <a:r>
              <a:rPr lang="en-US" altLang="zh-CN" err="1">
                <a:solidFill>
                  <a:schemeClr val="tx1"/>
                </a:solidFill>
              </a:rPr>
              <a:t>endl</a:t>
            </a:r>
            <a:r>
              <a:rPr lang="en-US" altLang="zh-CN">
                <a:solidFill>
                  <a:schemeClr val="tx1"/>
                </a:solidFill>
              </a:rPr>
              <a:t> ;</a:t>
            </a:r>
          </a:p>
          <a:p>
            <a:r>
              <a:rPr lang="en-US" altLang="zh-CN">
                <a:solidFill>
                  <a:schemeClr val="tx1"/>
                </a:solidFill>
              </a:rPr>
              <a:t>   </a:t>
            </a:r>
            <a:r>
              <a:rPr lang="en-US" altLang="zh-CN" err="1">
                <a:solidFill>
                  <a:schemeClr val="tx1"/>
                </a:solidFill>
              </a:rPr>
              <a:t>B.Set_Radius</a:t>
            </a:r>
            <a:r>
              <a:rPr lang="en-US" altLang="zh-CN">
                <a:solidFill>
                  <a:schemeClr val="tx1"/>
                </a:solidFill>
              </a:rPr>
              <a:t>( 10.5 ) ;</a:t>
            </a:r>
          </a:p>
          <a:p>
            <a:r>
              <a:rPr lang="en-US" altLang="zh-CN">
                <a:solidFill>
                  <a:schemeClr val="tx1"/>
                </a:solidFill>
              </a:rPr>
              <a:t>   </a:t>
            </a:r>
            <a:r>
              <a:rPr lang="en-US" altLang="zh-CN" err="1">
                <a:solidFill>
                  <a:schemeClr val="tx1"/>
                </a:solidFill>
              </a:rPr>
              <a:t>cout</a:t>
            </a:r>
            <a:r>
              <a:rPr lang="en-US" altLang="zh-CN">
                <a:solidFill>
                  <a:schemeClr val="tx1"/>
                </a:solidFill>
              </a:rPr>
              <a:t> &lt;&lt; "</a:t>
            </a:r>
            <a:r>
              <a:rPr lang="en-US" altLang="zh-CN" err="1">
                <a:solidFill>
                  <a:schemeClr val="tx1"/>
                </a:solidFill>
              </a:rPr>
              <a:t>B.radius</a:t>
            </a:r>
            <a:r>
              <a:rPr lang="en-US" altLang="zh-CN">
                <a:solidFill>
                  <a:schemeClr val="tx1"/>
                </a:solidFill>
              </a:rPr>
              <a:t> = " &lt;&lt; </a:t>
            </a:r>
            <a:r>
              <a:rPr lang="en-US" altLang="zh-CN" err="1">
                <a:solidFill>
                  <a:schemeClr val="tx1"/>
                </a:solidFill>
              </a:rPr>
              <a:t>B.Get_Radius</a:t>
            </a:r>
            <a:r>
              <a:rPr lang="en-US" altLang="zh-CN">
                <a:solidFill>
                  <a:schemeClr val="tx1"/>
                </a:solidFill>
              </a:rPr>
              <a:t>() &lt;&lt; </a:t>
            </a:r>
            <a:r>
              <a:rPr lang="en-US" altLang="zh-CN" err="1">
                <a:solidFill>
                  <a:schemeClr val="tx1"/>
                </a:solidFill>
              </a:rPr>
              <a:t>endl</a:t>
            </a:r>
            <a:r>
              <a:rPr lang="en-US" altLang="zh-CN">
                <a:solidFill>
                  <a:schemeClr val="tx1"/>
                </a:solidFill>
              </a:rPr>
              <a:t> ;</a:t>
            </a:r>
          </a:p>
          <a:p>
            <a:r>
              <a:rPr lang="en-US" altLang="zh-CN">
                <a:solidFill>
                  <a:schemeClr val="tx1"/>
                </a:solidFill>
              </a:rPr>
              <a:t>   </a:t>
            </a:r>
            <a:r>
              <a:rPr lang="en-US" altLang="zh-CN" err="1">
                <a:solidFill>
                  <a:schemeClr val="tx1"/>
                </a:solidFill>
              </a:rPr>
              <a:t>cout</a:t>
            </a:r>
            <a:r>
              <a:rPr lang="en-US" altLang="zh-CN">
                <a:solidFill>
                  <a:schemeClr val="tx1"/>
                </a:solidFill>
              </a:rPr>
              <a:t> &lt;&lt; "</a:t>
            </a:r>
            <a:r>
              <a:rPr lang="en-US" altLang="zh-CN" err="1">
                <a:solidFill>
                  <a:schemeClr val="tx1"/>
                </a:solidFill>
              </a:rPr>
              <a:t>B.Girth</a:t>
            </a:r>
            <a:r>
              <a:rPr lang="en-US" altLang="zh-CN">
                <a:solidFill>
                  <a:schemeClr val="tx1"/>
                </a:solidFill>
              </a:rPr>
              <a:t>=" &lt;&lt; </a:t>
            </a:r>
            <a:r>
              <a:rPr lang="en-US" altLang="zh-CN" err="1">
                <a:solidFill>
                  <a:schemeClr val="tx1"/>
                </a:solidFill>
              </a:rPr>
              <a:t>B.Get_Girth</a:t>
            </a:r>
            <a:r>
              <a:rPr lang="en-US" altLang="zh-CN">
                <a:solidFill>
                  <a:schemeClr val="tx1"/>
                </a:solidFill>
              </a:rPr>
              <a:t>() &lt;&lt; </a:t>
            </a:r>
            <a:r>
              <a:rPr lang="en-US" altLang="zh-CN" err="1">
                <a:solidFill>
                  <a:schemeClr val="tx1"/>
                </a:solidFill>
              </a:rPr>
              <a:t>endl</a:t>
            </a:r>
            <a:r>
              <a:rPr lang="en-US" altLang="zh-CN">
                <a:solidFill>
                  <a:schemeClr val="tx1"/>
                </a:solidFill>
              </a:rPr>
              <a:t> ;</a:t>
            </a:r>
          </a:p>
          <a:p>
            <a:r>
              <a:rPr lang="en-US" altLang="zh-CN">
                <a:solidFill>
                  <a:schemeClr val="tx1"/>
                </a:solidFill>
              </a:rPr>
              <a:t>   </a:t>
            </a:r>
            <a:r>
              <a:rPr lang="en-US" altLang="zh-CN" err="1">
                <a:solidFill>
                  <a:schemeClr val="tx1"/>
                </a:solidFill>
              </a:rPr>
              <a:t>cout</a:t>
            </a:r>
            <a:r>
              <a:rPr lang="en-US" altLang="zh-CN">
                <a:solidFill>
                  <a:schemeClr val="tx1"/>
                </a:solidFill>
              </a:rPr>
              <a:t> &lt;&lt; "</a:t>
            </a:r>
            <a:r>
              <a:rPr lang="en-US" altLang="zh-CN" err="1">
                <a:solidFill>
                  <a:schemeClr val="tx1"/>
                </a:solidFill>
              </a:rPr>
              <a:t>B.Area</a:t>
            </a:r>
            <a:r>
              <a:rPr lang="en-US" altLang="zh-CN">
                <a:solidFill>
                  <a:schemeClr val="tx1"/>
                </a:solidFill>
              </a:rPr>
              <a:t> = " &lt;&lt; </a:t>
            </a:r>
            <a:r>
              <a:rPr lang="en-US" altLang="zh-CN" err="1">
                <a:solidFill>
                  <a:schemeClr val="tx1"/>
                </a:solidFill>
              </a:rPr>
              <a:t>B.Get_Area</a:t>
            </a:r>
            <a:r>
              <a:rPr lang="en-US" altLang="zh-CN">
                <a:solidFill>
                  <a:schemeClr val="tx1"/>
                </a:solidFill>
              </a:rPr>
              <a:t>() &lt;&lt; </a:t>
            </a:r>
            <a:r>
              <a:rPr lang="en-US" altLang="zh-CN" err="1">
                <a:solidFill>
                  <a:schemeClr val="tx1"/>
                </a:solidFill>
              </a:rPr>
              <a:t>endl</a:t>
            </a:r>
            <a:r>
              <a:rPr lang="en-US" altLang="zh-CN">
                <a:solidFill>
                  <a:schemeClr val="tx1"/>
                </a:solidFill>
              </a:rPr>
              <a:t> ; </a:t>
            </a:r>
          </a:p>
          <a:p>
            <a:r>
              <a:rPr lang="en-US" altLang="zh-CN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autoUpdateAnimBg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Text Box 2"/>
          <p:cNvSpPr txBox="1">
            <a:spLocks noChangeArrowheads="1"/>
          </p:cNvSpPr>
          <p:nvPr/>
        </p:nvSpPr>
        <p:spPr bwMode="auto">
          <a:xfrm>
            <a:off x="838200" y="1084263"/>
            <a:ext cx="7543800" cy="521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1-9</a:t>
            </a:r>
            <a:endParaRPr lang="en-US" altLang="zh-CN" sz="2000" b="0">
              <a:solidFill>
                <a:schemeClr val="tx1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a = 65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int * ip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void * vp = &amp;a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* ( int * ) vp &lt;&lt; endl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* ( char * ) vp &lt;&lt; endl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ip = ( int * ) vp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( * ip )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914400" y="609600"/>
            <a:ext cx="232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指针的类型转换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5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5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5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5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5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52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52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2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52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52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526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2" grpId="0" build="p" autoUpdateAnimBg="0" advAuto="100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838200" y="1084263"/>
            <a:ext cx="7543800" cy="521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1-9</a:t>
            </a:r>
            <a:endParaRPr lang="en-US" altLang="zh-CN" sz="2000" b="0">
              <a:solidFill>
                <a:schemeClr val="tx1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a = 65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int * ip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   </a:t>
            </a:r>
            <a:r>
              <a:rPr lang="en-US" altLang="zh-CN" sz="2000">
                <a:solidFill>
                  <a:srgbClr val="0000FF"/>
                </a:solidFill>
              </a:rPr>
              <a:t>void * vp = &amp;a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* ( int * ) vp &lt;&lt; endl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* ( char * ) vp &lt;&lt; endl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ip = ( int * ) vp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( * ip )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53667" name="AutoShape 3"/>
          <p:cNvSpPr>
            <a:spLocks/>
          </p:cNvSpPr>
          <p:nvPr/>
        </p:nvSpPr>
        <p:spPr bwMode="auto">
          <a:xfrm>
            <a:off x="4572000" y="2060575"/>
            <a:ext cx="2667000" cy="990600"/>
          </a:xfrm>
          <a:prstGeom prst="borderCallout2">
            <a:avLst>
              <a:gd name="adj1" fmla="val 11537"/>
              <a:gd name="adj2" fmla="val -2856"/>
              <a:gd name="adj3" fmla="val 11537"/>
              <a:gd name="adj4" fmla="val -27500"/>
              <a:gd name="adj5" fmla="val 171796"/>
              <a:gd name="adj6" fmla="val -8922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定义无类型指针</a:t>
            </a:r>
          </a:p>
          <a:p>
            <a:pPr algn="ctr" eaLnBrk="0" hangingPunct="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以整变量地址初始化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914400" y="609600"/>
            <a:ext cx="232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指针的类型转换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7" grpId="0" animBg="1" autoUpdateAnimBg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Text Box 2"/>
          <p:cNvSpPr txBox="1">
            <a:spLocks noChangeArrowheads="1"/>
          </p:cNvSpPr>
          <p:nvPr/>
        </p:nvSpPr>
        <p:spPr bwMode="auto">
          <a:xfrm>
            <a:off x="838200" y="1084263"/>
            <a:ext cx="7543800" cy="521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4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1-9</a:t>
            </a:r>
            <a:endParaRPr lang="en-US" altLang="zh-CN" sz="2000" b="0">
              <a:solidFill>
                <a:schemeClr val="tx1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int a = 65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int * ip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void * vp = &amp;a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cout &lt;&lt; </a:t>
            </a:r>
            <a:r>
              <a:rPr lang="en-US" altLang="zh-CN" sz="2000" i="1">
                <a:solidFill>
                  <a:schemeClr val="accent2"/>
                </a:solidFill>
              </a:rPr>
              <a:t>*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int * )</a:t>
            </a:r>
            <a:r>
              <a:rPr lang="en-US" altLang="zh-CN" sz="2000">
                <a:solidFill>
                  <a:srgbClr val="0000FF"/>
                </a:solidFill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vp &lt;&lt; endl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cout &lt;&lt; * ( char * ) vp &lt;&lt; endl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ip = ( int * ) vp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cout &lt;&lt; ( * ip ) &lt;&lt; endl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54691" name="AutoShape 3"/>
          <p:cNvSpPr>
            <a:spLocks/>
          </p:cNvSpPr>
          <p:nvPr/>
        </p:nvSpPr>
        <p:spPr bwMode="auto">
          <a:xfrm>
            <a:off x="5292725" y="2374900"/>
            <a:ext cx="2016125" cy="909638"/>
          </a:xfrm>
          <a:prstGeom prst="borderCallout2">
            <a:avLst>
              <a:gd name="adj1" fmla="val 12565"/>
              <a:gd name="adj2" fmla="val -3778"/>
              <a:gd name="adj3" fmla="val 12565"/>
              <a:gd name="adj4" fmla="val -38898"/>
              <a:gd name="adj5" fmla="val 194588"/>
              <a:gd name="adj6" fmla="val -12700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</a:rPr>
              <a:t>强类型转换后</a:t>
            </a:r>
          </a:p>
          <a:p>
            <a:pPr algn="ctr" eaLnBrk="0" hangingPunct="0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访问对象</a:t>
            </a: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914400" y="609600"/>
            <a:ext cx="232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指针的类型转换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1" grpId="0" animBg="1" autoUpdateAnimBg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Text Box 2"/>
          <p:cNvSpPr txBox="1">
            <a:spLocks noChangeArrowheads="1"/>
          </p:cNvSpPr>
          <p:nvPr/>
        </p:nvSpPr>
        <p:spPr bwMode="auto">
          <a:xfrm>
            <a:off x="838200" y="1084263"/>
            <a:ext cx="7543800" cy="521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4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1-9</a:t>
            </a:r>
            <a:endParaRPr lang="en-US" altLang="zh-CN" sz="2000" b="0">
              <a:solidFill>
                <a:schemeClr val="tx1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int a = 65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int * ip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void * vp = &amp;a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cout &lt;&lt; * ( int * ) vp &lt;&lt; endl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cout &lt;&lt; </a:t>
            </a:r>
            <a:r>
              <a:rPr lang="en-US" altLang="zh-CN" sz="2000" i="1">
                <a:solidFill>
                  <a:schemeClr val="accent2"/>
                </a:solidFill>
              </a:rPr>
              <a:t>*</a:t>
            </a:r>
            <a:r>
              <a:rPr lang="en-US" altLang="zh-CN" sz="2000" i="1">
                <a:solidFill>
                  <a:srgbClr val="0000FF"/>
                </a:solidFill>
              </a:rPr>
              <a:t>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char * )</a:t>
            </a:r>
            <a:r>
              <a:rPr lang="en-US" altLang="zh-CN" sz="2000" b="0">
                <a:solidFill>
                  <a:schemeClr val="tx1"/>
                </a:solidFill>
              </a:rPr>
              <a:t> vp &lt;&lt; endl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ip = ( int * ) vp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cout &lt;&lt; ( * ip ) &lt;&lt; endl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55715" name="AutoShape 3"/>
          <p:cNvSpPr>
            <a:spLocks/>
          </p:cNvSpPr>
          <p:nvPr/>
        </p:nvSpPr>
        <p:spPr bwMode="auto">
          <a:xfrm>
            <a:off x="5003800" y="2492375"/>
            <a:ext cx="2447925" cy="504825"/>
          </a:xfrm>
          <a:prstGeom prst="borderCallout2">
            <a:avLst>
              <a:gd name="adj1" fmla="val 22644"/>
              <a:gd name="adj2" fmla="val -3111"/>
              <a:gd name="adj3" fmla="val 22644"/>
              <a:gd name="adj4" fmla="val -30481"/>
              <a:gd name="adj5" fmla="val 420440"/>
              <a:gd name="adj6" fmla="val -99093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转换成字符型指针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914400" y="609600"/>
            <a:ext cx="232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指针的类型转换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5" grpId="0" animBg="1" autoUpdateAnimBg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Text Box 2"/>
          <p:cNvSpPr txBox="1">
            <a:spLocks noChangeArrowheads="1"/>
          </p:cNvSpPr>
          <p:nvPr/>
        </p:nvSpPr>
        <p:spPr bwMode="auto">
          <a:xfrm>
            <a:off x="838200" y="1084263"/>
            <a:ext cx="7543800" cy="521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4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1-9</a:t>
            </a:r>
            <a:endParaRPr lang="en-US" altLang="zh-CN" sz="2000" b="0">
              <a:solidFill>
                <a:schemeClr val="tx1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int a = 65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int * ip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void * vp = &amp;a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cout &lt;&lt; * ( int * ) vp &lt;&lt; endl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cout &lt;&lt; * ( char * ) vp &lt;&lt; endl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>
                <a:solidFill>
                  <a:srgbClr val="0000FF"/>
                </a:solidFill>
              </a:rPr>
              <a:t>   ip =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int * )</a:t>
            </a:r>
            <a:r>
              <a:rPr lang="en-US" altLang="zh-CN" sz="2000">
                <a:solidFill>
                  <a:srgbClr val="0000FF"/>
                </a:solidFill>
              </a:rPr>
              <a:t> vp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cout &lt;&lt; ( * ip ) &lt;&lt; endl ;</a:t>
            </a:r>
          </a:p>
          <a:p>
            <a:pPr algn="just">
              <a:lnSpc>
                <a:spcPct val="14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56739" name="AutoShape 3"/>
          <p:cNvSpPr>
            <a:spLocks/>
          </p:cNvSpPr>
          <p:nvPr/>
        </p:nvSpPr>
        <p:spPr bwMode="auto">
          <a:xfrm>
            <a:off x="4572000" y="2636838"/>
            <a:ext cx="2087563" cy="649287"/>
          </a:xfrm>
          <a:prstGeom prst="borderCallout2">
            <a:avLst>
              <a:gd name="adj1" fmla="val 17602"/>
              <a:gd name="adj2" fmla="val -3648"/>
              <a:gd name="adj3" fmla="val 17602"/>
              <a:gd name="adj4" fmla="val -46236"/>
              <a:gd name="adj5" fmla="val 373352"/>
              <a:gd name="adj6" fmla="val -15315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向整型指针赋值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914400" y="609600"/>
            <a:ext cx="232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指针的类型转换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9" grpId="0" animBg="1" autoUpdateAnimBg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838200" y="1084263"/>
            <a:ext cx="3810000" cy="521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1-9</a:t>
            </a:r>
            <a:endParaRPr lang="en-US" altLang="zh-CN" sz="2000" b="0">
              <a:solidFill>
                <a:schemeClr val="tx1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a = 65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int * ip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void * vp = &amp;a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* ( int * ) vp &lt;&lt; endl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* ( char * ) vp &lt;&lt; endl ;</a:t>
            </a:r>
            <a:endParaRPr lang="en-US" altLang="zh-CN" sz="2000" b="0">
              <a:solidFill>
                <a:srgbClr val="3333FF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ip = ( int * ) vp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( * ip )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40643" name="Rectangle 4"/>
          <p:cNvSpPr>
            <a:spLocks noChangeArrowheads="1"/>
          </p:cNvSpPr>
          <p:nvPr/>
        </p:nvSpPr>
        <p:spPr bwMode="auto">
          <a:xfrm>
            <a:off x="914400" y="609600"/>
            <a:ext cx="232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i="1">
                <a:solidFill>
                  <a:srgbClr val="008000"/>
                </a:solidFill>
              </a:rPr>
              <a:t>指针的类型转换</a:t>
            </a:r>
          </a:p>
        </p:txBody>
      </p:sp>
      <p:pic>
        <p:nvPicPr>
          <p:cNvPr id="7577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789363"/>
            <a:ext cx="3817937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ChangeArrowheads="1"/>
          </p:cNvSpPr>
          <p:nvPr/>
        </p:nvSpPr>
        <p:spPr bwMode="auto">
          <a:xfrm>
            <a:off x="914400" y="3581400"/>
            <a:ext cx="7543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定义形式 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zh-CN" sz="2000" i="1">
                <a:solidFill>
                  <a:schemeClr val="tx1"/>
                </a:solidFill>
              </a:rPr>
              <a:t>	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&amp;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引用名 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=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对象名 ；</a:t>
            </a:r>
          </a:p>
        </p:txBody>
      </p:sp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引用 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74676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ea typeface="Arial Unicode MS" pitchFamily="34" charset="-122"/>
                <a:cs typeface="Arial Unicode MS" pitchFamily="34" charset="-122"/>
              </a:rPr>
              <a:t>引用说明为对象建立引用名，即别名</a:t>
            </a: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ea typeface="Arial Unicode MS" pitchFamily="34" charset="-122"/>
                <a:cs typeface="Arial Unicode MS" pitchFamily="34" charset="-122"/>
              </a:rPr>
              <a:t>引用在定义初始化时与对象名绑定，程序中不能对引用重定义</a:t>
            </a: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ea typeface="Arial Unicode MS" pitchFamily="34" charset="-122"/>
                <a:cs typeface="Arial Unicode MS" pitchFamily="34" charset="-122"/>
              </a:rPr>
              <a:t>一个对象的别名，从使用方式和效果上，与使用对象名一致 </a:t>
            </a: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0" y="152400"/>
            <a:ext cx="19812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1200" b="1" smtClean="0">
                <a:solidFill>
                  <a:schemeClr val="bg1"/>
                </a:solidFill>
              </a:rPr>
              <a:t>4.  </a:t>
            </a:r>
            <a:r>
              <a:rPr lang="zh-CN" altLang="en-US" sz="1200" b="1" smtClean="0">
                <a:solidFill>
                  <a:schemeClr val="bg1"/>
                </a:solidFill>
              </a:rPr>
              <a:t>引用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5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5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6" grpId="0" autoUpdateAnimBg="0"/>
      <p:bldP spid="758787" grpId="0" autoUpdateAnimBg="0"/>
      <p:bldP spid="758788" grpId="0" autoUpdateAnimBg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ChangeArrowheads="1"/>
          </p:cNvSpPr>
          <p:nvPr/>
        </p:nvSpPr>
        <p:spPr bwMode="auto">
          <a:xfrm>
            <a:off x="914400" y="3581400"/>
            <a:ext cx="7543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定义形式 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zh-CN" sz="2000" i="1">
                <a:solidFill>
                  <a:schemeClr val="tx1"/>
                </a:solidFill>
              </a:rPr>
              <a:t>	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</a:t>
            </a:r>
            <a:r>
              <a:rPr lang="en-US" altLang="zh-CN" sz="2000" i="1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&amp;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引用名 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=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对象名 ；</a:t>
            </a: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引用</a:t>
            </a: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7315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ea typeface="Arial Unicode MS" pitchFamily="34" charset="-122"/>
                <a:cs typeface="Arial Unicode MS" pitchFamily="34" charset="-122"/>
              </a:rPr>
              <a:t>引用说明为对象建立引用名，即别名</a:t>
            </a: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ea typeface="Arial Unicode MS" pitchFamily="34" charset="-122"/>
                <a:cs typeface="Arial Unicode MS" pitchFamily="34" charset="-122"/>
              </a:rPr>
              <a:t>引用在定义初始化时与对象名绑定，程序中不能对引用重定义</a:t>
            </a: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ea typeface="Arial Unicode MS" pitchFamily="34" charset="-122"/>
                <a:cs typeface="Arial Unicode MS" pitchFamily="34" charset="-122"/>
              </a:rPr>
              <a:t>一个对象的别名，从使用方式和效果上，与使用对象名一致 </a:t>
            </a:r>
          </a:p>
        </p:txBody>
      </p:sp>
      <p:sp>
        <p:nvSpPr>
          <p:cNvPr id="759813" name="AutoShape 5"/>
          <p:cNvSpPr>
            <a:spLocks/>
          </p:cNvSpPr>
          <p:nvPr/>
        </p:nvSpPr>
        <p:spPr bwMode="auto">
          <a:xfrm>
            <a:off x="5257800" y="5029200"/>
            <a:ext cx="1828800" cy="533400"/>
          </a:xfrm>
          <a:prstGeom prst="borderCallout2">
            <a:avLst>
              <a:gd name="adj1" fmla="val 21431"/>
              <a:gd name="adj2" fmla="val -4167"/>
              <a:gd name="adj3" fmla="val 21431"/>
              <a:gd name="adj4" fmla="val -28384"/>
              <a:gd name="adj5" fmla="val -180356"/>
              <a:gd name="adj6" fmla="val -89236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</a:rPr>
              <a:t>引用说明符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3" grpId="0" animBg="1" autoUpdateAnimBg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引用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1371600" y="1887538"/>
            <a:ext cx="29718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指针与引用</a:t>
            </a:r>
          </a:p>
          <a:p>
            <a:pPr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a ;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* pa ;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&amp; ra = a ;		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pa = &amp; a ;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6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5" grpId="0" autoUpdateAnimBg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引用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1371600" y="1887538"/>
            <a:ext cx="29718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指针与引用</a:t>
            </a:r>
          </a:p>
          <a:p>
            <a:pPr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a ;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* </a:t>
            </a:r>
            <a:r>
              <a:rPr lang="en-US" altLang="zh-CN" sz="2000" i="1">
                <a:solidFill>
                  <a:srgbClr val="3333FF"/>
                </a:solidFill>
              </a:rPr>
              <a:t>pa</a:t>
            </a:r>
            <a:r>
              <a:rPr lang="en-US" altLang="zh-CN" sz="2000">
                <a:solidFill>
                  <a:srgbClr val="000000"/>
                </a:solidFill>
              </a:rPr>
              <a:t> ;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&amp; ra = a ;		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pa = &amp; a ;		</a:t>
            </a:r>
          </a:p>
        </p:txBody>
      </p:sp>
      <p:sp>
        <p:nvSpPr>
          <p:cNvPr id="761860" name="AutoShape 4"/>
          <p:cNvSpPr>
            <a:spLocks/>
          </p:cNvSpPr>
          <p:nvPr/>
        </p:nvSpPr>
        <p:spPr bwMode="auto">
          <a:xfrm>
            <a:off x="4419600" y="2133600"/>
            <a:ext cx="1600200" cy="533400"/>
          </a:xfrm>
          <a:prstGeom prst="borderCallout2">
            <a:avLst>
              <a:gd name="adj1" fmla="val 21431"/>
              <a:gd name="adj2" fmla="val -4764"/>
              <a:gd name="adj3" fmla="val 21431"/>
              <a:gd name="adj4" fmla="val -37995"/>
              <a:gd name="adj5" fmla="val 233931"/>
              <a:gd name="adj6" fmla="val -12132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整型指针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6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1-2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用面向对象方法编程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38200" y="725488"/>
            <a:ext cx="5800725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#include&lt;iostream&gt;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using namespace std ;</a:t>
            </a:r>
          </a:p>
          <a:p>
            <a:r>
              <a:rPr lang="en-US" altLang="zh-CN">
                <a:solidFill>
                  <a:srgbClr val="3333FF"/>
                </a:solidFill>
              </a:rPr>
              <a:t>class Circle</a:t>
            </a:r>
          </a:p>
          <a:p>
            <a:r>
              <a:rPr lang="en-US" altLang="zh-CN">
                <a:solidFill>
                  <a:srgbClr val="3333FF"/>
                </a:solidFill>
              </a:rPr>
              <a:t>{  double radius ;</a:t>
            </a:r>
          </a:p>
          <a:p>
            <a:r>
              <a:rPr lang="en-US" altLang="zh-CN">
                <a:solidFill>
                  <a:srgbClr val="3333FF"/>
                </a:solidFill>
              </a:rPr>
              <a:t>  public :</a:t>
            </a:r>
          </a:p>
          <a:p>
            <a:r>
              <a:rPr lang="en-US" altLang="zh-CN">
                <a:solidFill>
                  <a:srgbClr val="3333FF"/>
                </a:solidFill>
              </a:rPr>
              <a:t>    void Set_Radius( double r ) { radius = r ; }</a:t>
            </a:r>
          </a:p>
          <a:p>
            <a:r>
              <a:rPr lang="en-US" altLang="zh-CN">
                <a:solidFill>
                  <a:srgbClr val="3333FF"/>
                </a:solidFill>
              </a:rPr>
              <a:t>    double Get_Radius()  { return  radius ; }</a:t>
            </a:r>
          </a:p>
          <a:p>
            <a:r>
              <a:rPr lang="en-US" altLang="zh-CN">
                <a:solidFill>
                  <a:srgbClr val="3333FF"/>
                </a:solidFill>
              </a:rPr>
              <a:t>    double Get_Girth()     { return  2 * 3.14 * radius ; }</a:t>
            </a:r>
          </a:p>
          <a:p>
            <a:r>
              <a:rPr lang="en-US" altLang="zh-CN">
                <a:solidFill>
                  <a:srgbClr val="3333FF"/>
                </a:solidFill>
              </a:rPr>
              <a:t>    double Get_Area()     { return  3.14 * radius * radius ; }</a:t>
            </a:r>
          </a:p>
          <a:p>
            <a:r>
              <a:rPr lang="en-US" altLang="zh-CN">
                <a:solidFill>
                  <a:srgbClr val="3333FF"/>
                </a:solidFill>
              </a:rPr>
              <a:t>}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int main()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{ Circle A, B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A.Set_Radius( 6.23 )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"A.Radius = " &lt;&lt; A.Get_Radius()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"A.Girth = " &lt;&lt; A.Get_Girth()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"A.Area = " &lt;&lt; A.Get_Area()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B.Set_Radius( 10.5 )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"B.radius = " &lt;&lt; B.Get_Radius()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"B.Girth=" &lt;&lt; B.Get_Girth()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"B.Area = " &lt;&lt; B.Get_Area() &lt;&lt; endl ; 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55012" name="AutoShape 4"/>
          <p:cNvSpPr>
            <a:spLocks/>
          </p:cNvSpPr>
          <p:nvPr/>
        </p:nvSpPr>
        <p:spPr bwMode="auto">
          <a:xfrm>
            <a:off x="5715000" y="801688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6704"/>
              <a:gd name="adj5" fmla="val 173514"/>
              <a:gd name="adj6" fmla="val -974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Circle </a:t>
            </a:r>
            <a:r>
              <a:rPr lang="zh-CN" altLang="en-US">
                <a:solidFill>
                  <a:schemeClr val="tx1"/>
                </a:solidFill>
              </a:rPr>
              <a:t>类定义</a:t>
            </a:r>
            <a:endParaRPr lang="zh-CN" altLang="en-US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 autoUpdateAnimBg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引用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1371600" y="1887538"/>
            <a:ext cx="29718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指针与引用</a:t>
            </a:r>
          </a:p>
          <a:p>
            <a:pPr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a ;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* pa ;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</a:t>
            </a:r>
            <a:r>
              <a:rPr lang="en-US" altLang="zh-CN" sz="2000"/>
              <a:t>&amp;</a:t>
            </a:r>
            <a:r>
              <a:rPr lang="en-US" altLang="zh-CN" sz="2000">
                <a:solidFill>
                  <a:srgbClr val="000000"/>
                </a:solidFill>
              </a:rPr>
              <a:t> </a:t>
            </a:r>
            <a:r>
              <a:rPr lang="en-US" altLang="zh-CN" sz="2000" i="1">
                <a:solidFill>
                  <a:srgbClr val="3333FF"/>
                </a:solidFill>
              </a:rPr>
              <a:t>ra</a:t>
            </a:r>
            <a:r>
              <a:rPr lang="en-US" altLang="zh-CN" sz="2000">
                <a:solidFill>
                  <a:srgbClr val="000000"/>
                </a:solidFill>
              </a:rPr>
              <a:t>  </a:t>
            </a:r>
            <a:r>
              <a:rPr lang="en-US" altLang="zh-CN" sz="2000">
                <a:solidFill>
                  <a:srgbClr val="3333FF"/>
                </a:solidFill>
              </a:rPr>
              <a:t>= a</a:t>
            </a:r>
            <a:r>
              <a:rPr lang="en-US" altLang="zh-CN" sz="2000">
                <a:solidFill>
                  <a:srgbClr val="000000"/>
                </a:solidFill>
              </a:rPr>
              <a:t> ;		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pa = &amp; a ;		</a:t>
            </a:r>
          </a:p>
        </p:txBody>
      </p:sp>
      <p:sp>
        <p:nvSpPr>
          <p:cNvPr id="762884" name="AutoShape 4"/>
          <p:cNvSpPr>
            <a:spLocks/>
          </p:cNvSpPr>
          <p:nvPr/>
        </p:nvSpPr>
        <p:spPr bwMode="auto">
          <a:xfrm>
            <a:off x="4305300" y="2590800"/>
            <a:ext cx="2705100" cy="838200"/>
          </a:xfrm>
          <a:prstGeom prst="borderCallout2">
            <a:avLst>
              <a:gd name="adj1" fmla="val 13634"/>
              <a:gd name="adj2" fmla="val -2815"/>
              <a:gd name="adj3" fmla="val 13634"/>
              <a:gd name="adj4" fmla="val -22477"/>
              <a:gd name="adj5" fmla="val 148866"/>
              <a:gd name="adj6" fmla="val -71773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ra </a:t>
            </a:r>
            <a:r>
              <a:rPr lang="zh-CN" altLang="en-US" sz="2000">
                <a:solidFill>
                  <a:srgbClr val="000000"/>
                </a:solidFill>
              </a:rPr>
              <a:t>是 </a:t>
            </a:r>
            <a:r>
              <a:rPr lang="en-US" altLang="zh-CN" sz="2000">
                <a:solidFill>
                  <a:srgbClr val="000000"/>
                </a:solidFill>
              </a:rPr>
              <a:t>a </a:t>
            </a:r>
            <a:r>
              <a:rPr lang="zh-CN" altLang="en-US" sz="2000">
                <a:solidFill>
                  <a:srgbClr val="000000"/>
                </a:solidFill>
              </a:rPr>
              <a:t>的别名</a:t>
            </a:r>
          </a:p>
          <a:p>
            <a:pPr algn="ctr" eaLnBrk="0" hangingPunct="0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</a:rPr>
              <a:t>只能在定义时初始化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9058" y="3857628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1"/>
                </a:solidFill>
              </a:rPr>
              <a:t>引用兼有常量、指针、变量的性质。</a:t>
            </a:r>
            <a:endParaRPr lang="en-US" altLang="zh-CN" b="0" smtClean="0">
              <a:solidFill>
                <a:schemeClr val="accent1"/>
              </a:solidFill>
            </a:endParaRPr>
          </a:p>
          <a:p>
            <a:r>
              <a:rPr lang="zh-CN" altLang="en-US" b="0" smtClean="0">
                <a:solidFill>
                  <a:schemeClr val="accent1"/>
                </a:solidFill>
              </a:rPr>
              <a:t>所谓常量性质，是指类似于指针时（指向其右值的空间），但不能再被更新为另外的指向。</a:t>
            </a:r>
            <a:endParaRPr lang="en-US" altLang="zh-CN" b="0" smtClean="0">
              <a:solidFill>
                <a:schemeClr val="accent1"/>
              </a:solidFill>
            </a:endParaRPr>
          </a:p>
          <a:p>
            <a:r>
              <a:rPr lang="zh-CN" altLang="en-US" b="0" smtClean="0">
                <a:solidFill>
                  <a:schemeClr val="accent1"/>
                </a:solidFill>
              </a:rPr>
              <a:t>当用做函数参数时，类似于指针，是传址。用在函数体时，无须解引用，类似于变量使用，但操作的不是其本身，而是其址指向的变量的内存空间。</a:t>
            </a:r>
            <a:endParaRPr lang="zh-CN" altLang="en-US" b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6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4" grpId="0" animBg="1" autoUpdateAnimBg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引用</a:t>
            </a: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1371600" y="1887538"/>
            <a:ext cx="29718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指针与引用</a:t>
            </a:r>
          </a:p>
          <a:p>
            <a:pPr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a ;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* pa ;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&amp; ra = a ;		</a:t>
            </a:r>
          </a:p>
          <a:p>
            <a:pPr algn="just">
              <a:lnSpc>
                <a:spcPct val="190000"/>
              </a:lnSpc>
            </a:pPr>
            <a:r>
              <a:rPr lang="en-US" altLang="zh-CN" sz="2000" i="1">
                <a:solidFill>
                  <a:srgbClr val="3333FF"/>
                </a:solidFill>
              </a:rPr>
              <a:t>pa</a:t>
            </a:r>
            <a:r>
              <a:rPr lang="en-US" altLang="zh-CN" sz="2000">
                <a:solidFill>
                  <a:srgbClr val="000000"/>
                </a:solidFill>
              </a:rPr>
              <a:t> = </a:t>
            </a:r>
            <a:r>
              <a:rPr lang="en-US" altLang="zh-CN" sz="2000"/>
              <a:t>&amp;</a:t>
            </a:r>
            <a:r>
              <a:rPr lang="en-US" altLang="zh-CN" sz="2000">
                <a:solidFill>
                  <a:srgbClr val="000000"/>
                </a:solidFill>
              </a:rPr>
              <a:t> a ;		</a:t>
            </a:r>
          </a:p>
        </p:txBody>
      </p:sp>
      <p:sp>
        <p:nvSpPr>
          <p:cNvPr id="763908" name="AutoShape 4"/>
          <p:cNvSpPr>
            <a:spLocks/>
          </p:cNvSpPr>
          <p:nvPr/>
        </p:nvSpPr>
        <p:spPr bwMode="auto">
          <a:xfrm>
            <a:off x="3848100" y="3124200"/>
            <a:ext cx="2811463" cy="952500"/>
          </a:xfrm>
          <a:prstGeom prst="borderCallout2">
            <a:avLst>
              <a:gd name="adj1" fmla="val 12000"/>
              <a:gd name="adj2" fmla="val -2708"/>
              <a:gd name="adj3" fmla="val 12000"/>
              <a:gd name="adj4" fmla="val -18972"/>
              <a:gd name="adj5" fmla="val 141667"/>
              <a:gd name="adj6" fmla="val -59796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pa </a:t>
            </a:r>
            <a:r>
              <a:rPr lang="zh-CN" altLang="en-US" sz="2000">
                <a:solidFill>
                  <a:srgbClr val="000000"/>
                </a:solidFill>
              </a:rPr>
              <a:t>指向 </a:t>
            </a:r>
            <a:r>
              <a:rPr lang="en-US" altLang="zh-CN" sz="2000">
                <a:solidFill>
                  <a:srgbClr val="000000"/>
                </a:solidFill>
              </a:rPr>
              <a:t>a</a:t>
            </a:r>
          </a:p>
          <a:p>
            <a:pPr algn="ctr" eaLnBrk="0" hangingPunct="0">
              <a:lnSpc>
                <a:spcPct val="130000"/>
              </a:lnSpc>
            </a:pPr>
            <a:r>
              <a:rPr lang="zh-CN" altLang="en-US" sz="2000">
                <a:solidFill>
                  <a:srgbClr val="000000"/>
                </a:solidFill>
              </a:rPr>
              <a:t>这里 </a:t>
            </a:r>
            <a:r>
              <a:rPr lang="en-US" altLang="zh-CN" sz="2000">
                <a:solidFill>
                  <a:srgbClr val="000000"/>
                </a:solidFill>
              </a:rPr>
              <a:t>"&amp;" </a:t>
            </a:r>
            <a:r>
              <a:rPr lang="zh-CN" altLang="en-US" sz="2000">
                <a:solidFill>
                  <a:srgbClr val="000000"/>
                </a:solidFill>
              </a:rPr>
              <a:t>是取址符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6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8" grpId="0" animBg="1" autoUpdateAnimBg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引用</a:t>
            </a: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1370013" y="1887538"/>
            <a:ext cx="29718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 </a:t>
            </a:r>
            <a:r>
              <a:rPr lang="zh-CN" altLang="en-US" sz="2000">
                <a:solidFill>
                  <a:srgbClr val="006600"/>
                </a:solidFill>
              </a:rPr>
              <a:t>指针与引用</a:t>
            </a:r>
          </a:p>
          <a:p>
            <a:pPr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a ;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* pa ;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int  &amp; ra = a ;		</a:t>
            </a:r>
          </a:p>
          <a:p>
            <a:pPr algn="just">
              <a:lnSpc>
                <a:spcPct val="190000"/>
              </a:lnSpc>
            </a:pPr>
            <a:r>
              <a:rPr lang="en-US" altLang="zh-CN" sz="2000">
                <a:solidFill>
                  <a:schemeClr val="tx1"/>
                </a:solidFill>
              </a:rPr>
              <a:t>pa</a:t>
            </a:r>
            <a:r>
              <a:rPr lang="en-US" altLang="zh-CN" sz="2000">
                <a:solidFill>
                  <a:srgbClr val="000000"/>
                </a:solidFill>
              </a:rPr>
              <a:t> = &amp; a ;		</a:t>
            </a:r>
          </a:p>
        </p:txBody>
      </p:sp>
      <p:sp>
        <p:nvSpPr>
          <p:cNvPr id="764932" name="Rectangle 4"/>
          <p:cNvSpPr>
            <a:spLocks noChangeArrowheads="1"/>
          </p:cNvSpPr>
          <p:nvPr/>
        </p:nvSpPr>
        <p:spPr bwMode="auto">
          <a:xfrm>
            <a:off x="4792663" y="3657600"/>
            <a:ext cx="6858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64933" name="Rectangle 5"/>
          <p:cNvSpPr>
            <a:spLocks noChangeArrowheads="1"/>
          </p:cNvSpPr>
          <p:nvPr/>
        </p:nvSpPr>
        <p:spPr bwMode="auto">
          <a:xfrm>
            <a:off x="6392863" y="3581400"/>
            <a:ext cx="914400" cy="381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64934" name="Line 6"/>
          <p:cNvSpPr>
            <a:spLocks noChangeShapeType="1"/>
          </p:cNvSpPr>
          <p:nvPr/>
        </p:nvSpPr>
        <p:spPr bwMode="auto">
          <a:xfrm>
            <a:off x="5478463" y="37719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4935" name="Text Box 7"/>
          <p:cNvSpPr txBox="1">
            <a:spLocks noChangeArrowheads="1"/>
          </p:cNvSpPr>
          <p:nvPr/>
        </p:nvSpPr>
        <p:spPr bwMode="auto">
          <a:xfrm>
            <a:off x="4665663" y="3100388"/>
            <a:ext cx="944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0">
                <a:solidFill>
                  <a:srgbClr val="0000CC"/>
                </a:solidFill>
              </a:rPr>
              <a:t>int  *pa</a:t>
            </a:r>
          </a:p>
        </p:txBody>
      </p:sp>
      <p:sp>
        <p:nvSpPr>
          <p:cNvPr id="764936" name="Text Box 8"/>
          <p:cNvSpPr txBox="1">
            <a:spLocks noChangeArrowheads="1"/>
          </p:cNvSpPr>
          <p:nvPr/>
        </p:nvSpPr>
        <p:spPr bwMode="auto">
          <a:xfrm>
            <a:off x="6086475" y="3024188"/>
            <a:ext cx="69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0">
                <a:solidFill>
                  <a:schemeClr val="tx1"/>
                </a:solidFill>
              </a:rPr>
              <a:t>int  a</a:t>
            </a:r>
            <a:endParaRPr lang="en-US" altLang="zh-CN" sz="2000" b="0">
              <a:solidFill>
                <a:srgbClr val="CC3300"/>
              </a:solidFill>
            </a:endParaRPr>
          </a:p>
        </p:txBody>
      </p:sp>
      <p:sp>
        <p:nvSpPr>
          <p:cNvPr id="764937" name="Text Box 9"/>
          <p:cNvSpPr txBox="1">
            <a:spLocks noChangeArrowheads="1"/>
          </p:cNvSpPr>
          <p:nvPr/>
        </p:nvSpPr>
        <p:spPr bwMode="auto">
          <a:xfrm>
            <a:off x="7158038" y="3038475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0">
                <a:solidFill>
                  <a:srgbClr val="0000CC"/>
                </a:solidFill>
              </a:rPr>
              <a:t>*pa</a:t>
            </a:r>
          </a:p>
        </p:txBody>
      </p:sp>
      <p:sp>
        <p:nvSpPr>
          <p:cNvPr id="764938" name="Text Box 10"/>
          <p:cNvSpPr txBox="1">
            <a:spLocks noChangeArrowheads="1"/>
          </p:cNvSpPr>
          <p:nvPr/>
        </p:nvSpPr>
        <p:spPr bwMode="auto">
          <a:xfrm>
            <a:off x="6777038" y="3038475"/>
            <a:ext cx="42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6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6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6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6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6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76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2" grpId="0" animBg="1"/>
      <p:bldP spid="764933" grpId="0" animBg="1"/>
      <p:bldP spid="764934" grpId="0" animBg="1"/>
      <p:bldP spid="764935" grpId="0" autoUpdateAnimBg="0"/>
      <p:bldP spid="764936" grpId="0" autoUpdateAnimBg="0"/>
      <p:bldP spid="764937" grpId="0" autoUpdateAnimBg="0"/>
      <p:bldP spid="764938" grpId="0" autoUpdateAnimBg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引用</a:t>
            </a:r>
          </a:p>
        </p:txBody>
      </p:sp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685800" y="981075"/>
            <a:ext cx="6248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1-10  </a:t>
            </a:r>
            <a:r>
              <a:rPr lang="zh-CN" altLang="en-US" sz="2000" i="1">
                <a:solidFill>
                  <a:srgbClr val="008000"/>
                </a:solidFill>
              </a:rPr>
              <a:t>引用测试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#include&lt;iostream&gt;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int main ()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{ int a = 2345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int *pa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int &amp; ra = 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pa = &amp; 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a &lt;&lt; '\t' &lt;&lt; ra &lt;&lt; '\t' &lt;&lt; *pa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(&amp;a) &lt;&lt; '\t' &lt;&lt; ( &amp; ra ) &lt;&lt; '\t' &lt;&lt; pa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( &amp;pa )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}</a:t>
            </a:r>
          </a:p>
        </p:txBody>
      </p:sp>
      <p:pic>
        <p:nvPicPr>
          <p:cNvPr id="7659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171575"/>
            <a:ext cx="54768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6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5" grpId="0" autoUpdateAnimBg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171575"/>
            <a:ext cx="54768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引用</a:t>
            </a: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685800" y="981075"/>
            <a:ext cx="5867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1-10  </a:t>
            </a:r>
            <a:r>
              <a:rPr lang="zh-CN" altLang="en-US" sz="2000" i="1">
                <a:solidFill>
                  <a:srgbClr val="008000"/>
                </a:solidFill>
              </a:rPr>
              <a:t>引用测试</a:t>
            </a:r>
            <a:endParaRPr lang="zh-CN" altLang="en-US" sz="2000" b="0">
              <a:solidFill>
                <a:srgbClr val="0000CC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#include&lt;iostream&gt;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int main ()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{ int a = 2345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int *pa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int &amp; ra = 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pa = &amp; 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</a:t>
            </a:r>
            <a:r>
              <a:rPr lang="en-US" altLang="zh-CN" sz="2000">
                <a:solidFill>
                  <a:srgbClr val="0000CC"/>
                </a:solidFill>
              </a:rPr>
              <a:t>a</a:t>
            </a:r>
            <a:r>
              <a:rPr lang="en-US" altLang="zh-CN" sz="2000" b="0">
                <a:solidFill>
                  <a:srgbClr val="000000"/>
                </a:solidFill>
              </a:rPr>
              <a:t> &lt;&lt; '\t' &lt;&lt; </a:t>
            </a:r>
            <a:r>
              <a:rPr lang="en-US" altLang="zh-CN" sz="2000">
                <a:solidFill>
                  <a:srgbClr val="0000FF"/>
                </a:solidFill>
              </a:rPr>
              <a:t>ra</a:t>
            </a:r>
            <a:r>
              <a:rPr lang="en-US" altLang="zh-CN" sz="2000" b="0">
                <a:solidFill>
                  <a:srgbClr val="000000"/>
                </a:solidFill>
              </a:rPr>
              <a:t> &lt;&lt; '\t' &lt;&lt; </a:t>
            </a:r>
            <a:r>
              <a:rPr lang="en-US" altLang="zh-CN" sz="2000">
                <a:solidFill>
                  <a:srgbClr val="0000CC"/>
                </a:solidFill>
              </a:rPr>
              <a:t>*pa</a:t>
            </a:r>
            <a:r>
              <a:rPr lang="en-US" altLang="zh-CN" sz="2000" b="0">
                <a:solidFill>
                  <a:srgbClr val="000000"/>
                </a:solidFill>
              </a:rPr>
              <a:t>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(&amp;a) &lt;&lt; '\t' &lt;&lt; ( &amp; ra ) &lt;&lt; '\t' &lt;&lt; pa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( &amp;pa )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3575" y="2924175"/>
            <a:ext cx="2008188" cy="1655763"/>
            <a:chOff x="2002" y="1848"/>
            <a:chExt cx="1214" cy="1176"/>
          </a:xfrm>
        </p:grpSpPr>
        <p:sp>
          <p:nvSpPr>
            <p:cNvPr id="249865" name="AutoShape 6"/>
            <p:cNvSpPr>
              <a:spLocks/>
            </p:cNvSpPr>
            <p:nvPr/>
          </p:nvSpPr>
          <p:spPr bwMode="auto">
            <a:xfrm>
              <a:off x="2304" y="1848"/>
              <a:ext cx="912" cy="336"/>
            </a:xfrm>
            <a:prstGeom prst="borderCallout2">
              <a:avLst>
                <a:gd name="adj1" fmla="val 21431"/>
                <a:gd name="adj2" fmla="val -5264"/>
                <a:gd name="adj3" fmla="val 21431"/>
                <a:gd name="adj4" fmla="val -33991"/>
                <a:gd name="adj5" fmla="val 353273"/>
                <a:gd name="adj6" fmla="val -116009"/>
              </a:avLst>
            </a:prstGeom>
            <a:solidFill>
              <a:srgbClr val="FFFFFF"/>
            </a:solidFill>
            <a:ln w="19050" cap="sq">
              <a:solidFill>
                <a:srgbClr val="FF3300"/>
              </a:solidFill>
              <a:miter lim="800000"/>
              <a:headEnd type="none" w="lg" len="lg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30000"/>
                </a:lnSpc>
              </a:pPr>
              <a:r>
                <a:rPr lang="zh-CN" altLang="en-US" sz="2000">
                  <a:solidFill>
                    <a:srgbClr val="000000"/>
                  </a:solidFill>
                </a:rPr>
                <a:t>输出 </a:t>
              </a:r>
              <a:r>
                <a:rPr lang="en-US" altLang="zh-CN" sz="2000">
                  <a:solidFill>
                    <a:srgbClr val="000000"/>
                  </a:solidFill>
                </a:rPr>
                <a:t>a </a:t>
              </a:r>
              <a:r>
                <a:rPr lang="zh-CN" altLang="en-US" sz="2000">
                  <a:solidFill>
                    <a:srgbClr val="000000"/>
                  </a:solidFill>
                </a:rPr>
                <a:t>的值</a:t>
              </a:r>
            </a:p>
          </p:txBody>
        </p:sp>
        <p:sp>
          <p:nvSpPr>
            <p:cNvPr id="249866" name="Freeform 7"/>
            <p:cNvSpPr>
              <a:spLocks/>
            </p:cNvSpPr>
            <p:nvPr/>
          </p:nvSpPr>
          <p:spPr bwMode="auto">
            <a:xfrm>
              <a:off x="2002" y="1938"/>
              <a:ext cx="782" cy="1086"/>
            </a:xfrm>
            <a:custGeom>
              <a:avLst/>
              <a:gdLst>
                <a:gd name="T0" fmla="*/ 0 w 782"/>
                <a:gd name="T1" fmla="*/ 0 h 1086"/>
                <a:gd name="T2" fmla="*/ 782 w 782"/>
                <a:gd name="T3" fmla="*/ 1086 h 1086"/>
                <a:gd name="T4" fmla="*/ 0 60000 65536"/>
                <a:gd name="T5" fmla="*/ 0 60000 65536"/>
                <a:gd name="T6" fmla="*/ 0 w 782"/>
                <a:gd name="T7" fmla="*/ 0 h 1086"/>
                <a:gd name="T8" fmla="*/ 782 w 782"/>
                <a:gd name="T9" fmla="*/ 1086 h 10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2" h="1086">
                  <a:moveTo>
                    <a:pt x="0" y="0"/>
                  </a:moveTo>
                  <a:lnTo>
                    <a:pt x="782" y="108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49867" name="Freeform 8"/>
            <p:cNvSpPr>
              <a:spLocks/>
            </p:cNvSpPr>
            <p:nvPr/>
          </p:nvSpPr>
          <p:spPr bwMode="auto">
            <a:xfrm>
              <a:off x="2002" y="1947"/>
              <a:ext cx="15" cy="1077"/>
            </a:xfrm>
            <a:custGeom>
              <a:avLst/>
              <a:gdLst>
                <a:gd name="T0" fmla="*/ 0 w 15"/>
                <a:gd name="T1" fmla="*/ 0 h 1077"/>
                <a:gd name="T2" fmla="*/ 15 w 15"/>
                <a:gd name="T3" fmla="*/ 1077 h 1077"/>
                <a:gd name="T4" fmla="*/ 0 60000 65536"/>
                <a:gd name="T5" fmla="*/ 0 60000 65536"/>
                <a:gd name="T6" fmla="*/ 0 w 15"/>
                <a:gd name="T7" fmla="*/ 0 h 1077"/>
                <a:gd name="T8" fmla="*/ 15 w 15"/>
                <a:gd name="T9" fmla="*/ 1077 h 10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077">
                  <a:moveTo>
                    <a:pt x="0" y="0"/>
                  </a:moveTo>
                  <a:lnTo>
                    <a:pt x="15" y="1077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6985" name="Oval 9"/>
          <p:cNvSpPr>
            <a:spLocks noChangeArrowheads="1"/>
          </p:cNvSpPr>
          <p:nvPr/>
        </p:nvSpPr>
        <p:spPr bwMode="auto">
          <a:xfrm>
            <a:off x="3578225" y="1414463"/>
            <a:ext cx="6096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66986" name="Oval 10"/>
          <p:cNvSpPr>
            <a:spLocks noChangeArrowheads="1"/>
          </p:cNvSpPr>
          <p:nvPr/>
        </p:nvSpPr>
        <p:spPr bwMode="auto">
          <a:xfrm>
            <a:off x="4492625" y="1414463"/>
            <a:ext cx="6096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66987" name="Oval 11"/>
          <p:cNvSpPr>
            <a:spLocks noChangeArrowheads="1"/>
          </p:cNvSpPr>
          <p:nvPr/>
        </p:nvSpPr>
        <p:spPr bwMode="auto">
          <a:xfrm>
            <a:off x="5330825" y="1414463"/>
            <a:ext cx="6096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6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6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5" grpId="0" animBg="1"/>
      <p:bldP spid="766986" grpId="0" animBg="1"/>
      <p:bldP spid="766987" grpId="0" animBg="1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171575"/>
            <a:ext cx="54768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引用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685800" y="981075"/>
            <a:ext cx="60960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1-10  </a:t>
            </a:r>
            <a:r>
              <a:rPr lang="zh-CN" altLang="en-US" sz="2000" i="1">
                <a:solidFill>
                  <a:srgbClr val="008000"/>
                </a:solidFill>
              </a:rPr>
              <a:t>引用测试</a:t>
            </a:r>
            <a:endParaRPr lang="zh-CN" altLang="en-US" sz="2000" b="0">
              <a:solidFill>
                <a:srgbClr val="0000CC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#include&lt;iostream&gt;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int main ()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{ int a = 2345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int *pa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int &amp; ra = 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pa = &amp; 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a &lt;&lt; '\t' &lt;&lt; ra &lt;&lt; '\t' &lt;&lt; *pa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(</a:t>
            </a:r>
            <a:r>
              <a:rPr lang="en-US" altLang="zh-CN" sz="2000">
                <a:solidFill>
                  <a:srgbClr val="3333FF"/>
                </a:solidFill>
              </a:rPr>
              <a:t>&amp;a</a:t>
            </a:r>
            <a:r>
              <a:rPr lang="en-US" altLang="zh-CN" sz="2000" b="0">
                <a:solidFill>
                  <a:srgbClr val="000000"/>
                </a:solidFill>
              </a:rPr>
              <a:t>) &lt;&lt; '\t' &lt;&lt; ( </a:t>
            </a:r>
            <a:r>
              <a:rPr lang="en-US" altLang="zh-CN" sz="2000">
                <a:solidFill>
                  <a:srgbClr val="3333FF"/>
                </a:solidFill>
              </a:rPr>
              <a:t>&amp; ra</a:t>
            </a:r>
            <a:r>
              <a:rPr lang="en-US" altLang="zh-CN" sz="2000" b="0">
                <a:solidFill>
                  <a:srgbClr val="000000"/>
                </a:solidFill>
              </a:rPr>
              <a:t> ) &lt;&lt; '\t' &lt;&lt; </a:t>
            </a:r>
            <a:r>
              <a:rPr lang="en-US" altLang="zh-CN" sz="2000">
                <a:solidFill>
                  <a:srgbClr val="3333FF"/>
                </a:solidFill>
              </a:rPr>
              <a:t>pa</a:t>
            </a:r>
            <a:r>
              <a:rPr lang="en-US" altLang="zh-CN" sz="2000" b="0">
                <a:solidFill>
                  <a:srgbClr val="000000"/>
                </a:solidFill>
              </a:rPr>
              <a:t>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( &amp;pa )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768005" name="Oval 5"/>
          <p:cNvSpPr>
            <a:spLocks noChangeArrowheads="1"/>
          </p:cNvSpPr>
          <p:nvPr/>
        </p:nvSpPr>
        <p:spPr bwMode="auto">
          <a:xfrm>
            <a:off x="3492500" y="1687513"/>
            <a:ext cx="1219200" cy="2286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68006" name="Oval 6"/>
          <p:cNvSpPr>
            <a:spLocks noChangeArrowheads="1"/>
          </p:cNvSpPr>
          <p:nvPr/>
        </p:nvSpPr>
        <p:spPr bwMode="auto">
          <a:xfrm>
            <a:off x="5297488" y="1687513"/>
            <a:ext cx="1219200" cy="2286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68007" name="Oval 7"/>
          <p:cNvSpPr>
            <a:spLocks noChangeArrowheads="1"/>
          </p:cNvSpPr>
          <p:nvPr/>
        </p:nvSpPr>
        <p:spPr bwMode="auto">
          <a:xfrm>
            <a:off x="7092950" y="1687513"/>
            <a:ext cx="1295400" cy="2286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87775" y="3068638"/>
            <a:ext cx="2308225" cy="1870075"/>
            <a:chOff x="2386" y="1848"/>
            <a:chExt cx="1406" cy="1178"/>
          </a:xfrm>
        </p:grpSpPr>
        <p:sp>
          <p:nvSpPr>
            <p:cNvPr id="250889" name="Freeform 9"/>
            <p:cNvSpPr>
              <a:spLocks/>
            </p:cNvSpPr>
            <p:nvPr/>
          </p:nvSpPr>
          <p:spPr bwMode="auto">
            <a:xfrm>
              <a:off x="2386" y="1938"/>
              <a:ext cx="46" cy="1088"/>
            </a:xfrm>
            <a:custGeom>
              <a:avLst/>
              <a:gdLst>
                <a:gd name="T0" fmla="*/ 46 w 46"/>
                <a:gd name="T1" fmla="*/ 0 h 1088"/>
                <a:gd name="T2" fmla="*/ 0 w 46"/>
                <a:gd name="T3" fmla="*/ 1088 h 1088"/>
                <a:gd name="T4" fmla="*/ 0 60000 65536"/>
                <a:gd name="T5" fmla="*/ 0 60000 65536"/>
                <a:gd name="T6" fmla="*/ 0 w 46"/>
                <a:gd name="T7" fmla="*/ 0 h 1088"/>
                <a:gd name="T8" fmla="*/ 46 w 46"/>
                <a:gd name="T9" fmla="*/ 1088 h 10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1088">
                  <a:moveTo>
                    <a:pt x="46" y="0"/>
                  </a:moveTo>
                  <a:lnTo>
                    <a:pt x="0" y="108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50890" name="Line 10"/>
            <p:cNvSpPr>
              <a:spLocks noChangeShapeType="1"/>
            </p:cNvSpPr>
            <p:nvPr/>
          </p:nvSpPr>
          <p:spPr bwMode="auto">
            <a:xfrm>
              <a:off x="2448" y="1920"/>
              <a:ext cx="912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0891" name="AutoShape 11"/>
            <p:cNvSpPr>
              <a:spLocks/>
            </p:cNvSpPr>
            <p:nvPr/>
          </p:nvSpPr>
          <p:spPr bwMode="auto">
            <a:xfrm>
              <a:off x="2688" y="1848"/>
              <a:ext cx="1104" cy="336"/>
            </a:xfrm>
            <a:prstGeom prst="borderCallout2">
              <a:avLst>
                <a:gd name="adj1" fmla="val 21431"/>
                <a:gd name="adj2" fmla="val -4347"/>
                <a:gd name="adj3" fmla="val 21431"/>
                <a:gd name="adj4" fmla="val -23824"/>
                <a:gd name="adj5" fmla="val 345833"/>
                <a:gd name="adj6" fmla="val -115671"/>
              </a:avLst>
            </a:prstGeom>
            <a:solidFill>
              <a:srgbClr val="FFFFFF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30000"/>
                </a:lnSpc>
              </a:pPr>
              <a:r>
                <a:rPr lang="zh-CN" altLang="en-US" sz="2000">
                  <a:solidFill>
                    <a:srgbClr val="000000"/>
                  </a:solidFill>
                </a:rPr>
                <a:t>输出 </a:t>
              </a:r>
              <a:r>
                <a:rPr lang="en-US" altLang="zh-CN" sz="2000">
                  <a:solidFill>
                    <a:srgbClr val="000000"/>
                  </a:solidFill>
                </a:rPr>
                <a:t>a </a:t>
              </a:r>
              <a:r>
                <a:rPr lang="zh-CN" altLang="en-US" sz="2000">
                  <a:solidFill>
                    <a:srgbClr val="000000"/>
                  </a:solidFill>
                </a:rPr>
                <a:t>的地址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6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6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5" grpId="0" animBg="1"/>
      <p:bldP spid="768006" grpId="0" animBg="1"/>
      <p:bldP spid="768007" grpId="0" animBg="1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171575"/>
            <a:ext cx="54768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引用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685800" y="981075"/>
            <a:ext cx="57912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1-10  </a:t>
            </a:r>
            <a:r>
              <a:rPr lang="zh-CN" altLang="en-US" sz="2000" i="1">
                <a:solidFill>
                  <a:srgbClr val="008000"/>
                </a:solidFill>
              </a:rPr>
              <a:t>引用测试</a:t>
            </a:r>
            <a:endParaRPr lang="zh-CN" altLang="en-US" sz="2000" b="0">
              <a:solidFill>
                <a:srgbClr val="0000CC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#include&lt;iostream&gt;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int main ()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{ int a = 2345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int *pa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int &amp; ra = 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pa = &amp; 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a &lt;&lt; '\t' &lt;&lt; ra &lt;&lt; '\t' &lt;&lt; *pa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(&amp;a) &lt;&lt; '\t' &lt;&lt; ( &amp; ra ) &lt;&lt; '\t' &lt;&lt; </a:t>
            </a:r>
            <a:r>
              <a:rPr lang="en-US" altLang="zh-CN" sz="2000" i="1">
                <a:solidFill>
                  <a:srgbClr val="0000FF"/>
                </a:solidFill>
              </a:rPr>
              <a:t>pa</a:t>
            </a:r>
            <a:r>
              <a:rPr lang="en-US" altLang="zh-CN" sz="2000" b="0">
                <a:solidFill>
                  <a:srgbClr val="000000"/>
                </a:solidFill>
              </a:rPr>
              <a:t>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( </a:t>
            </a:r>
            <a:r>
              <a:rPr lang="en-US" altLang="zh-CN" sz="2000" b="0">
                <a:solidFill>
                  <a:srgbClr val="000066"/>
                </a:solidFill>
              </a:rPr>
              <a:t>&amp;pa</a:t>
            </a:r>
            <a:r>
              <a:rPr lang="en-US" altLang="zh-CN" sz="2000" b="0">
                <a:solidFill>
                  <a:srgbClr val="000000"/>
                </a:solidFill>
              </a:rPr>
              <a:t> )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769029" name="AutoShape 5"/>
          <p:cNvSpPr>
            <a:spLocks/>
          </p:cNvSpPr>
          <p:nvPr/>
        </p:nvSpPr>
        <p:spPr bwMode="auto">
          <a:xfrm>
            <a:off x="6553200" y="3213100"/>
            <a:ext cx="1979613" cy="1008063"/>
          </a:xfrm>
          <a:prstGeom prst="borderCallout2">
            <a:avLst>
              <a:gd name="adj1" fmla="val 11338"/>
              <a:gd name="adj2" fmla="val -3847"/>
              <a:gd name="adj3" fmla="val 11338"/>
              <a:gd name="adj4" fmla="val -21491"/>
              <a:gd name="adj5" fmla="val 170708"/>
              <a:gd name="adj6" fmla="val -65838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lang="en-US" altLang="zh-CN" sz="2000">
                <a:solidFill>
                  <a:srgbClr val="000000"/>
                </a:solidFill>
              </a:rPr>
              <a:t>pa </a:t>
            </a:r>
            <a:r>
              <a:rPr lang="zh-CN" altLang="en-US" sz="2000">
                <a:solidFill>
                  <a:srgbClr val="000000"/>
                </a:solidFill>
              </a:rPr>
              <a:t>的值是</a:t>
            </a: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000">
                <a:solidFill>
                  <a:srgbClr val="000000"/>
                </a:solidFill>
              </a:rPr>
              <a:t>对象</a:t>
            </a:r>
            <a:r>
              <a:rPr lang="en-US" altLang="zh-CN" sz="2000">
                <a:solidFill>
                  <a:srgbClr val="000000"/>
                </a:solidFill>
              </a:rPr>
              <a:t>a</a:t>
            </a:r>
            <a:r>
              <a:rPr lang="zh-CN" altLang="en-US" sz="2000">
                <a:solidFill>
                  <a:srgbClr val="000000"/>
                </a:solidFill>
              </a:rPr>
              <a:t>的地址</a:t>
            </a:r>
          </a:p>
        </p:txBody>
      </p:sp>
      <p:sp>
        <p:nvSpPr>
          <p:cNvPr id="769030" name="Oval 6"/>
          <p:cNvSpPr>
            <a:spLocks noChangeArrowheads="1"/>
          </p:cNvSpPr>
          <p:nvPr/>
        </p:nvSpPr>
        <p:spPr bwMode="auto">
          <a:xfrm>
            <a:off x="5029200" y="5013325"/>
            <a:ext cx="533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1911" name="Oval 7"/>
          <p:cNvSpPr>
            <a:spLocks noChangeArrowheads="1"/>
          </p:cNvSpPr>
          <p:nvPr/>
        </p:nvSpPr>
        <p:spPr bwMode="auto">
          <a:xfrm>
            <a:off x="7092950" y="1687513"/>
            <a:ext cx="1295400" cy="2286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6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9" grpId="0" animBg="1" autoUpdateAnimBg="0"/>
      <p:bldP spid="769030" grpId="0" animBg="1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171575"/>
            <a:ext cx="54768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引用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685800" y="981075"/>
            <a:ext cx="57912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1-10  </a:t>
            </a:r>
            <a:r>
              <a:rPr lang="zh-CN" altLang="en-US" sz="2000" i="1">
                <a:solidFill>
                  <a:srgbClr val="008000"/>
                </a:solidFill>
              </a:rPr>
              <a:t>引用测试</a:t>
            </a:r>
            <a:endParaRPr lang="zh-CN" altLang="en-US" sz="2000" b="0">
              <a:solidFill>
                <a:srgbClr val="0000CC"/>
              </a:solidFill>
            </a:endParaRP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#include&lt;iostream&gt;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int main ()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{ int a = 2345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int *pa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int &amp; ra = 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pa = &amp; a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a &lt;&lt; '\t' &lt;&lt; ra &lt;&lt; '\t' &lt;&lt; *pa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(&amp;a) &lt;&lt; '\t' &lt;&lt; ( &amp; ra ) &lt;&lt; '\t' &lt;&lt; pa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   cout &lt;&lt; ( </a:t>
            </a:r>
            <a:r>
              <a:rPr lang="en-US" altLang="zh-CN" sz="2000">
                <a:solidFill>
                  <a:srgbClr val="3333FF"/>
                </a:solidFill>
              </a:rPr>
              <a:t>&amp;pa</a:t>
            </a:r>
            <a:r>
              <a:rPr lang="en-US" altLang="zh-CN" sz="2000" b="0">
                <a:solidFill>
                  <a:srgbClr val="000000"/>
                </a:solidFill>
              </a:rPr>
              <a:t> ) &lt;&lt; endl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770053" name="AutoShape 5"/>
          <p:cNvSpPr>
            <a:spLocks/>
          </p:cNvSpPr>
          <p:nvPr/>
        </p:nvSpPr>
        <p:spPr bwMode="auto">
          <a:xfrm>
            <a:off x="4038600" y="3284538"/>
            <a:ext cx="2362200" cy="533400"/>
          </a:xfrm>
          <a:prstGeom prst="borderCallout2">
            <a:avLst>
              <a:gd name="adj1" fmla="val 21431"/>
              <a:gd name="adj2" fmla="val -3227"/>
              <a:gd name="adj3" fmla="val 21431"/>
              <a:gd name="adj4" fmla="val -23588"/>
              <a:gd name="adj5" fmla="val 387796"/>
              <a:gd name="adj6" fmla="val -74866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lang="zh-CN" altLang="en-US" sz="2000">
                <a:solidFill>
                  <a:srgbClr val="000000"/>
                </a:solidFill>
              </a:rPr>
              <a:t>输出指针</a:t>
            </a:r>
            <a:r>
              <a:rPr lang="en-US" altLang="zh-CN" sz="2000">
                <a:solidFill>
                  <a:srgbClr val="000000"/>
                </a:solidFill>
              </a:rPr>
              <a:t>pa </a:t>
            </a:r>
            <a:r>
              <a:rPr lang="zh-CN" altLang="en-US" sz="2000">
                <a:solidFill>
                  <a:srgbClr val="000000"/>
                </a:solidFill>
              </a:rPr>
              <a:t>的地址</a:t>
            </a:r>
          </a:p>
        </p:txBody>
      </p:sp>
      <p:sp>
        <p:nvSpPr>
          <p:cNvPr id="770054" name="Oval 6"/>
          <p:cNvSpPr>
            <a:spLocks noChangeArrowheads="1"/>
          </p:cNvSpPr>
          <p:nvPr/>
        </p:nvSpPr>
        <p:spPr bwMode="auto">
          <a:xfrm>
            <a:off x="3492500" y="1871663"/>
            <a:ext cx="12954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3" grpId="0" animBg="1" autoUpdateAnimBg="0"/>
      <p:bldP spid="770054" grpId="0" animBg="1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1.4.3  </a:t>
            </a:r>
            <a:r>
              <a:rPr lang="zh-CN" altLang="en-US" sz="2400">
                <a:solidFill>
                  <a:schemeClr val="accent2"/>
                </a:solidFill>
              </a:rPr>
              <a:t>常量和约束访问 </a:t>
            </a:r>
          </a:p>
        </p:txBody>
      </p:sp>
      <p:sp>
        <p:nvSpPr>
          <p:cNvPr id="771075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76136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2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关键字 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const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约束对象的访问性质，使对象值只能读，不能写，即不允许修改对象的值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4" grpId="0" autoUpdateAnimBg="0"/>
      <p:bldP spid="771075" grpId="0" autoUpdateAnimBg="0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5" name="Text Box 3"/>
          <p:cNvSpPr txBox="1">
            <a:spLocks noChangeArrowheads="1"/>
          </p:cNvSpPr>
          <p:nvPr/>
        </p:nvSpPr>
        <p:spPr bwMode="auto">
          <a:xfrm>
            <a:off x="1143000" y="1143000"/>
            <a:ext cx="5349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标识常量对常数加以命名</a:t>
            </a:r>
          </a:p>
          <a:p>
            <a:pPr>
              <a:lnSpc>
                <a:spcPct val="20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常量名是存储常量值的内存单元的名字</a:t>
            </a:r>
          </a:p>
          <a:p>
            <a:pPr>
              <a:lnSpc>
                <a:spcPct val="20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程序中以只读形式访问标识常量 </a:t>
            </a:r>
          </a:p>
        </p:txBody>
      </p:sp>
      <p:sp>
        <p:nvSpPr>
          <p:cNvPr id="9605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>1.  </a:t>
            </a:r>
            <a:r>
              <a:rPr lang="zh-CN" altLang="en-US" sz="2400" b="1" smtClean="0">
                <a:solidFill>
                  <a:srgbClr val="CC3300"/>
                </a:solidFill>
              </a:rPr>
              <a:t>标识常量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6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5" grpId="0" autoUpdateAnimBg="0"/>
      <p:bldP spid="96051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1-2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用面向对象方法编程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38200" y="725488"/>
            <a:ext cx="5508625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#include&lt;</a:t>
            </a:r>
            <a:r>
              <a:rPr lang="en-US" altLang="zh-CN" b="0" err="1">
                <a:solidFill>
                  <a:schemeClr val="tx1"/>
                </a:solidFill>
              </a:rPr>
              <a:t>iostream</a:t>
            </a:r>
            <a:r>
              <a:rPr lang="en-US" altLang="zh-CN" b="0">
                <a:solidFill>
                  <a:schemeClr val="tx1"/>
                </a:solidFill>
              </a:rPr>
              <a:t>&gt;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using namespace std ;</a:t>
            </a:r>
          </a:p>
          <a:p>
            <a:r>
              <a:rPr lang="en-US" altLang="zh-CN" b="0">
                <a:solidFill>
                  <a:srgbClr val="3333FF"/>
                </a:solidFill>
              </a:rPr>
              <a:t>class Circle</a:t>
            </a:r>
          </a:p>
          <a:p>
            <a:r>
              <a:rPr lang="en-US" altLang="zh-CN" b="0">
                <a:solidFill>
                  <a:srgbClr val="3333FF"/>
                </a:solidFill>
              </a:rPr>
              <a:t>{</a:t>
            </a:r>
            <a:r>
              <a:rPr lang="en-US" altLang="zh-CN">
                <a:solidFill>
                  <a:srgbClr val="3333FF"/>
                </a:solidFill>
              </a:rPr>
              <a:t>  </a:t>
            </a:r>
            <a:r>
              <a:rPr lang="en-US" altLang="zh-CN" i="1">
                <a:solidFill>
                  <a:srgbClr val="FF9900"/>
                </a:solidFill>
              </a:rPr>
              <a:t>double radius ;</a:t>
            </a:r>
          </a:p>
          <a:p>
            <a:r>
              <a:rPr lang="en-US" altLang="zh-CN">
                <a:solidFill>
                  <a:srgbClr val="3333FF"/>
                </a:solidFill>
              </a:rPr>
              <a:t>  </a:t>
            </a:r>
            <a:r>
              <a:rPr lang="en-US" altLang="zh-CN" b="0">
                <a:solidFill>
                  <a:srgbClr val="3333FF"/>
                </a:solidFill>
              </a:rPr>
              <a:t>public :</a:t>
            </a:r>
          </a:p>
          <a:p>
            <a:r>
              <a:rPr lang="en-US" altLang="zh-CN" b="0">
                <a:solidFill>
                  <a:srgbClr val="3333FF"/>
                </a:solidFill>
              </a:rPr>
              <a:t>    void </a:t>
            </a:r>
            <a:r>
              <a:rPr lang="en-US" altLang="zh-CN" b="0" err="1">
                <a:solidFill>
                  <a:srgbClr val="3333FF"/>
                </a:solidFill>
              </a:rPr>
              <a:t>Set_Radius</a:t>
            </a:r>
            <a:r>
              <a:rPr lang="en-US" altLang="zh-CN" b="0">
                <a:solidFill>
                  <a:srgbClr val="3333FF"/>
                </a:solidFill>
              </a:rPr>
              <a:t>( double r ) { radius = r ; }</a:t>
            </a:r>
          </a:p>
          <a:p>
            <a:r>
              <a:rPr lang="en-US" altLang="zh-CN" b="0">
                <a:solidFill>
                  <a:srgbClr val="3333FF"/>
                </a:solidFill>
              </a:rPr>
              <a:t>    double </a:t>
            </a:r>
            <a:r>
              <a:rPr lang="en-US" altLang="zh-CN" b="0" err="1">
                <a:solidFill>
                  <a:srgbClr val="3333FF"/>
                </a:solidFill>
              </a:rPr>
              <a:t>Get_Radius</a:t>
            </a:r>
            <a:r>
              <a:rPr lang="en-US" altLang="zh-CN" b="0">
                <a:solidFill>
                  <a:srgbClr val="3333FF"/>
                </a:solidFill>
              </a:rPr>
              <a:t>()  { return  radius ; }</a:t>
            </a:r>
          </a:p>
          <a:p>
            <a:r>
              <a:rPr lang="en-US" altLang="zh-CN" b="0">
                <a:solidFill>
                  <a:srgbClr val="3333FF"/>
                </a:solidFill>
              </a:rPr>
              <a:t>    double </a:t>
            </a:r>
            <a:r>
              <a:rPr lang="en-US" altLang="zh-CN" b="0" err="1">
                <a:solidFill>
                  <a:srgbClr val="3333FF"/>
                </a:solidFill>
              </a:rPr>
              <a:t>Get_Girth</a:t>
            </a:r>
            <a:r>
              <a:rPr lang="en-US" altLang="zh-CN" b="0">
                <a:solidFill>
                  <a:srgbClr val="3333FF"/>
                </a:solidFill>
              </a:rPr>
              <a:t>()     { return  2 * 3.14 * radius ; }</a:t>
            </a:r>
          </a:p>
          <a:p>
            <a:r>
              <a:rPr lang="en-US" altLang="zh-CN" b="0">
                <a:solidFill>
                  <a:srgbClr val="3333FF"/>
                </a:solidFill>
              </a:rPr>
              <a:t>    double </a:t>
            </a:r>
            <a:r>
              <a:rPr lang="en-US" altLang="zh-CN" b="0" err="1">
                <a:solidFill>
                  <a:srgbClr val="3333FF"/>
                </a:solidFill>
              </a:rPr>
              <a:t>Get_Area</a:t>
            </a:r>
            <a:r>
              <a:rPr lang="en-US" altLang="zh-CN" b="0">
                <a:solidFill>
                  <a:srgbClr val="3333FF"/>
                </a:solidFill>
              </a:rPr>
              <a:t>()     { return  3.14 * radius * radius ; }</a:t>
            </a:r>
          </a:p>
          <a:p>
            <a:r>
              <a:rPr lang="en-US" altLang="zh-CN" b="0">
                <a:solidFill>
                  <a:srgbClr val="3333FF"/>
                </a:solidFill>
              </a:rPr>
              <a:t>} ;</a:t>
            </a:r>
          </a:p>
          <a:p>
            <a:r>
              <a:rPr lang="en-US" altLang="zh-CN" b="0" err="1">
                <a:solidFill>
                  <a:schemeClr val="tx1"/>
                </a:solidFill>
              </a:rPr>
              <a:t>int</a:t>
            </a:r>
            <a:r>
              <a:rPr lang="en-US" altLang="zh-CN" b="0">
                <a:solidFill>
                  <a:schemeClr val="tx1"/>
                </a:solidFill>
              </a:rPr>
              <a:t> main()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{ Circle A, B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 b="0" err="1">
                <a:solidFill>
                  <a:schemeClr val="tx1"/>
                </a:solidFill>
              </a:rPr>
              <a:t>A.Set_Radius</a:t>
            </a:r>
            <a:r>
              <a:rPr lang="en-US" altLang="zh-CN" b="0">
                <a:solidFill>
                  <a:schemeClr val="tx1"/>
                </a:solidFill>
              </a:rPr>
              <a:t>( 6.23 )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 b="0" err="1">
                <a:solidFill>
                  <a:schemeClr val="tx1"/>
                </a:solidFill>
              </a:rPr>
              <a:t>cout</a:t>
            </a:r>
            <a:r>
              <a:rPr lang="en-US" altLang="zh-CN" b="0">
                <a:solidFill>
                  <a:schemeClr val="tx1"/>
                </a:solidFill>
              </a:rPr>
              <a:t> &lt;&lt; "</a:t>
            </a:r>
            <a:r>
              <a:rPr lang="en-US" altLang="zh-CN" b="0" err="1">
                <a:solidFill>
                  <a:schemeClr val="tx1"/>
                </a:solidFill>
              </a:rPr>
              <a:t>A.Radius</a:t>
            </a:r>
            <a:r>
              <a:rPr lang="en-US" altLang="zh-CN" b="0">
                <a:solidFill>
                  <a:schemeClr val="tx1"/>
                </a:solidFill>
              </a:rPr>
              <a:t> = " &lt;&lt; </a:t>
            </a:r>
            <a:r>
              <a:rPr lang="en-US" altLang="zh-CN" b="0" err="1">
                <a:solidFill>
                  <a:schemeClr val="tx1"/>
                </a:solidFill>
              </a:rPr>
              <a:t>A.Get_Radius</a:t>
            </a:r>
            <a:r>
              <a:rPr lang="en-US" altLang="zh-CN" b="0">
                <a:solidFill>
                  <a:schemeClr val="tx1"/>
                </a:solidFill>
              </a:rPr>
              <a:t>() &lt;&lt; </a:t>
            </a:r>
            <a:r>
              <a:rPr lang="en-US" altLang="zh-CN" b="0" err="1">
                <a:solidFill>
                  <a:schemeClr val="tx1"/>
                </a:solidFill>
              </a:rPr>
              <a:t>endl</a:t>
            </a:r>
            <a:r>
              <a:rPr lang="en-US" altLang="zh-CN" b="0">
                <a:solidFill>
                  <a:schemeClr val="tx1"/>
                </a:solidFill>
              </a:rPr>
              <a:t>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 b="0" err="1">
                <a:solidFill>
                  <a:schemeClr val="tx1"/>
                </a:solidFill>
              </a:rPr>
              <a:t>cout</a:t>
            </a:r>
            <a:r>
              <a:rPr lang="en-US" altLang="zh-CN" b="0">
                <a:solidFill>
                  <a:schemeClr val="tx1"/>
                </a:solidFill>
              </a:rPr>
              <a:t> &lt;&lt; "</a:t>
            </a:r>
            <a:r>
              <a:rPr lang="en-US" altLang="zh-CN" b="0" err="1">
                <a:solidFill>
                  <a:schemeClr val="tx1"/>
                </a:solidFill>
              </a:rPr>
              <a:t>A.Girth</a:t>
            </a:r>
            <a:r>
              <a:rPr lang="en-US" altLang="zh-CN" b="0">
                <a:solidFill>
                  <a:schemeClr val="tx1"/>
                </a:solidFill>
              </a:rPr>
              <a:t> = " &lt;&lt; </a:t>
            </a:r>
            <a:r>
              <a:rPr lang="en-US" altLang="zh-CN" b="0" err="1">
                <a:solidFill>
                  <a:schemeClr val="tx1"/>
                </a:solidFill>
              </a:rPr>
              <a:t>A.Get_Girth</a:t>
            </a:r>
            <a:r>
              <a:rPr lang="en-US" altLang="zh-CN" b="0">
                <a:solidFill>
                  <a:schemeClr val="tx1"/>
                </a:solidFill>
              </a:rPr>
              <a:t>() &lt;&lt; </a:t>
            </a:r>
            <a:r>
              <a:rPr lang="en-US" altLang="zh-CN" b="0" err="1">
                <a:solidFill>
                  <a:schemeClr val="tx1"/>
                </a:solidFill>
              </a:rPr>
              <a:t>endl</a:t>
            </a:r>
            <a:r>
              <a:rPr lang="en-US" altLang="zh-CN" b="0">
                <a:solidFill>
                  <a:schemeClr val="tx1"/>
                </a:solidFill>
              </a:rPr>
              <a:t>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 b="0" err="1">
                <a:solidFill>
                  <a:schemeClr val="tx1"/>
                </a:solidFill>
              </a:rPr>
              <a:t>cout</a:t>
            </a:r>
            <a:r>
              <a:rPr lang="en-US" altLang="zh-CN" b="0">
                <a:solidFill>
                  <a:schemeClr val="tx1"/>
                </a:solidFill>
              </a:rPr>
              <a:t> &lt;&lt; "</a:t>
            </a:r>
            <a:r>
              <a:rPr lang="en-US" altLang="zh-CN" b="0" err="1">
                <a:solidFill>
                  <a:schemeClr val="tx1"/>
                </a:solidFill>
              </a:rPr>
              <a:t>A.Area</a:t>
            </a:r>
            <a:r>
              <a:rPr lang="en-US" altLang="zh-CN" b="0">
                <a:solidFill>
                  <a:schemeClr val="tx1"/>
                </a:solidFill>
              </a:rPr>
              <a:t> = " &lt;&lt; </a:t>
            </a:r>
            <a:r>
              <a:rPr lang="en-US" altLang="zh-CN" b="0" err="1">
                <a:solidFill>
                  <a:schemeClr val="tx1"/>
                </a:solidFill>
              </a:rPr>
              <a:t>A.Get_Area</a:t>
            </a:r>
            <a:r>
              <a:rPr lang="en-US" altLang="zh-CN" b="0">
                <a:solidFill>
                  <a:schemeClr val="tx1"/>
                </a:solidFill>
              </a:rPr>
              <a:t>() &lt;&lt; </a:t>
            </a:r>
            <a:r>
              <a:rPr lang="en-US" altLang="zh-CN" b="0" err="1">
                <a:solidFill>
                  <a:schemeClr val="tx1"/>
                </a:solidFill>
              </a:rPr>
              <a:t>endl</a:t>
            </a:r>
            <a:r>
              <a:rPr lang="en-US" altLang="zh-CN" b="0">
                <a:solidFill>
                  <a:schemeClr val="tx1"/>
                </a:solidFill>
              </a:rPr>
              <a:t>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 b="0" err="1">
                <a:solidFill>
                  <a:schemeClr val="tx1"/>
                </a:solidFill>
              </a:rPr>
              <a:t>B.Set_Radius</a:t>
            </a:r>
            <a:r>
              <a:rPr lang="en-US" altLang="zh-CN" b="0">
                <a:solidFill>
                  <a:schemeClr val="tx1"/>
                </a:solidFill>
              </a:rPr>
              <a:t>( 10.5 )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 b="0" err="1">
                <a:solidFill>
                  <a:schemeClr val="tx1"/>
                </a:solidFill>
              </a:rPr>
              <a:t>cout</a:t>
            </a:r>
            <a:r>
              <a:rPr lang="en-US" altLang="zh-CN" b="0">
                <a:solidFill>
                  <a:schemeClr val="tx1"/>
                </a:solidFill>
              </a:rPr>
              <a:t> &lt;&lt; "</a:t>
            </a:r>
            <a:r>
              <a:rPr lang="en-US" altLang="zh-CN" b="0" err="1">
                <a:solidFill>
                  <a:schemeClr val="tx1"/>
                </a:solidFill>
              </a:rPr>
              <a:t>B.radius</a:t>
            </a:r>
            <a:r>
              <a:rPr lang="en-US" altLang="zh-CN" b="0">
                <a:solidFill>
                  <a:schemeClr val="tx1"/>
                </a:solidFill>
              </a:rPr>
              <a:t> = " &lt;&lt; </a:t>
            </a:r>
            <a:r>
              <a:rPr lang="en-US" altLang="zh-CN" b="0" err="1">
                <a:solidFill>
                  <a:schemeClr val="tx1"/>
                </a:solidFill>
              </a:rPr>
              <a:t>B.Get_Radius</a:t>
            </a:r>
            <a:r>
              <a:rPr lang="en-US" altLang="zh-CN" b="0">
                <a:solidFill>
                  <a:schemeClr val="tx1"/>
                </a:solidFill>
              </a:rPr>
              <a:t>() &lt;&lt; </a:t>
            </a:r>
            <a:r>
              <a:rPr lang="en-US" altLang="zh-CN" b="0" err="1">
                <a:solidFill>
                  <a:schemeClr val="tx1"/>
                </a:solidFill>
              </a:rPr>
              <a:t>endl</a:t>
            </a:r>
            <a:r>
              <a:rPr lang="en-US" altLang="zh-CN" b="0">
                <a:solidFill>
                  <a:schemeClr val="tx1"/>
                </a:solidFill>
              </a:rPr>
              <a:t>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 b="0" err="1">
                <a:solidFill>
                  <a:schemeClr val="tx1"/>
                </a:solidFill>
              </a:rPr>
              <a:t>cout</a:t>
            </a:r>
            <a:r>
              <a:rPr lang="en-US" altLang="zh-CN" b="0">
                <a:solidFill>
                  <a:schemeClr val="tx1"/>
                </a:solidFill>
              </a:rPr>
              <a:t> &lt;&lt; "</a:t>
            </a:r>
            <a:r>
              <a:rPr lang="en-US" altLang="zh-CN" b="0" err="1">
                <a:solidFill>
                  <a:schemeClr val="tx1"/>
                </a:solidFill>
              </a:rPr>
              <a:t>B.Girth</a:t>
            </a:r>
            <a:r>
              <a:rPr lang="en-US" altLang="zh-CN" b="0">
                <a:solidFill>
                  <a:schemeClr val="tx1"/>
                </a:solidFill>
              </a:rPr>
              <a:t>=" &lt;&lt; </a:t>
            </a:r>
            <a:r>
              <a:rPr lang="en-US" altLang="zh-CN" b="0" err="1">
                <a:solidFill>
                  <a:schemeClr val="tx1"/>
                </a:solidFill>
              </a:rPr>
              <a:t>B.Get_Girth</a:t>
            </a:r>
            <a:r>
              <a:rPr lang="en-US" altLang="zh-CN" b="0">
                <a:solidFill>
                  <a:schemeClr val="tx1"/>
                </a:solidFill>
              </a:rPr>
              <a:t>() &lt;&lt; </a:t>
            </a:r>
            <a:r>
              <a:rPr lang="en-US" altLang="zh-CN" b="0" err="1">
                <a:solidFill>
                  <a:schemeClr val="tx1"/>
                </a:solidFill>
              </a:rPr>
              <a:t>endl</a:t>
            </a:r>
            <a:r>
              <a:rPr lang="en-US" altLang="zh-CN" b="0">
                <a:solidFill>
                  <a:schemeClr val="tx1"/>
                </a:solidFill>
              </a:rPr>
              <a:t>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 b="0" err="1">
                <a:solidFill>
                  <a:schemeClr val="tx1"/>
                </a:solidFill>
              </a:rPr>
              <a:t>cout</a:t>
            </a:r>
            <a:r>
              <a:rPr lang="en-US" altLang="zh-CN" b="0">
                <a:solidFill>
                  <a:schemeClr val="tx1"/>
                </a:solidFill>
              </a:rPr>
              <a:t> &lt;&lt; "</a:t>
            </a:r>
            <a:r>
              <a:rPr lang="en-US" altLang="zh-CN" b="0" err="1">
                <a:solidFill>
                  <a:schemeClr val="tx1"/>
                </a:solidFill>
              </a:rPr>
              <a:t>B.Area</a:t>
            </a:r>
            <a:r>
              <a:rPr lang="en-US" altLang="zh-CN" b="0">
                <a:solidFill>
                  <a:schemeClr val="tx1"/>
                </a:solidFill>
              </a:rPr>
              <a:t> = " &lt;&lt; </a:t>
            </a:r>
            <a:r>
              <a:rPr lang="en-US" altLang="zh-CN" b="0" err="1">
                <a:solidFill>
                  <a:schemeClr val="tx1"/>
                </a:solidFill>
              </a:rPr>
              <a:t>B.Get_Area</a:t>
            </a:r>
            <a:r>
              <a:rPr lang="en-US" altLang="zh-CN" b="0">
                <a:solidFill>
                  <a:schemeClr val="tx1"/>
                </a:solidFill>
              </a:rPr>
              <a:t>() &lt;&lt; </a:t>
            </a:r>
            <a:r>
              <a:rPr lang="en-US" altLang="zh-CN" b="0" err="1">
                <a:solidFill>
                  <a:schemeClr val="tx1"/>
                </a:solidFill>
              </a:rPr>
              <a:t>endl</a:t>
            </a:r>
            <a:r>
              <a:rPr lang="en-US" altLang="zh-CN" b="0">
                <a:solidFill>
                  <a:schemeClr val="tx1"/>
                </a:solidFill>
              </a:rPr>
              <a:t> ; 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56036" name="AutoShape 4"/>
          <p:cNvSpPr>
            <a:spLocks/>
          </p:cNvSpPr>
          <p:nvPr/>
        </p:nvSpPr>
        <p:spPr bwMode="auto">
          <a:xfrm>
            <a:off x="3810000" y="808038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3866"/>
              <a:gd name="adj5" fmla="val 145833"/>
              <a:gd name="adj6" fmla="val -8532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数据成员</a:t>
            </a:r>
            <a:endParaRPr lang="zh-CN" altLang="en-US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6" grpId="0" animBg="1" autoUpdateAnimBg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9" name="Text Box 3"/>
          <p:cNvSpPr txBox="1">
            <a:spLocks noChangeArrowheads="1"/>
          </p:cNvSpPr>
          <p:nvPr/>
        </p:nvSpPr>
        <p:spPr bwMode="auto">
          <a:xfrm>
            <a:off x="914400" y="1181100"/>
            <a:ext cx="596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chemeClr val="tx1"/>
                </a:solidFill>
              </a:rPr>
              <a:t>定义形式：    </a:t>
            </a:r>
            <a:r>
              <a:rPr lang="en-US" altLang="zh-CN" sz="2000">
                <a:solidFill>
                  <a:srgbClr val="3333FF"/>
                </a:solidFill>
              </a:rPr>
              <a:t>const  </a:t>
            </a:r>
            <a:r>
              <a:rPr lang="zh-CN" altLang="en-US" sz="2000">
                <a:solidFill>
                  <a:srgbClr val="3333FF"/>
                </a:solidFill>
              </a:rPr>
              <a:t>类型  常量标识符  </a:t>
            </a:r>
            <a:r>
              <a:rPr lang="en-US" altLang="zh-CN" sz="2000">
                <a:solidFill>
                  <a:srgbClr val="3333FF"/>
                </a:solidFill>
              </a:rPr>
              <a:t>= </a:t>
            </a:r>
            <a:r>
              <a:rPr lang="zh-CN" altLang="en-US" sz="2000">
                <a:solidFill>
                  <a:srgbClr val="3333FF"/>
                </a:solidFill>
              </a:rPr>
              <a:t>常量值 </a:t>
            </a:r>
            <a:r>
              <a:rPr lang="en-US" altLang="zh-CN" sz="2000">
                <a:solidFill>
                  <a:srgbClr val="3333FF"/>
                </a:solidFill>
              </a:rPr>
              <a:t>; </a:t>
            </a:r>
          </a:p>
        </p:txBody>
      </p:sp>
      <p:sp>
        <p:nvSpPr>
          <p:cNvPr id="961540" name="AutoShape 4"/>
          <p:cNvSpPr>
            <a:spLocks/>
          </p:cNvSpPr>
          <p:nvPr/>
        </p:nvSpPr>
        <p:spPr bwMode="auto">
          <a:xfrm>
            <a:off x="1905000" y="2209800"/>
            <a:ext cx="2743200" cy="533400"/>
          </a:xfrm>
          <a:prstGeom prst="borderCallout2">
            <a:avLst>
              <a:gd name="adj1" fmla="val 21431"/>
              <a:gd name="adj2" fmla="val 102778"/>
              <a:gd name="adj3" fmla="val 21431"/>
              <a:gd name="adj4" fmla="val 114759"/>
              <a:gd name="adj5" fmla="val -75894"/>
              <a:gd name="adj6" fmla="val 12800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cs typeface="Times New Roman" pitchFamily="18" charset="0"/>
              </a:rPr>
              <a:t>直接常量或简单表达式</a:t>
            </a: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 </a:t>
            </a:r>
          </a:p>
        </p:txBody>
      </p:sp>
      <p:sp>
        <p:nvSpPr>
          <p:cNvPr id="961541" name="Text Box 5"/>
          <p:cNvSpPr txBox="1">
            <a:spLocks noChangeArrowheads="1"/>
          </p:cNvSpPr>
          <p:nvPr/>
        </p:nvSpPr>
        <p:spPr bwMode="auto">
          <a:xfrm>
            <a:off x="914400" y="3222625"/>
            <a:ext cx="56388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例如，</a:t>
            </a:r>
            <a:r>
              <a:rPr lang="zh-CN" altLang="en-US" sz="2000">
                <a:solidFill>
                  <a:schemeClr val="tx1"/>
                </a:solidFill>
              </a:rPr>
              <a:t>以下是正确的常量定义：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	</a:t>
            </a:r>
            <a:r>
              <a:rPr lang="en-US" altLang="zh-CN" sz="2000">
                <a:solidFill>
                  <a:schemeClr val="tx1"/>
                </a:solidFill>
              </a:rPr>
              <a:t>const double PI = 3.14159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	const int MIN = 50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	const int MAX = 2 * MIN ; </a:t>
            </a:r>
          </a:p>
        </p:txBody>
      </p:sp>
      <p:sp>
        <p:nvSpPr>
          <p:cNvPr id="25600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543800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>1.  </a:t>
            </a:r>
            <a:r>
              <a:rPr lang="zh-CN" altLang="en-US" sz="2400" b="1" smtClean="0">
                <a:solidFill>
                  <a:srgbClr val="CC3300"/>
                </a:solidFill>
              </a:rPr>
              <a:t>标识常量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7818" y="2357430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smtClean="0"/>
              <a:t>const</a:t>
            </a:r>
            <a:r>
              <a:rPr lang="zh-CN" altLang="en-US" b="0" smtClean="0"/>
              <a:t>隐含为文件内链接。</a:t>
            </a:r>
            <a:endParaRPr lang="en-US" altLang="zh-CN" b="0" smtClean="0"/>
          </a:p>
          <a:p>
            <a:r>
              <a:rPr lang="en-US" altLang="zh-CN" b="0" smtClean="0"/>
              <a:t>const is file scope by default in C++</a:t>
            </a:r>
            <a:endParaRPr lang="zh-CN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61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6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61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61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61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autoUpdateAnimBg="0"/>
      <p:bldP spid="961540" grpId="0" animBg="1" autoUpdateAnimBg="0"/>
      <p:bldP spid="961541" grpId="0" build="p" autoUpdateAnimBg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9" name="Rectangle 3"/>
          <p:cNvSpPr>
            <a:spLocks noChangeArrowheads="1"/>
          </p:cNvSpPr>
          <p:nvPr/>
        </p:nvSpPr>
        <p:spPr bwMode="auto">
          <a:xfrm>
            <a:off x="3543300" y="1196975"/>
            <a:ext cx="34671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const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*  指针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或	类型  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const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* 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指针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3043238"/>
            <a:ext cx="1143000" cy="715962"/>
            <a:chOff x="240" y="1949"/>
            <a:chExt cx="720" cy="451"/>
          </a:xfrm>
        </p:grpSpPr>
        <p:sp>
          <p:nvSpPr>
            <p:cNvPr id="257066" name="AutoShape 5"/>
            <p:cNvSpPr>
              <a:spLocks noChangeArrowheads="1"/>
            </p:cNvSpPr>
            <p:nvPr/>
          </p:nvSpPr>
          <p:spPr bwMode="auto">
            <a:xfrm>
              <a:off x="240" y="2160"/>
              <a:ext cx="720" cy="24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7067" name="Text Box 6"/>
            <p:cNvSpPr txBox="1">
              <a:spLocks noChangeArrowheads="1"/>
            </p:cNvSpPr>
            <p:nvPr/>
          </p:nvSpPr>
          <p:spPr bwMode="auto">
            <a:xfrm>
              <a:off x="454" y="1949"/>
              <a:ext cx="2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38400" y="3378200"/>
            <a:ext cx="2005013" cy="381000"/>
            <a:chOff x="1536" y="2160"/>
            <a:chExt cx="1263" cy="240"/>
          </a:xfrm>
        </p:grpSpPr>
        <p:sp>
          <p:nvSpPr>
            <p:cNvPr id="257064" name="AutoShape 8"/>
            <p:cNvSpPr>
              <a:spLocks noChangeArrowheads="1"/>
            </p:cNvSpPr>
            <p:nvPr/>
          </p:nvSpPr>
          <p:spPr bwMode="auto">
            <a:xfrm>
              <a:off x="1536" y="2160"/>
              <a:ext cx="720" cy="240"/>
            </a:xfrm>
            <a:prstGeom prst="flowChartProces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7065" name="Text Box 9"/>
            <p:cNvSpPr txBox="1">
              <a:spLocks noChangeArrowheads="1"/>
            </p:cNvSpPr>
            <p:nvPr/>
          </p:nvSpPr>
          <p:spPr bwMode="auto">
            <a:xfrm>
              <a:off x="2229" y="2169"/>
              <a:ext cx="57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const  c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524000" y="2997200"/>
            <a:ext cx="1762125" cy="595313"/>
            <a:chOff x="960" y="2208"/>
            <a:chExt cx="1110" cy="375"/>
          </a:xfrm>
        </p:grpSpPr>
        <p:sp>
          <p:nvSpPr>
            <p:cNvPr id="257062" name="Line 11"/>
            <p:cNvSpPr>
              <a:spLocks noChangeShapeType="1"/>
            </p:cNvSpPr>
            <p:nvPr/>
          </p:nvSpPr>
          <p:spPr bwMode="auto">
            <a:xfrm>
              <a:off x="960" y="2583"/>
              <a:ext cx="57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7063" name="Text Box 12"/>
            <p:cNvSpPr txBox="1">
              <a:spLocks noChangeArrowheads="1"/>
            </p:cNvSpPr>
            <p:nvPr/>
          </p:nvSpPr>
          <p:spPr bwMode="auto">
            <a:xfrm>
              <a:off x="1696" y="2208"/>
              <a:ext cx="37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* p1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52988" y="3011488"/>
            <a:ext cx="1143000" cy="747712"/>
            <a:chOff x="3057" y="1929"/>
            <a:chExt cx="720" cy="471"/>
          </a:xfrm>
        </p:grpSpPr>
        <p:sp>
          <p:nvSpPr>
            <p:cNvPr id="257060" name="AutoShape 14"/>
            <p:cNvSpPr>
              <a:spLocks noChangeArrowheads="1"/>
            </p:cNvSpPr>
            <p:nvPr/>
          </p:nvSpPr>
          <p:spPr bwMode="auto">
            <a:xfrm>
              <a:off x="3057" y="2160"/>
              <a:ext cx="720" cy="24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7061" name="Text Box 15"/>
            <p:cNvSpPr txBox="1">
              <a:spLocks noChangeArrowheads="1"/>
            </p:cNvSpPr>
            <p:nvPr/>
          </p:nvSpPr>
          <p:spPr bwMode="auto">
            <a:xfrm>
              <a:off x="3271" y="1929"/>
              <a:ext cx="26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5995988" y="3011488"/>
            <a:ext cx="1736725" cy="595312"/>
            <a:chOff x="3777" y="2217"/>
            <a:chExt cx="1094" cy="375"/>
          </a:xfrm>
        </p:grpSpPr>
        <p:sp>
          <p:nvSpPr>
            <p:cNvPr id="257058" name="Line 17"/>
            <p:cNvSpPr>
              <a:spLocks noChangeShapeType="1"/>
            </p:cNvSpPr>
            <p:nvPr/>
          </p:nvSpPr>
          <p:spPr bwMode="auto">
            <a:xfrm>
              <a:off x="3777" y="2592"/>
              <a:ext cx="57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7059" name="Text Box 18"/>
            <p:cNvSpPr txBox="1">
              <a:spLocks noChangeArrowheads="1"/>
            </p:cNvSpPr>
            <p:nvPr/>
          </p:nvSpPr>
          <p:spPr bwMode="auto">
            <a:xfrm>
              <a:off x="4497" y="2217"/>
              <a:ext cx="37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* p2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910388" y="3378200"/>
            <a:ext cx="1965325" cy="381000"/>
            <a:chOff x="4353" y="2160"/>
            <a:chExt cx="1238" cy="240"/>
          </a:xfrm>
        </p:grpSpPr>
        <p:sp>
          <p:nvSpPr>
            <p:cNvPr id="257056" name="AutoShape 20"/>
            <p:cNvSpPr>
              <a:spLocks noChangeArrowheads="1"/>
            </p:cNvSpPr>
            <p:nvPr/>
          </p:nvSpPr>
          <p:spPr bwMode="auto">
            <a:xfrm>
              <a:off x="4353" y="2160"/>
              <a:ext cx="720" cy="240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7057" name="Text Box 21"/>
            <p:cNvSpPr txBox="1">
              <a:spLocks noChangeArrowheads="1"/>
            </p:cNvSpPr>
            <p:nvPr/>
          </p:nvSpPr>
          <p:spPr bwMode="auto">
            <a:xfrm>
              <a:off x="5093" y="2169"/>
              <a:ext cx="4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Var  v</a:t>
              </a:r>
            </a:p>
          </p:txBody>
        </p:sp>
      </p:grpSp>
      <p:sp>
        <p:nvSpPr>
          <p:cNvPr id="772118" name="Text Box 22"/>
          <p:cNvSpPr txBox="1">
            <a:spLocks noChangeArrowheads="1"/>
          </p:cNvSpPr>
          <p:nvPr/>
        </p:nvSpPr>
        <p:spPr bwMode="auto">
          <a:xfrm>
            <a:off x="3586163" y="4367213"/>
            <a:ext cx="282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72119" name="AutoShape 23"/>
          <p:cNvSpPr>
            <a:spLocks noChangeArrowheads="1"/>
          </p:cNvSpPr>
          <p:nvPr/>
        </p:nvSpPr>
        <p:spPr bwMode="auto">
          <a:xfrm flipH="1">
            <a:off x="2590800" y="444500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flipH="1">
            <a:off x="2743200" y="4292600"/>
            <a:ext cx="533400" cy="533400"/>
            <a:chOff x="1392" y="2736"/>
            <a:chExt cx="336" cy="336"/>
          </a:xfrm>
        </p:grpSpPr>
        <p:sp>
          <p:nvSpPr>
            <p:cNvPr id="257054" name="Line 25"/>
            <p:cNvSpPr>
              <a:spLocks noChangeShapeType="1"/>
            </p:cNvSpPr>
            <p:nvPr/>
          </p:nvSpPr>
          <p:spPr bwMode="auto">
            <a:xfrm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7055" name="Line 26"/>
            <p:cNvSpPr>
              <a:spLocks noChangeShapeType="1"/>
            </p:cNvSpPr>
            <p:nvPr/>
          </p:nvSpPr>
          <p:spPr bwMode="auto">
            <a:xfrm rot="6108937"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72123" name="Text Box 27"/>
          <p:cNvSpPr txBox="1">
            <a:spLocks noChangeArrowheads="1"/>
          </p:cNvSpPr>
          <p:nvPr/>
        </p:nvSpPr>
        <p:spPr bwMode="auto">
          <a:xfrm>
            <a:off x="3481388" y="5297488"/>
            <a:ext cx="536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*p1</a:t>
            </a:r>
          </a:p>
        </p:txBody>
      </p:sp>
      <p:sp>
        <p:nvSpPr>
          <p:cNvPr id="772124" name="AutoShape 28"/>
          <p:cNvSpPr>
            <a:spLocks noChangeArrowheads="1"/>
          </p:cNvSpPr>
          <p:nvPr/>
        </p:nvSpPr>
        <p:spPr bwMode="auto">
          <a:xfrm flipH="1">
            <a:off x="2547938" y="535940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 flipH="1">
            <a:off x="2700338" y="5207000"/>
            <a:ext cx="533400" cy="533400"/>
            <a:chOff x="1392" y="2736"/>
            <a:chExt cx="336" cy="336"/>
          </a:xfrm>
        </p:grpSpPr>
        <p:sp>
          <p:nvSpPr>
            <p:cNvPr id="257052" name="Line 30"/>
            <p:cNvSpPr>
              <a:spLocks noChangeShapeType="1"/>
            </p:cNvSpPr>
            <p:nvPr/>
          </p:nvSpPr>
          <p:spPr bwMode="auto">
            <a:xfrm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7053" name="Line 31"/>
            <p:cNvSpPr>
              <a:spLocks noChangeShapeType="1"/>
            </p:cNvSpPr>
            <p:nvPr/>
          </p:nvSpPr>
          <p:spPr bwMode="auto">
            <a:xfrm rot="6108937"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72128" name="Text Box 32"/>
          <p:cNvSpPr txBox="1">
            <a:spLocks noChangeArrowheads="1"/>
          </p:cNvSpPr>
          <p:nvPr/>
        </p:nvSpPr>
        <p:spPr bwMode="auto">
          <a:xfrm>
            <a:off x="7977188" y="5297488"/>
            <a:ext cx="536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*p2</a:t>
            </a:r>
          </a:p>
        </p:txBody>
      </p:sp>
      <p:sp>
        <p:nvSpPr>
          <p:cNvPr id="772129" name="AutoShape 33"/>
          <p:cNvSpPr>
            <a:spLocks noChangeArrowheads="1"/>
          </p:cNvSpPr>
          <p:nvPr/>
        </p:nvSpPr>
        <p:spPr bwMode="auto">
          <a:xfrm flipH="1">
            <a:off x="7043738" y="535940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 flipH="1">
            <a:off x="7196138" y="5207000"/>
            <a:ext cx="533400" cy="533400"/>
            <a:chOff x="1392" y="2736"/>
            <a:chExt cx="336" cy="336"/>
          </a:xfrm>
        </p:grpSpPr>
        <p:sp>
          <p:nvSpPr>
            <p:cNvPr id="257050" name="Line 35"/>
            <p:cNvSpPr>
              <a:spLocks noChangeShapeType="1"/>
            </p:cNvSpPr>
            <p:nvPr/>
          </p:nvSpPr>
          <p:spPr bwMode="auto">
            <a:xfrm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7051" name="Line 36"/>
            <p:cNvSpPr>
              <a:spLocks noChangeShapeType="1"/>
            </p:cNvSpPr>
            <p:nvPr/>
          </p:nvSpPr>
          <p:spPr bwMode="auto">
            <a:xfrm rot="6108937"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72133" name="Text Box 37"/>
          <p:cNvSpPr txBox="1">
            <a:spLocks noChangeArrowheads="1"/>
          </p:cNvSpPr>
          <p:nvPr/>
        </p:nvSpPr>
        <p:spPr bwMode="auto">
          <a:xfrm>
            <a:off x="7931150" y="4367213"/>
            <a:ext cx="2968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宋体" charset="-122"/>
              </a:rPr>
              <a:t>v</a:t>
            </a:r>
          </a:p>
        </p:txBody>
      </p:sp>
      <p:sp>
        <p:nvSpPr>
          <p:cNvPr id="772134" name="AutoShape 38"/>
          <p:cNvSpPr>
            <a:spLocks noChangeArrowheads="1"/>
          </p:cNvSpPr>
          <p:nvPr/>
        </p:nvSpPr>
        <p:spPr bwMode="auto">
          <a:xfrm flipH="1">
            <a:off x="7043738" y="444500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72135" name="Text Box 39"/>
          <p:cNvSpPr txBox="1">
            <a:spLocks noChangeArrowheads="1"/>
          </p:cNvSpPr>
          <p:nvPr/>
        </p:nvSpPr>
        <p:spPr bwMode="auto">
          <a:xfrm>
            <a:off x="1476375" y="4383088"/>
            <a:ext cx="4222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72136" name="AutoShape 40"/>
          <p:cNvSpPr>
            <a:spLocks noChangeArrowheads="1"/>
          </p:cNvSpPr>
          <p:nvPr/>
        </p:nvSpPr>
        <p:spPr bwMode="auto">
          <a:xfrm flipH="1">
            <a:off x="533400" y="4460875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72137" name="Text Box 41"/>
          <p:cNvSpPr txBox="1">
            <a:spLocks noChangeArrowheads="1"/>
          </p:cNvSpPr>
          <p:nvPr/>
        </p:nvSpPr>
        <p:spPr bwMode="auto">
          <a:xfrm>
            <a:off x="5972175" y="4383088"/>
            <a:ext cx="4222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772138" name="AutoShape 42"/>
          <p:cNvSpPr>
            <a:spLocks noChangeArrowheads="1"/>
          </p:cNvSpPr>
          <p:nvPr/>
        </p:nvSpPr>
        <p:spPr bwMode="auto">
          <a:xfrm flipH="1">
            <a:off x="5029200" y="4460875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72139" name="Text Box 43"/>
          <p:cNvSpPr txBox="1">
            <a:spLocks noChangeArrowheads="1"/>
          </p:cNvSpPr>
          <p:nvPr/>
        </p:nvSpPr>
        <p:spPr bwMode="auto">
          <a:xfrm>
            <a:off x="1035050" y="2238375"/>
            <a:ext cx="1708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3333FF"/>
                </a:solidFill>
              </a:rPr>
              <a:t>间址访问只读</a:t>
            </a:r>
          </a:p>
        </p:txBody>
      </p:sp>
      <p:sp>
        <p:nvSpPr>
          <p:cNvPr id="772140" name="Rectangle 44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2.  </a:t>
            </a:r>
            <a:r>
              <a:rPr lang="zh-CN" altLang="en-US" sz="2400">
                <a:solidFill>
                  <a:schemeClr val="accent2"/>
                </a:solidFill>
              </a:rPr>
              <a:t>指向常量的指针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7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2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2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2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2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72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72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7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7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099" grpId="0" autoUpdateAnimBg="0"/>
      <p:bldP spid="772118" grpId="0" autoUpdateAnimBg="0"/>
      <p:bldP spid="772119" grpId="0" animBg="1"/>
      <p:bldP spid="772123" grpId="0" autoUpdateAnimBg="0"/>
      <p:bldP spid="772124" grpId="0" animBg="1"/>
      <p:bldP spid="772128" grpId="0" autoUpdateAnimBg="0"/>
      <p:bldP spid="772129" grpId="0" animBg="1"/>
      <p:bldP spid="772133" grpId="0" autoUpdateAnimBg="0"/>
      <p:bldP spid="772134" grpId="0" animBg="1"/>
      <p:bldP spid="772135" grpId="0" autoUpdateAnimBg="0"/>
      <p:bldP spid="772136" grpId="0" animBg="1"/>
      <p:bldP spid="772137" grpId="0" autoUpdateAnimBg="0"/>
      <p:bldP spid="772138" grpId="0" animBg="1"/>
      <p:bldP spid="772139" grpId="0" autoUpdateAnimBg="0"/>
      <p:bldP spid="772140" grpId="0" autoUpdateAnimBg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Text Box 2"/>
          <p:cNvSpPr txBox="1">
            <a:spLocks noChangeArrowheads="1"/>
          </p:cNvSpPr>
          <p:nvPr/>
        </p:nvSpPr>
        <p:spPr bwMode="auto">
          <a:xfrm>
            <a:off x="1143000" y="901700"/>
            <a:ext cx="3505200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1-13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int main(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{  const  int  A = 78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  const  int  B = 25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  int  c = 13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  const  int  *pi = &amp;A ; 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rgbClr val="008000"/>
                </a:solidFill>
              </a:rPr>
              <a:t> </a:t>
            </a: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en-US" altLang="zh-CN" sz="2000" i="1">
                <a:solidFill>
                  <a:srgbClr val="0000CC"/>
                </a:solidFill>
              </a:rPr>
              <a:t> </a:t>
            </a:r>
            <a:r>
              <a:rPr lang="en-US" altLang="zh-CN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*pi = 56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;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endParaRPr lang="zh-CN" altLang="zh-CN" sz="200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chemeClr val="tx1"/>
                </a:solidFill>
              </a:rPr>
              <a:t> pi = &amp;B ;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  pi = &amp;c ;	</a:t>
            </a:r>
            <a:endParaRPr lang="en-US" altLang="zh-CN" sz="200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en-US" altLang="zh-CN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*pi = 99 ;</a:t>
            </a:r>
            <a:r>
              <a:rPr lang="en-US" altLang="zh-CN" sz="2000">
                <a:solidFill>
                  <a:srgbClr val="008000"/>
                </a:solidFill>
              </a:rPr>
              <a:t>	</a:t>
            </a:r>
            <a:endParaRPr lang="zh-CN" altLang="zh-CN" sz="200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chemeClr val="tx1"/>
                </a:solidFill>
              </a:rPr>
              <a:t> c = 99 ;		</a:t>
            </a:r>
            <a:endParaRPr lang="en-US" altLang="zh-CN" sz="200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58051" name="Rectangle 6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2.  </a:t>
            </a:r>
            <a:r>
              <a:rPr lang="zh-CN" altLang="en-US" sz="2400">
                <a:solidFill>
                  <a:schemeClr val="accent2"/>
                </a:solidFill>
              </a:rPr>
              <a:t>指向常量的指针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2" grpId="0" autoUpdateAnimBg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Text Box 2"/>
          <p:cNvSpPr txBox="1">
            <a:spLocks noChangeArrowheads="1"/>
          </p:cNvSpPr>
          <p:nvPr/>
        </p:nvSpPr>
        <p:spPr bwMode="auto">
          <a:xfrm>
            <a:off x="1143000" y="901700"/>
            <a:ext cx="3505200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1-13</a:t>
            </a:r>
            <a:endParaRPr lang="en-US" altLang="zh-CN" sz="200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 const  int  A = 78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const  int  B = 25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int  c = 13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</a:t>
            </a:r>
            <a:r>
              <a:rPr lang="en-US" altLang="zh-CN" sz="2000">
                <a:solidFill>
                  <a:srgbClr val="0000FF"/>
                </a:solidFill>
              </a:rPr>
              <a:t>const  int  *pi = &amp;A ;</a:t>
            </a:r>
            <a:r>
              <a:rPr lang="en-US" altLang="zh-CN" sz="2000" b="0">
                <a:solidFill>
                  <a:schemeClr val="tx1"/>
                </a:solidFill>
              </a:rPr>
              <a:t> 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rgbClr val="008000"/>
                </a:solidFill>
              </a:rPr>
              <a:t> </a:t>
            </a:r>
            <a:r>
              <a:rPr lang="en-US" altLang="zh-CN" sz="2000" b="0" i="1">
                <a:solidFill>
                  <a:srgbClr val="008000"/>
                </a:solidFill>
              </a:rPr>
              <a:t>// </a:t>
            </a:r>
            <a:r>
              <a:rPr lang="en-US" altLang="zh-CN" sz="20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*pi = 56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zh-CN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 pi = &amp;B ;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pi = &amp;c ;	</a:t>
            </a:r>
            <a:endParaRPr lang="en-US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0" i="1">
                <a:solidFill>
                  <a:srgbClr val="008000"/>
                </a:solidFill>
              </a:rPr>
              <a:t>// </a:t>
            </a:r>
            <a:r>
              <a:rPr lang="en-US" altLang="zh-CN" sz="20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*pi = 99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 c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= 99 ;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en-US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74148" name="Rectangle 4"/>
          <p:cNvSpPr>
            <a:spLocks noChangeArrowheads="1"/>
          </p:cNvSpPr>
          <p:nvPr/>
        </p:nvSpPr>
        <p:spPr bwMode="auto">
          <a:xfrm>
            <a:off x="3822700" y="3783013"/>
            <a:ext cx="1973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指向一个常量</a:t>
            </a:r>
          </a:p>
        </p:txBody>
      </p:sp>
      <p:sp>
        <p:nvSpPr>
          <p:cNvPr id="259076" name="Rectangle 7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2.  </a:t>
            </a:r>
            <a:r>
              <a:rPr lang="zh-CN" altLang="en-US" sz="2400">
                <a:solidFill>
                  <a:schemeClr val="accent2"/>
                </a:solidFill>
              </a:rPr>
              <a:t>指向常量的指针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8" grpId="0" autoUpdateAnimBg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Text Box 2"/>
          <p:cNvSpPr txBox="1">
            <a:spLocks noChangeArrowheads="1"/>
          </p:cNvSpPr>
          <p:nvPr/>
        </p:nvSpPr>
        <p:spPr bwMode="auto">
          <a:xfrm>
            <a:off x="1143000" y="901700"/>
            <a:ext cx="3505200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1-13</a:t>
            </a:r>
            <a:endParaRPr lang="en-US" altLang="zh-CN" sz="200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 const  int  A = 78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const  int  B = 25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int  c = 13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const  int  *pi = &amp;A ; 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</a:t>
            </a: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en-US" altLang="zh-CN" sz="2000" i="1">
                <a:solidFill>
                  <a:srgbClr val="0000CC"/>
                </a:solidFill>
              </a:rPr>
              <a:t> </a:t>
            </a:r>
            <a:r>
              <a:rPr lang="en-US" altLang="zh-CN" sz="2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*pi = 56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zh-CN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 pi = &amp;B ;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pi = &amp;c ;	</a:t>
            </a:r>
            <a:endParaRPr lang="en-US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0" i="1">
                <a:solidFill>
                  <a:srgbClr val="008000"/>
                </a:solidFill>
              </a:rPr>
              <a:t>// </a:t>
            </a:r>
            <a:r>
              <a:rPr lang="en-US" altLang="zh-CN" sz="20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*pi = 99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 c = 99 ;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en-US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60099" name="Rectangle 4"/>
          <p:cNvSpPr>
            <a:spLocks noChangeArrowheads="1"/>
          </p:cNvSpPr>
          <p:nvPr/>
        </p:nvSpPr>
        <p:spPr bwMode="auto">
          <a:xfrm>
            <a:off x="3817938" y="3789363"/>
            <a:ext cx="174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指向一个常量</a:t>
            </a:r>
          </a:p>
        </p:txBody>
      </p:sp>
      <p:sp>
        <p:nvSpPr>
          <p:cNvPr id="775173" name="Rectangle 5"/>
          <p:cNvSpPr>
            <a:spLocks noChangeArrowheads="1"/>
          </p:cNvSpPr>
          <p:nvPr/>
        </p:nvSpPr>
        <p:spPr bwMode="auto">
          <a:xfrm>
            <a:off x="3814763" y="4149725"/>
            <a:ext cx="278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错误</a:t>
            </a:r>
            <a:r>
              <a:rPr lang="en-US" altLang="zh-CN" i="1">
                <a:solidFill>
                  <a:srgbClr val="008000"/>
                </a:solidFill>
              </a:rPr>
              <a:t>, </a:t>
            </a:r>
            <a:r>
              <a:rPr lang="zh-CN" altLang="en-US" i="1">
                <a:solidFill>
                  <a:srgbClr val="008000"/>
                </a:solidFill>
              </a:rPr>
              <a:t>不能修改所指常量</a:t>
            </a:r>
          </a:p>
        </p:txBody>
      </p:sp>
      <p:sp>
        <p:nvSpPr>
          <p:cNvPr id="260101" name="Rectangle 8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2.  </a:t>
            </a:r>
            <a:r>
              <a:rPr lang="zh-CN" altLang="en-US" sz="2400">
                <a:solidFill>
                  <a:schemeClr val="accent2"/>
                </a:solidFill>
              </a:rPr>
              <a:t>指向常量的指针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3" grpId="0" autoUpdateAnimBg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ext Box 2"/>
          <p:cNvSpPr txBox="1">
            <a:spLocks noChangeArrowheads="1"/>
          </p:cNvSpPr>
          <p:nvPr/>
        </p:nvSpPr>
        <p:spPr bwMode="auto">
          <a:xfrm>
            <a:off x="1143000" y="901700"/>
            <a:ext cx="3505200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1-13</a:t>
            </a:r>
            <a:endParaRPr lang="en-US" altLang="zh-CN" sz="200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 const  int  A = 78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const  int  B = 25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int  c = 13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const  int  *pi = &amp;A ; 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</a:t>
            </a:r>
            <a:r>
              <a:rPr lang="en-US" altLang="zh-CN" sz="2000" b="0" i="1">
                <a:solidFill>
                  <a:srgbClr val="008000"/>
                </a:solidFill>
              </a:rPr>
              <a:t>//</a:t>
            </a:r>
            <a:r>
              <a:rPr lang="en-US" altLang="zh-CN" sz="2000" b="0" i="1">
                <a:solidFill>
                  <a:srgbClr val="0000CC"/>
                </a:solidFill>
              </a:rPr>
              <a:t> 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*pi = 56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zh-CN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rgbClr val="0000FF"/>
                </a:solidFill>
              </a:rPr>
              <a:t>pi = &amp;B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pi = &amp;c ;	</a:t>
            </a:r>
            <a:endParaRPr lang="en-US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0" i="1">
                <a:solidFill>
                  <a:srgbClr val="008000"/>
                </a:solidFill>
              </a:rPr>
              <a:t>//</a:t>
            </a:r>
            <a:r>
              <a:rPr lang="en-US" altLang="zh-CN" sz="2000" b="0" i="1">
                <a:solidFill>
                  <a:srgbClr val="0000CC"/>
                </a:solidFill>
              </a:rPr>
              <a:t> 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*pi = 99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 c = 99 ;		</a:t>
            </a:r>
            <a:endParaRPr lang="en-US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61123" name="Rectangle 4"/>
          <p:cNvSpPr>
            <a:spLocks noChangeArrowheads="1"/>
          </p:cNvSpPr>
          <p:nvPr/>
        </p:nvSpPr>
        <p:spPr bwMode="auto">
          <a:xfrm>
            <a:off x="3822700" y="3789363"/>
            <a:ext cx="1901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指向一个常量</a:t>
            </a:r>
          </a:p>
        </p:txBody>
      </p:sp>
      <p:sp>
        <p:nvSpPr>
          <p:cNvPr id="261124" name="Rectangle 5"/>
          <p:cNvSpPr>
            <a:spLocks noChangeArrowheads="1"/>
          </p:cNvSpPr>
          <p:nvPr/>
        </p:nvSpPr>
        <p:spPr bwMode="auto">
          <a:xfrm>
            <a:off x="3814763" y="4221163"/>
            <a:ext cx="278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错误</a:t>
            </a:r>
            <a:r>
              <a:rPr lang="en-US" altLang="zh-CN" i="1">
                <a:solidFill>
                  <a:srgbClr val="008000"/>
                </a:solidFill>
              </a:rPr>
              <a:t>, </a:t>
            </a:r>
            <a:r>
              <a:rPr lang="zh-CN" altLang="en-US" i="1">
                <a:solidFill>
                  <a:srgbClr val="008000"/>
                </a:solidFill>
              </a:rPr>
              <a:t>不能修改所指常量</a:t>
            </a:r>
          </a:p>
        </p:txBody>
      </p:sp>
      <p:sp>
        <p:nvSpPr>
          <p:cNvPr id="776198" name="Rectangle 6"/>
          <p:cNvSpPr>
            <a:spLocks noChangeArrowheads="1"/>
          </p:cNvSpPr>
          <p:nvPr/>
        </p:nvSpPr>
        <p:spPr bwMode="auto">
          <a:xfrm>
            <a:off x="3817938" y="4581525"/>
            <a:ext cx="1979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指向另一个常量</a:t>
            </a:r>
          </a:p>
        </p:txBody>
      </p:sp>
      <p:sp>
        <p:nvSpPr>
          <p:cNvPr id="261126" name="Rectangle 9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2.  </a:t>
            </a:r>
            <a:r>
              <a:rPr lang="zh-CN" altLang="en-US" sz="2400">
                <a:solidFill>
                  <a:schemeClr val="accent2"/>
                </a:solidFill>
              </a:rPr>
              <a:t>指向常量的指针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8" grpId="0" autoUpdateAnimBg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Text Box 2"/>
          <p:cNvSpPr txBox="1">
            <a:spLocks noChangeArrowheads="1"/>
          </p:cNvSpPr>
          <p:nvPr/>
        </p:nvSpPr>
        <p:spPr bwMode="auto">
          <a:xfrm>
            <a:off x="1143000" y="901700"/>
            <a:ext cx="3505200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1-13</a:t>
            </a:r>
            <a:endParaRPr lang="en-US" altLang="zh-CN" sz="200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 const  int  A = 78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const  int  B = 25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int  c = 13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const  int  *pi = &amp;A ; 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</a:t>
            </a:r>
            <a:r>
              <a:rPr lang="en-US" altLang="zh-CN" sz="2000" b="0" i="1">
                <a:solidFill>
                  <a:srgbClr val="008000"/>
                </a:solidFill>
              </a:rPr>
              <a:t>//</a:t>
            </a:r>
            <a:r>
              <a:rPr lang="en-US" altLang="zh-CN" sz="2000" b="0" i="1">
                <a:solidFill>
                  <a:srgbClr val="0000CC"/>
                </a:solidFill>
              </a:rPr>
              <a:t> 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*pi = 56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zh-CN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 pi = &amp;B ;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rgbClr val="0000FF"/>
                </a:solidFill>
              </a:rPr>
              <a:t>    pi = &amp;c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en-US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0" i="1">
                <a:solidFill>
                  <a:srgbClr val="008000"/>
                </a:solidFill>
              </a:rPr>
              <a:t>//</a:t>
            </a:r>
            <a:r>
              <a:rPr lang="en-US" altLang="zh-CN" sz="2000" b="0" i="1">
                <a:solidFill>
                  <a:srgbClr val="0000CC"/>
                </a:solidFill>
              </a:rPr>
              <a:t> 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*pi = 99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 c = 99 ;		</a:t>
            </a:r>
            <a:endParaRPr lang="en-US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62147" name="Rectangle 4"/>
          <p:cNvSpPr>
            <a:spLocks noChangeArrowheads="1"/>
          </p:cNvSpPr>
          <p:nvPr/>
        </p:nvSpPr>
        <p:spPr bwMode="auto">
          <a:xfrm>
            <a:off x="3817938" y="3789363"/>
            <a:ext cx="174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指向一个常量</a:t>
            </a:r>
          </a:p>
        </p:txBody>
      </p:sp>
      <p:sp>
        <p:nvSpPr>
          <p:cNvPr id="262148" name="Rectangle 5"/>
          <p:cNvSpPr>
            <a:spLocks noChangeArrowheads="1"/>
          </p:cNvSpPr>
          <p:nvPr/>
        </p:nvSpPr>
        <p:spPr bwMode="auto">
          <a:xfrm>
            <a:off x="3814763" y="4214813"/>
            <a:ext cx="278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错误</a:t>
            </a:r>
            <a:r>
              <a:rPr lang="en-US" altLang="zh-CN" i="1">
                <a:solidFill>
                  <a:srgbClr val="008000"/>
                </a:solidFill>
              </a:rPr>
              <a:t>, </a:t>
            </a:r>
            <a:r>
              <a:rPr lang="zh-CN" altLang="en-US" i="1">
                <a:solidFill>
                  <a:srgbClr val="008000"/>
                </a:solidFill>
              </a:rPr>
              <a:t>不能修改所指常量</a:t>
            </a:r>
          </a:p>
        </p:txBody>
      </p:sp>
      <p:sp>
        <p:nvSpPr>
          <p:cNvPr id="262149" name="Rectangle 6"/>
          <p:cNvSpPr>
            <a:spLocks noChangeArrowheads="1"/>
          </p:cNvSpPr>
          <p:nvPr/>
        </p:nvSpPr>
        <p:spPr bwMode="auto">
          <a:xfrm>
            <a:off x="3817938" y="4575175"/>
            <a:ext cx="1979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指向另一个常量</a:t>
            </a:r>
          </a:p>
        </p:txBody>
      </p:sp>
      <p:sp>
        <p:nvSpPr>
          <p:cNvPr id="777223" name="Rectangle 7"/>
          <p:cNvSpPr>
            <a:spLocks noChangeArrowheads="1"/>
          </p:cNvSpPr>
          <p:nvPr/>
        </p:nvSpPr>
        <p:spPr bwMode="auto">
          <a:xfrm>
            <a:off x="3817938" y="4941888"/>
            <a:ext cx="197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指向一个变量</a:t>
            </a:r>
          </a:p>
        </p:txBody>
      </p:sp>
      <p:sp>
        <p:nvSpPr>
          <p:cNvPr id="262151" name="Rectangle 10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2.  </a:t>
            </a:r>
            <a:r>
              <a:rPr lang="zh-CN" altLang="en-US" sz="2400">
                <a:solidFill>
                  <a:schemeClr val="accent2"/>
                </a:solidFill>
              </a:rPr>
              <a:t>指向常量的指针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3" grpId="0" autoUpdateAnimBg="0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Text Box 2"/>
          <p:cNvSpPr txBox="1">
            <a:spLocks noChangeArrowheads="1"/>
          </p:cNvSpPr>
          <p:nvPr/>
        </p:nvSpPr>
        <p:spPr bwMode="auto">
          <a:xfrm>
            <a:off x="1143000" y="901700"/>
            <a:ext cx="3505200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1-13</a:t>
            </a:r>
            <a:endParaRPr lang="en-US" altLang="zh-CN" sz="200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 const  int  A = 78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const  int  B = 25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int  c = 13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const  int  *pi = &amp;A ; 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</a:t>
            </a:r>
            <a:r>
              <a:rPr lang="en-US" altLang="zh-CN" sz="2000" b="0" i="1">
                <a:solidFill>
                  <a:srgbClr val="008000"/>
                </a:solidFill>
              </a:rPr>
              <a:t>//</a:t>
            </a:r>
            <a:r>
              <a:rPr lang="en-US" altLang="zh-CN" sz="2000" b="0" i="1">
                <a:solidFill>
                  <a:srgbClr val="0000CC"/>
                </a:solidFill>
              </a:rPr>
              <a:t> 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*pi = 56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zh-CN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 pi = &amp;B ;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pi = &amp;c ;	</a:t>
            </a:r>
            <a:endParaRPr lang="en-US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en-US" altLang="zh-CN" sz="2000" i="1">
                <a:solidFill>
                  <a:srgbClr val="0000CC"/>
                </a:solidFill>
              </a:rPr>
              <a:t> </a:t>
            </a:r>
            <a:r>
              <a:rPr lang="en-US" altLang="zh-CN" sz="2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*pi = 99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 c = 99 ;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en-US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63171" name="Rectangle 4"/>
          <p:cNvSpPr>
            <a:spLocks noChangeArrowheads="1"/>
          </p:cNvSpPr>
          <p:nvPr/>
        </p:nvSpPr>
        <p:spPr bwMode="auto">
          <a:xfrm>
            <a:off x="3817938" y="3789363"/>
            <a:ext cx="174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指向一个常量</a:t>
            </a:r>
          </a:p>
        </p:txBody>
      </p:sp>
      <p:sp>
        <p:nvSpPr>
          <p:cNvPr id="263172" name="Rectangle 5"/>
          <p:cNvSpPr>
            <a:spLocks noChangeArrowheads="1"/>
          </p:cNvSpPr>
          <p:nvPr/>
        </p:nvSpPr>
        <p:spPr bwMode="auto">
          <a:xfrm>
            <a:off x="3814763" y="4214813"/>
            <a:ext cx="291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错误</a:t>
            </a:r>
            <a:r>
              <a:rPr lang="en-US" altLang="zh-CN" i="1">
                <a:solidFill>
                  <a:srgbClr val="008000"/>
                </a:solidFill>
              </a:rPr>
              <a:t>, </a:t>
            </a:r>
            <a:r>
              <a:rPr lang="zh-CN" altLang="en-US" i="1">
                <a:solidFill>
                  <a:srgbClr val="008000"/>
                </a:solidFill>
              </a:rPr>
              <a:t>不能修改所指常量</a:t>
            </a:r>
          </a:p>
        </p:txBody>
      </p:sp>
      <p:sp>
        <p:nvSpPr>
          <p:cNvPr id="263173" name="Rectangle 6"/>
          <p:cNvSpPr>
            <a:spLocks noChangeArrowheads="1"/>
          </p:cNvSpPr>
          <p:nvPr/>
        </p:nvSpPr>
        <p:spPr bwMode="auto">
          <a:xfrm>
            <a:off x="3817938" y="4581525"/>
            <a:ext cx="1979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指向另一个常量</a:t>
            </a:r>
          </a:p>
        </p:txBody>
      </p:sp>
      <p:sp>
        <p:nvSpPr>
          <p:cNvPr id="263174" name="Rectangle 7"/>
          <p:cNvSpPr>
            <a:spLocks noChangeArrowheads="1"/>
          </p:cNvSpPr>
          <p:nvPr/>
        </p:nvSpPr>
        <p:spPr bwMode="auto">
          <a:xfrm>
            <a:off x="3708400" y="4941888"/>
            <a:ext cx="197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指向一个变量</a:t>
            </a:r>
          </a:p>
        </p:txBody>
      </p:sp>
      <p:sp>
        <p:nvSpPr>
          <p:cNvPr id="778248" name="Rectangle 8"/>
          <p:cNvSpPr>
            <a:spLocks noChangeArrowheads="1"/>
          </p:cNvSpPr>
          <p:nvPr/>
        </p:nvSpPr>
        <p:spPr bwMode="auto">
          <a:xfrm>
            <a:off x="3708400" y="5300663"/>
            <a:ext cx="378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错误，不能用间址方式修改对象</a:t>
            </a:r>
          </a:p>
        </p:txBody>
      </p:sp>
      <p:sp>
        <p:nvSpPr>
          <p:cNvPr id="263176" name="Rectangle 11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2.  </a:t>
            </a:r>
            <a:r>
              <a:rPr lang="zh-CN" altLang="en-US" sz="2400">
                <a:solidFill>
                  <a:schemeClr val="accent2"/>
                </a:solidFill>
              </a:rPr>
              <a:t>指向常量的指针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8" grpId="0" autoUpdateAnimBg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Text Box 2"/>
          <p:cNvSpPr txBox="1">
            <a:spLocks noChangeArrowheads="1"/>
          </p:cNvSpPr>
          <p:nvPr/>
        </p:nvSpPr>
        <p:spPr bwMode="auto">
          <a:xfrm>
            <a:off x="1143000" y="901700"/>
            <a:ext cx="3505200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1-13</a:t>
            </a:r>
            <a:endParaRPr lang="en-US" altLang="zh-CN" sz="200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 const  int  A = 78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const  int  B = 25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int  c = 13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const  int  *pi = &amp;A ; 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rgbClr val="008000"/>
                </a:solidFill>
              </a:rPr>
              <a:t> </a:t>
            </a:r>
            <a:r>
              <a:rPr lang="en-US" altLang="zh-CN" sz="2000" b="0" i="1">
                <a:solidFill>
                  <a:srgbClr val="008000"/>
                </a:solidFill>
              </a:rPr>
              <a:t>//</a:t>
            </a:r>
            <a:r>
              <a:rPr lang="en-US" altLang="zh-CN" sz="2000" b="0" i="1">
                <a:solidFill>
                  <a:srgbClr val="0000CC"/>
                </a:solidFill>
              </a:rPr>
              <a:t> 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*pi = 56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zh-CN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 pi = &amp;B ;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pi = &amp;c ;	</a:t>
            </a:r>
            <a:endParaRPr lang="en-US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0" i="1">
                <a:solidFill>
                  <a:srgbClr val="008000"/>
                </a:solidFill>
              </a:rPr>
              <a:t>//</a:t>
            </a:r>
            <a:r>
              <a:rPr lang="en-US" altLang="zh-CN" sz="2000" b="0" i="1">
                <a:solidFill>
                  <a:srgbClr val="0000CC"/>
                </a:solidFill>
              </a:rPr>
              <a:t> 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*pi = 99 ;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zh-CN" altLang="zh-CN" sz="2000" b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rgbClr val="0000FF"/>
                </a:solidFill>
              </a:rPr>
              <a:t>c = 99 ;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b="0">
                <a:solidFill>
                  <a:schemeClr val="tx1"/>
                </a:solidFill>
              </a:rPr>
              <a:t>	</a:t>
            </a:r>
            <a:endParaRPr lang="en-US" altLang="zh-CN" sz="2000" b="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79273" name="Rectangle 9"/>
          <p:cNvSpPr>
            <a:spLocks noChangeArrowheads="1"/>
          </p:cNvSpPr>
          <p:nvPr/>
        </p:nvSpPr>
        <p:spPr bwMode="auto">
          <a:xfrm>
            <a:off x="3822700" y="5661025"/>
            <a:ext cx="1181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正确</a:t>
            </a:r>
          </a:p>
        </p:txBody>
      </p:sp>
      <p:sp>
        <p:nvSpPr>
          <p:cNvPr id="264196" name="Rectangle 12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2.  </a:t>
            </a:r>
            <a:r>
              <a:rPr lang="zh-CN" altLang="en-US" sz="2400">
                <a:solidFill>
                  <a:schemeClr val="accent2"/>
                </a:solidFill>
              </a:rPr>
              <a:t>指向常量的指针 </a:t>
            </a:r>
          </a:p>
        </p:txBody>
      </p:sp>
      <p:sp>
        <p:nvSpPr>
          <p:cNvPr id="264197" name="Rectangle 13"/>
          <p:cNvSpPr>
            <a:spLocks noChangeArrowheads="1"/>
          </p:cNvSpPr>
          <p:nvPr/>
        </p:nvSpPr>
        <p:spPr bwMode="auto">
          <a:xfrm>
            <a:off x="3817938" y="3789363"/>
            <a:ext cx="174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指向一个常量</a:t>
            </a:r>
          </a:p>
        </p:txBody>
      </p:sp>
      <p:sp>
        <p:nvSpPr>
          <p:cNvPr id="264198" name="Rectangle 14"/>
          <p:cNvSpPr>
            <a:spLocks noChangeArrowheads="1"/>
          </p:cNvSpPr>
          <p:nvPr/>
        </p:nvSpPr>
        <p:spPr bwMode="auto">
          <a:xfrm>
            <a:off x="3814763" y="4214813"/>
            <a:ext cx="291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错误</a:t>
            </a:r>
            <a:r>
              <a:rPr lang="en-US" altLang="zh-CN" i="1">
                <a:solidFill>
                  <a:srgbClr val="008000"/>
                </a:solidFill>
              </a:rPr>
              <a:t>, </a:t>
            </a:r>
            <a:r>
              <a:rPr lang="zh-CN" altLang="en-US" i="1">
                <a:solidFill>
                  <a:srgbClr val="008000"/>
                </a:solidFill>
              </a:rPr>
              <a:t>不能修改所指常量</a:t>
            </a:r>
          </a:p>
        </p:txBody>
      </p:sp>
      <p:sp>
        <p:nvSpPr>
          <p:cNvPr id="264199" name="Rectangle 15"/>
          <p:cNvSpPr>
            <a:spLocks noChangeArrowheads="1"/>
          </p:cNvSpPr>
          <p:nvPr/>
        </p:nvSpPr>
        <p:spPr bwMode="auto">
          <a:xfrm>
            <a:off x="3817938" y="4581525"/>
            <a:ext cx="1979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指向另一个常量</a:t>
            </a:r>
          </a:p>
        </p:txBody>
      </p:sp>
      <p:sp>
        <p:nvSpPr>
          <p:cNvPr id="264200" name="Rectangle 16"/>
          <p:cNvSpPr>
            <a:spLocks noChangeArrowheads="1"/>
          </p:cNvSpPr>
          <p:nvPr/>
        </p:nvSpPr>
        <p:spPr bwMode="auto">
          <a:xfrm>
            <a:off x="3708400" y="4941888"/>
            <a:ext cx="197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指向一个变量</a:t>
            </a:r>
          </a:p>
        </p:txBody>
      </p:sp>
      <p:sp>
        <p:nvSpPr>
          <p:cNvPr id="264201" name="Rectangle 17"/>
          <p:cNvSpPr>
            <a:spLocks noChangeArrowheads="1"/>
          </p:cNvSpPr>
          <p:nvPr/>
        </p:nvSpPr>
        <p:spPr bwMode="auto">
          <a:xfrm>
            <a:off x="3708400" y="5300663"/>
            <a:ext cx="378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错误，不能用间址方式修改对象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73" grpId="0" autoUpdateAnimBg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Text Box 2"/>
          <p:cNvSpPr txBox="1">
            <a:spLocks noChangeArrowheads="1"/>
          </p:cNvSpPr>
          <p:nvPr/>
        </p:nvSpPr>
        <p:spPr bwMode="auto">
          <a:xfrm>
            <a:off x="1143000" y="901700"/>
            <a:ext cx="3505200" cy="564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1-13</a:t>
            </a:r>
            <a:endParaRPr lang="en-US" altLang="zh-CN" sz="200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int main(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{  const  int  A = 78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  const  int  B = 25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  int  c = 13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  const  int  *pi = &amp;A ; 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en-US" altLang="zh-CN" sz="2000" i="1">
                <a:solidFill>
                  <a:srgbClr val="0000CC"/>
                </a:solidFill>
              </a:rPr>
              <a:t> </a:t>
            </a:r>
            <a:r>
              <a:rPr lang="en-US" altLang="zh-CN" sz="2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*pi = 56 ;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endParaRPr lang="zh-CN" altLang="zh-CN" sz="200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chemeClr val="tx1"/>
                </a:solidFill>
              </a:rPr>
              <a:t> pi = &amp;B ;	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  pi = &amp;c ;	</a:t>
            </a:r>
            <a:endParaRPr lang="en-US" altLang="zh-CN" sz="200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en-US" altLang="zh-CN" sz="2000" i="1">
                <a:solidFill>
                  <a:srgbClr val="0000CC"/>
                </a:solidFill>
              </a:rPr>
              <a:t> </a:t>
            </a:r>
            <a:r>
              <a:rPr lang="en-US" altLang="zh-CN" sz="2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*pi = 99 ;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endParaRPr lang="zh-CN" altLang="zh-CN" sz="20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chemeClr val="tx1"/>
                </a:solidFill>
              </a:rPr>
              <a:t> c = 99 ;		</a:t>
            </a:r>
            <a:endParaRPr lang="en-US" altLang="zh-CN" sz="2000" i="1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65219" name="Rectangle 13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2.  </a:t>
            </a:r>
            <a:r>
              <a:rPr lang="zh-CN" altLang="en-US" sz="2400">
                <a:solidFill>
                  <a:schemeClr val="accent2"/>
                </a:solidFill>
              </a:rPr>
              <a:t>指向常量的指针 </a:t>
            </a:r>
          </a:p>
        </p:txBody>
      </p:sp>
      <p:sp>
        <p:nvSpPr>
          <p:cNvPr id="265220" name="Rectangle 14"/>
          <p:cNvSpPr>
            <a:spLocks noChangeArrowheads="1"/>
          </p:cNvSpPr>
          <p:nvPr/>
        </p:nvSpPr>
        <p:spPr bwMode="auto">
          <a:xfrm>
            <a:off x="3822700" y="5661025"/>
            <a:ext cx="1181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正确</a:t>
            </a:r>
          </a:p>
        </p:txBody>
      </p:sp>
      <p:sp>
        <p:nvSpPr>
          <p:cNvPr id="265221" name="Rectangle 15"/>
          <p:cNvSpPr>
            <a:spLocks noChangeArrowheads="1"/>
          </p:cNvSpPr>
          <p:nvPr/>
        </p:nvSpPr>
        <p:spPr bwMode="auto">
          <a:xfrm>
            <a:off x="3817938" y="3789363"/>
            <a:ext cx="174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指向一个常量</a:t>
            </a:r>
          </a:p>
        </p:txBody>
      </p:sp>
      <p:sp>
        <p:nvSpPr>
          <p:cNvPr id="265222" name="Rectangle 16"/>
          <p:cNvSpPr>
            <a:spLocks noChangeArrowheads="1"/>
          </p:cNvSpPr>
          <p:nvPr/>
        </p:nvSpPr>
        <p:spPr bwMode="auto">
          <a:xfrm>
            <a:off x="3814763" y="4214813"/>
            <a:ext cx="291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错误</a:t>
            </a:r>
            <a:r>
              <a:rPr lang="en-US" altLang="zh-CN" i="1">
                <a:solidFill>
                  <a:srgbClr val="008000"/>
                </a:solidFill>
              </a:rPr>
              <a:t>, </a:t>
            </a:r>
            <a:r>
              <a:rPr lang="zh-CN" altLang="en-US" i="1">
                <a:solidFill>
                  <a:srgbClr val="008000"/>
                </a:solidFill>
              </a:rPr>
              <a:t>不能修改所指常量</a:t>
            </a:r>
          </a:p>
        </p:txBody>
      </p:sp>
      <p:sp>
        <p:nvSpPr>
          <p:cNvPr id="265223" name="Rectangle 17"/>
          <p:cNvSpPr>
            <a:spLocks noChangeArrowheads="1"/>
          </p:cNvSpPr>
          <p:nvPr/>
        </p:nvSpPr>
        <p:spPr bwMode="auto">
          <a:xfrm>
            <a:off x="3817938" y="4581525"/>
            <a:ext cx="1979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指向另一个常量</a:t>
            </a:r>
          </a:p>
        </p:txBody>
      </p:sp>
      <p:sp>
        <p:nvSpPr>
          <p:cNvPr id="265224" name="Rectangle 18"/>
          <p:cNvSpPr>
            <a:spLocks noChangeArrowheads="1"/>
          </p:cNvSpPr>
          <p:nvPr/>
        </p:nvSpPr>
        <p:spPr bwMode="auto">
          <a:xfrm>
            <a:off x="3708400" y="4941888"/>
            <a:ext cx="197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指向一个变量</a:t>
            </a:r>
          </a:p>
        </p:txBody>
      </p:sp>
      <p:sp>
        <p:nvSpPr>
          <p:cNvPr id="265225" name="Rectangle 19"/>
          <p:cNvSpPr>
            <a:spLocks noChangeArrowheads="1"/>
          </p:cNvSpPr>
          <p:nvPr/>
        </p:nvSpPr>
        <p:spPr bwMode="auto">
          <a:xfrm>
            <a:off x="3708400" y="5300663"/>
            <a:ext cx="378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错误，不能用间址方式修改对象</a:t>
            </a:r>
          </a:p>
        </p:txBody>
      </p:sp>
      <p:sp>
        <p:nvSpPr>
          <p:cNvPr id="780298" name="AutoShape 10"/>
          <p:cNvSpPr>
            <a:spLocks noChangeArrowheads="1"/>
          </p:cNvSpPr>
          <p:nvPr/>
        </p:nvSpPr>
        <p:spPr bwMode="auto">
          <a:xfrm>
            <a:off x="3429000" y="1981200"/>
            <a:ext cx="4454525" cy="1119188"/>
          </a:xfrm>
          <a:prstGeom prst="cloudCallout">
            <a:avLst>
              <a:gd name="adj1" fmla="val -64718"/>
              <a:gd name="adj2" fmla="val 274963"/>
            </a:avLst>
          </a:prstGeom>
          <a:gradFill rotWithShape="0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74053" dir="1974217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i="1">
                <a:solidFill>
                  <a:schemeClr val="tx1"/>
                </a:solidFill>
              </a:rPr>
              <a:t>c </a:t>
            </a:r>
            <a:r>
              <a:rPr lang="zh-CN" altLang="en-US" i="1">
                <a:solidFill>
                  <a:schemeClr val="tx1"/>
                </a:solidFill>
              </a:rPr>
              <a:t>和 *</a:t>
            </a:r>
            <a:r>
              <a:rPr lang="en-US" altLang="zh-CN" i="1">
                <a:solidFill>
                  <a:schemeClr val="tx1"/>
                </a:solidFill>
              </a:rPr>
              <a:t>pi </a:t>
            </a:r>
            <a:r>
              <a:rPr lang="zh-CN" altLang="en-US" i="1">
                <a:solidFill>
                  <a:schemeClr val="tx1"/>
                </a:solidFill>
              </a:rPr>
              <a:t>都表示同一个对象</a:t>
            </a:r>
            <a:r>
              <a:rPr lang="en-US" altLang="zh-CN" i="1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i="1">
                <a:solidFill>
                  <a:schemeClr val="tx1"/>
                </a:solidFill>
              </a:rPr>
              <a:t>但它们有不同的访问特性</a:t>
            </a:r>
          </a:p>
        </p:txBody>
      </p:sp>
      <p:cxnSp>
        <p:nvCxnSpPr>
          <p:cNvPr id="12" name="直接连接符 11"/>
          <p:cNvCxnSpPr>
            <a:endCxn id="780298" idx="4"/>
          </p:cNvCxnSpPr>
          <p:nvPr/>
        </p:nvCxnSpPr>
        <p:spPr bwMode="auto">
          <a:xfrm rot="5400000">
            <a:off x="2649557" y="3195637"/>
            <a:ext cx="2546337" cy="22986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1-2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用面向对象方法编程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725488"/>
            <a:ext cx="56134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#include&lt;iostream&gt;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using namespace std ;</a:t>
            </a:r>
          </a:p>
          <a:p>
            <a:r>
              <a:rPr lang="en-US" altLang="zh-CN" b="0">
                <a:solidFill>
                  <a:srgbClr val="3333FF"/>
                </a:solidFill>
              </a:rPr>
              <a:t>class Circle</a:t>
            </a:r>
          </a:p>
          <a:p>
            <a:r>
              <a:rPr lang="en-US" altLang="zh-CN" b="0">
                <a:solidFill>
                  <a:srgbClr val="3333FF"/>
                </a:solidFill>
              </a:rPr>
              <a:t>{</a:t>
            </a:r>
            <a:r>
              <a:rPr lang="en-US" altLang="zh-CN">
                <a:solidFill>
                  <a:srgbClr val="3333FF"/>
                </a:solidFill>
              </a:rPr>
              <a:t>  </a:t>
            </a:r>
            <a:r>
              <a:rPr lang="en-US" altLang="zh-CN" b="0">
                <a:solidFill>
                  <a:srgbClr val="3333FF"/>
                </a:solidFill>
              </a:rPr>
              <a:t>double radius ;</a:t>
            </a:r>
          </a:p>
          <a:p>
            <a:r>
              <a:rPr lang="en-US" altLang="zh-CN">
                <a:solidFill>
                  <a:srgbClr val="3333FF"/>
                </a:solidFill>
              </a:rPr>
              <a:t>  </a:t>
            </a:r>
            <a:r>
              <a:rPr lang="en-US" altLang="zh-CN" b="0">
                <a:solidFill>
                  <a:srgbClr val="3333FF"/>
                </a:solidFill>
              </a:rPr>
              <a:t>public :</a:t>
            </a:r>
          </a:p>
          <a:p>
            <a:r>
              <a:rPr lang="en-US" altLang="zh-CN" b="0">
                <a:solidFill>
                  <a:srgbClr val="3333FF"/>
                </a:solidFill>
              </a:rPr>
              <a:t>    </a:t>
            </a:r>
            <a:r>
              <a:rPr lang="en-US" altLang="zh-CN" i="1">
                <a:solidFill>
                  <a:srgbClr val="3333FF"/>
                </a:solidFill>
              </a:rPr>
              <a:t>void Set_Radius( double r ) { radius = r ; }</a:t>
            </a:r>
          </a:p>
          <a:p>
            <a:r>
              <a:rPr lang="en-US" altLang="zh-CN" i="1">
                <a:solidFill>
                  <a:srgbClr val="3333FF"/>
                </a:solidFill>
              </a:rPr>
              <a:t>    double Get_Radius()  { return  radius ; }</a:t>
            </a:r>
          </a:p>
          <a:p>
            <a:r>
              <a:rPr lang="en-US" altLang="zh-CN" i="1">
                <a:solidFill>
                  <a:srgbClr val="3333FF"/>
                </a:solidFill>
              </a:rPr>
              <a:t>    double Get_Girth()     { return  2 * 3.14 * radius ; }</a:t>
            </a:r>
          </a:p>
          <a:p>
            <a:r>
              <a:rPr lang="en-US" altLang="zh-CN" i="1">
                <a:solidFill>
                  <a:srgbClr val="3333FF"/>
                </a:solidFill>
              </a:rPr>
              <a:t>    double Get_Area()     { return  3.14 * radius * radius ; }</a:t>
            </a:r>
          </a:p>
          <a:p>
            <a:r>
              <a:rPr lang="en-US" altLang="zh-CN" b="0">
                <a:solidFill>
                  <a:srgbClr val="3333FF"/>
                </a:solidFill>
              </a:rPr>
              <a:t>}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int main()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{ Circle A, B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A.Set_Radius( 6.23 )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"A.Radius = " &lt;&lt; A.Get_Radius()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"A.Girth = " &lt;&lt; A.Get_Girth()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"A.Area = " &lt;&lt; A.Get_Area()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B.Set_Radius( 10.5 )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"B.radius = " &lt;&lt; B.Get_Radius()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"B.Girth=" &lt;&lt; B.Get_Girth()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"B.Area = " &lt;&lt; B.Get_Area() &lt;&lt; endl ; 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57060" name="AutoShape 4"/>
          <p:cNvSpPr>
            <a:spLocks/>
          </p:cNvSpPr>
          <p:nvPr/>
        </p:nvSpPr>
        <p:spPr bwMode="auto">
          <a:xfrm>
            <a:off x="6781800" y="1335088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5093"/>
              <a:gd name="adj5" fmla="val 154167"/>
              <a:gd name="adj6" fmla="val -9053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成员函数</a:t>
            </a:r>
            <a:endParaRPr lang="zh-CN" altLang="en-US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0" grpId="0" animBg="1" autoUpdateAnimBg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5" name="Rectangle 3"/>
          <p:cNvSpPr>
            <a:spLocks noChangeArrowheads="1"/>
          </p:cNvSpPr>
          <p:nvPr/>
        </p:nvSpPr>
        <p:spPr bwMode="auto">
          <a:xfrm>
            <a:off x="3390900" y="1125538"/>
            <a:ext cx="34671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* 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const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指针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2947988"/>
            <a:ext cx="1143000" cy="760412"/>
            <a:chOff x="240" y="1921"/>
            <a:chExt cx="720" cy="479"/>
          </a:xfrm>
        </p:grpSpPr>
        <p:sp>
          <p:nvSpPr>
            <p:cNvPr id="266274" name="AutoShape 5"/>
            <p:cNvSpPr>
              <a:spLocks noChangeArrowheads="1"/>
            </p:cNvSpPr>
            <p:nvPr/>
          </p:nvSpPr>
          <p:spPr bwMode="auto">
            <a:xfrm>
              <a:off x="240" y="2160"/>
              <a:ext cx="720" cy="24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6275" name="Text Box 6"/>
            <p:cNvSpPr txBox="1">
              <a:spLocks noChangeArrowheads="1"/>
            </p:cNvSpPr>
            <p:nvPr/>
          </p:nvSpPr>
          <p:spPr bwMode="auto">
            <a:xfrm>
              <a:off x="434" y="1921"/>
              <a:ext cx="285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38400" y="3297238"/>
            <a:ext cx="2089150" cy="411162"/>
            <a:chOff x="1536" y="2141"/>
            <a:chExt cx="1316" cy="259"/>
          </a:xfrm>
        </p:grpSpPr>
        <p:sp>
          <p:nvSpPr>
            <p:cNvPr id="266272" name="AutoShape 8"/>
            <p:cNvSpPr>
              <a:spLocks noChangeArrowheads="1"/>
            </p:cNvSpPr>
            <p:nvPr/>
          </p:nvSpPr>
          <p:spPr bwMode="auto">
            <a:xfrm>
              <a:off x="1536" y="2160"/>
              <a:ext cx="720" cy="240"/>
            </a:xfrm>
            <a:prstGeom prst="flowChartProces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6273" name="Text Box 9"/>
            <p:cNvSpPr txBox="1">
              <a:spLocks noChangeArrowheads="1"/>
            </p:cNvSpPr>
            <p:nvPr/>
          </p:nvSpPr>
          <p:spPr bwMode="auto">
            <a:xfrm>
              <a:off x="2227" y="2141"/>
              <a:ext cx="625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const  c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524000" y="2916238"/>
            <a:ext cx="1752600" cy="639762"/>
            <a:chOff x="960" y="1997"/>
            <a:chExt cx="1104" cy="403"/>
          </a:xfrm>
        </p:grpSpPr>
        <p:sp>
          <p:nvSpPr>
            <p:cNvPr id="266270" name="Line 11"/>
            <p:cNvSpPr>
              <a:spLocks noChangeShapeType="1"/>
            </p:cNvSpPr>
            <p:nvPr/>
          </p:nvSpPr>
          <p:spPr bwMode="auto">
            <a:xfrm>
              <a:off x="960" y="2400"/>
              <a:ext cx="57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6271" name="Text Box 12"/>
            <p:cNvSpPr txBox="1">
              <a:spLocks noChangeArrowheads="1"/>
            </p:cNvSpPr>
            <p:nvPr/>
          </p:nvSpPr>
          <p:spPr bwMode="auto">
            <a:xfrm>
              <a:off x="1658" y="1997"/>
              <a:ext cx="406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* p1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52988" y="2916238"/>
            <a:ext cx="1143000" cy="792162"/>
            <a:chOff x="3057" y="1901"/>
            <a:chExt cx="720" cy="499"/>
          </a:xfrm>
        </p:grpSpPr>
        <p:sp>
          <p:nvSpPr>
            <p:cNvPr id="266268" name="AutoShape 14"/>
            <p:cNvSpPr>
              <a:spLocks noChangeArrowheads="1"/>
            </p:cNvSpPr>
            <p:nvPr/>
          </p:nvSpPr>
          <p:spPr bwMode="auto">
            <a:xfrm>
              <a:off x="3057" y="2160"/>
              <a:ext cx="720" cy="24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6269" name="Text Box 15"/>
            <p:cNvSpPr txBox="1">
              <a:spLocks noChangeArrowheads="1"/>
            </p:cNvSpPr>
            <p:nvPr/>
          </p:nvSpPr>
          <p:spPr bwMode="auto">
            <a:xfrm>
              <a:off x="3251" y="1901"/>
              <a:ext cx="285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5995988" y="2916238"/>
            <a:ext cx="1727200" cy="639762"/>
            <a:chOff x="3777" y="1997"/>
            <a:chExt cx="1088" cy="403"/>
          </a:xfrm>
        </p:grpSpPr>
        <p:sp>
          <p:nvSpPr>
            <p:cNvPr id="266266" name="Line 17"/>
            <p:cNvSpPr>
              <a:spLocks noChangeShapeType="1"/>
            </p:cNvSpPr>
            <p:nvPr/>
          </p:nvSpPr>
          <p:spPr bwMode="auto">
            <a:xfrm>
              <a:off x="3777" y="2400"/>
              <a:ext cx="57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6267" name="Text Box 18"/>
            <p:cNvSpPr txBox="1">
              <a:spLocks noChangeArrowheads="1"/>
            </p:cNvSpPr>
            <p:nvPr/>
          </p:nvSpPr>
          <p:spPr bwMode="auto">
            <a:xfrm>
              <a:off x="4459" y="1997"/>
              <a:ext cx="406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* p2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910388" y="3297238"/>
            <a:ext cx="1941512" cy="411162"/>
            <a:chOff x="4353" y="2141"/>
            <a:chExt cx="1223" cy="259"/>
          </a:xfrm>
        </p:grpSpPr>
        <p:sp>
          <p:nvSpPr>
            <p:cNvPr id="266264" name="AutoShape 20"/>
            <p:cNvSpPr>
              <a:spLocks noChangeArrowheads="1"/>
            </p:cNvSpPr>
            <p:nvPr/>
          </p:nvSpPr>
          <p:spPr bwMode="auto">
            <a:xfrm>
              <a:off x="4353" y="2160"/>
              <a:ext cx="720" cy="240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6265" name="Text Box 21"/>
            <p:cNvSpPr txBox="1">
              <a:spLocks noChangeArrowheads="1"/>
            </p:cNvSpPr>
            <p:nvPr/>
          </p:nvSpPr>
          <p:spPr bwMode="auto">
            <a:xfrm>
              <a:off x="5045" y="2141"/>
              <a:ext cx="531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Var</a:t>
              </a:r>
              <a:r>
                <a:rPr lang="en-US" altLang="zh-CN" sz="2000" i="1">
                  <a:solidFill>
                    <a:srgbClr val="0000CC"/>
                  </a:solidFill>
                </a:rPr>
                <a:t> </a:t>
              </a:r>
              <a:r>
                <a:rPr lang="en-US" altLang="zh-CN" sz="2000">
                  <a:solidFill>
                    <a:schemeClr val="tx1"/>
                  </a:solidFill>
                </a:rPr>
                <a:t> v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 flipH="1">
            <a:off x="1676400" y="3251200"/>
            <a:ext cx="533400" cy="533400"/>
            <a:chOff x="1392" y="2736"/>
            <a:chExt cx="336" cy="336"/>
          </a:xfrm>
        </p:grpSpPr>
        <p:sp>
          <p:nvSpPr>
            <p:cNvPr id="266262" name="Line 25"/>
            <p:cNvSpPr>
              <a:spLocks noChangeShapeType="1"/>
            </p:cNvSpPr>
            <p:nvPr/>
          </p:nvSpPr>
          <p:spPr bwMode="auto">
            <a:xfrm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6263" name="Line 26"/>
            <p:cNvSpPr>
              <a:spLocks noChangeShapeType="1"/>
            </p:cNvSpPr>
            <p:nvPr/>
          </p:nvSpPr>
          <p:spPr bwMode="auto">
            <a:xfrm rot="6108937"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81344" name="Text Box 32"/>
          <p:cNvSpPr txBox="1">
            <a:spLocks noChangeArrowheads="1"/>
          </p:cNvSpPr>
          <p:nvPr/>
        </p:nvSpPr>
        <p:spPr bwMode="auto">
          <a:xfrm>
            <a:off x="7926388" y="5202238"/>
            <a:ext cx="581025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*p2</a:t>
            </a:r>
          </a:p>
        </p:txBody>
      </p:sp>
      <p:sp>
        <p:nvSpPr>
          <p:cNvPr id="781345" name="AutoShape 33"/>
          <p:cNvSpPr>
            <a:spLocks noChangeArrowheads="1"/>
          </p:cNvSpPr>
          <p:nvPr/>
        </p:nvSpPr>
        <p:spPr bwMode="auto">
          <a:xfrm flipH="1">
            <a:off x="7043738" y="530860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81346" name="Text Box 34"/>
          <p:cNvSpPr txBox="1">
            <a:spLocks noChangeArrowheads="1"/>
          </p:cNvSpPr>
          <p:nvPr/>
        </p:nvSpPr>
        <p:spPr bwMode="auto">
          <a:xfrm>
            <a:off x="7912100" y="4271963"/>
            <a:ext cx="33655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宋体" charset="-122"/>
              </a:rPr>
              <a:t>v</a:t>
            </a:r>
          </a:p>
        </p:txBody>
      </p:sp>
      <p:sp>
        <p:nvSpPr>
          <p:cNvPr id="781347" name="AutoShape 35"/>
          <p:cNvSpPr>
            <a:spLocks noChangeArrowheads="1"/>
          </p:cNvSpPr>
          <p:nvPr/>
        </p:nvSpPr>
        <p:spPr bwMode="auto">
          <a:xfrm flipH="1">
            <a:off x="7043738" y="439420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81350" name="Text Box 38"/>
          <p:cNvSpPr txBox="1">
            <a:spLocks noChangeArrowheads="1"/>
          </p:cNvSpPr>
          <p:nvPr/>
        </p:nvSpPr>
        <p:spPr bwMode="auto">
          <a:xfrm>
            <a:off x="5940425" y="4287838"/>
            <a:ext cx="452438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781351" name="AutoShape 39"/>
          <p:cNvSpPr>
            <a:spLocks noChangeArrowheads="1"/>
          </p:cNvSpPr>
          <p:nvPr/>
        </p:nvSpPr>
        <p:spPr bwMode="auto">
          <a:xfrm flipH="1">
            <a:off x="5029200" y="4410075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 flipH="1">
            <a:off x="5181600" y="4241800"/>
            <a:ext cx="533400" cy="533400"/>
            <a:chOff x="1392" y="2736"/>
            <a:chExt cx="336" cy="336"/>
          </a:xfrm>
        </p:grpSpPr>
        <p:sp>
          <p:nvSpPr>
            <p:cNvPr id="266260" name="Line 44"/>
            <p:cNvSpPr>
              <a:spLocks noChangeShapeType="1"/>
            </p:cNvSpPr>
            <p:nvPr/>
          </p:nvSpPr>
          <p:spPr bwMode="auto">
            <a:xfrm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6261" name="Line 45"/>
            <p:cNvSpPr>
              <a:spLocks noChangeShapeType="1"/>
            </p:cNvSpPr>
            <p:nvPr/>
          </p:nvSpPr>
          <p:spPr bwMode="auto">
            <a:xfrm rot="6108937"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81358" name="Text Box 46"/>
          <p:cNvSpPr txBox="1">
            <a:spLocks noChangeArrowheads="1"/>
          </p:cNvSpPr>
          <p:nvPr/>
        </p:nvSpPr>
        <p:spPr bwMode="auto">
          <a:xfrm>
            <a:off x="1046163" y="1939925"/>
            <a:ext cx="4565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指针常量的值只能在定义的时候初始化 </a:t>
            </a:r>
          </a:p>
        </p:txBody>
      </p:sp>
      <p:sp>
        <p:nvSpPr>
          <p:cNvPr id="781359" name="Rectangle 47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3.  </a:t>
            </a:r>
            <a:r>
              <a:rPr lang="zh-CN" altLang="en-US" sz="2400">
                <a:solidFill>
                  <a:schemeClr val="accent2"/>
                </a:solidFill>
              </a:rPr>
              <a:t>指针常量 </a:t>
            </a:r>
          </a:p>
        </p:txBody>
      </p:sp>
      <p:sp>
        <p:nvSpPr>
          <p:cNvPr id="781365" name="AutoShape 53"/>
          <p:cNvSpPr>
            <a:spLocks noChangeArrowheads="1"/>
          </p:cNvSpPr>
          <p:nvPr/>
        </p:nvSpPr>
        <p:spPr bwMode="auto">
          <a:xfrm>
            <a:off x="762000" y="4241800"/>
            <a:ext cx="3276600" cy="1219200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间址访问无约束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8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78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1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1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81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1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8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81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1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5" grpId="0" autoUpdateAnimBg="0"/>
      <p:bldP spid="781344" grpId="0" autoUpdateAnimBg="0"/>
      <p:bldP spid="781345" grpId="0" animBg="1"/>
      <p:bldP spid="781346" grpId="0" autoUpdateAnimBg="0"/>
      <p:bldP spid="781347" grpId="0" animBg="1"/>
      <p:bldP spid="781350" grpId="0" autoUpdateAnimBg="0"/>
      <p:bldP spid="781351" grpId="0" animBg="1"/>
      <p:bldP spid="781358" grpId="0" autoUpdateAnimBg="0"/>
      <p:bldP spid="781359" grpId="0" autoUpdateAnimBg="0"/>
      <p:bldP spid="781365" grpId="0" animBg="1" autoUpdateAnimBg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Text Box 2"/>
          <p:cNvSpPr txBox="1">
            <a:spLocks noChangeArrowheads="1"/>
          </p:cNvSpPr>
          <p:nvPr/>
        </p:nvSpPr>
        <p:spPr bwMode="auto">
          <a:xfrm>
            <a:off x="3733800" y="461963"/>
            <a:ext cx="4537075" cy="6056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1-14</a:t>
            </a:r>
            <a:endParaRPr lang="en-US" altLang="zh-CN" sz="2000" i="1">
              <a:solidFill>
                <a:srgbClr val="0000CC"/>
              </a:solidFill>
            </a:endParaRP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 int  max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int  *</a:t>
            </a:r>
            <a:r>
              <a:rPr lang="en-US" altLang="zh-CN" sz="2000" b="0"/>
              <a:t>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  pmax</a:t>
            </a:r>
            <a:r>
              <a:rPr lang="en-US" altLang="zh-CN" sz="2000" b="0">
                <a:solidFill>
                  <a:schemeClr val="tx1"/>
                </a:solidFill>
              </a:rPr>
              <a:t> = &amp; max ,  * p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* pmax = 1000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 "max1 = " &lt;&lt; * pmax &lt;&lt; endl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p = new  int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* p = 2000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 " * p = " &lt;&lt; * p &lt;&lt; endl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 i="1">
                <a:solidFill>
                  <a:srgbClr val="0000CC"/>
                </a:solidFill>
              </a:rPr>
              <a:t>    </a:t>
            </a:r>
            <a:r>
              <a:rPr lang="en-US" altLang="zh-CN" sz="2000" i="1">
                <a:solidFill>
                  <a:srgbClr val="010000"/>
                </a:solidFill>
              </a:rPr>
              <a:t>//</a:t>
            </a:r>
            <a:r>
              <a:rPr lang="en-US" altLang="zh-CN" sz="2000">
                <a:solidFill>
                  <a:schemeClr val="hlink"/>
                </a:solidFill>
              </a:rPr>
              <a:t> </a:t>
            </a:r>
            <a:r>
              <a:rPr lang="en-US" altLang="zh-CN" sz="2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pmax = p ;</a:t>
            </a:r>
            <a:r>
              <a:rPr lang="en-US" altLang="zh-CN" sz="2000" b="0">
                <a:solidFill>
                  <a:schemeClr val="hlink"/>
                </a:solidFill>
              </a:rPr>
              <a:t>	 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错误</a:t>
            </a:r>
          </a:p>
          <a:p>
            <a:pPr>
              <a:lnSpc>
                <a:spcPct val="115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  </a:t>
            </a:r>
            <a:r>
              <a:rPr lang="en-US" altLang="zh-CN" sz="2000" b="0">
                <a:solidFill>
                  <a:schemeClr val="tx1"/>
                </a:solidFill>
              </a:rPr>
              <a:t>p = pmax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&lt;&lt;" * p2 = " &lt;&lt; * p &lt;&lt; endl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* pmax = * pmax + * p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 " max2 = " &lt;&lt; * pmax &lt;&lt; endl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67267" name="Rectangle 6"/>
          <p:cNvSpPr>
            <a:spLocks noChangeArrowheads="1"/>
          </p:cNvSpPr>
          <p:nvPr/>
        </p:nvSpPr>
        <p:spPr bwMode="auto">
          <a:xfrm>
            <a:off x="533400" y="304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3.  </a:t>
            </a:r>
            <a:r>
              <a:rPr lang="zh-CN" altLang="en-US" sz="2400">
                <a:solidFill>
                  <a:schemeClr val="accent2"/>
                </a:solidFill>
              </a:rPr>
              <a:t>指针常量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8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78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78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78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78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78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78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782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78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782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782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782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500"/>
                                        <p:tgtEl>
                                          <p:spTgt spid="782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9" dur="500"/>
                                        <p:tgtEl>
                                          <p:spTgt spid="7823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3" dur="500"/>
                                        <p:tgtEl>
                                          <p:spTgt spid="7823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7" dur="500"/>
                                        <p:tgtEl>
                                          <p:spTgt spid="7823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1" dur="500"/>
                                        <p:tgtEl>
                                          <p:spTgt spid="7823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8" grpId="0" build="p" autoUpdateAnimBg="0" advAuto="100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3" name="Rectangle 3"/>
          <p:cNvSpPr>
            <a:spLocks noChangeArrowheads="1"/>
          </p:cNvSpPr>
          <p:nvPr/>
        </p:nvSpPr>
        <p:spPr bwMode="auto">
          <a:xfrm>
            <a:off x="2590800" y="1144588"/>
            <a:ext cx="40767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const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 * 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const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指针</a:t>
            </a:r>
          </a:p>
        </p:txBody>
      </p:sp>
      <p:sp>
        <p:nvSpPr>
          <p:cNvPr id="783364" name="Text Box 4"/>
          <p:cNvSpPr txBox="1">
            <a:spLocks noChangeArrowheads="1"/>
          </p:cNvSpPr>
          <p:nvPr/>
        </p:nvSpPr>
        <p:spPr bwMode="auto">
          <a:xfrm>
            <a:off x="682625" y="1882775"/>
            <a:ext cx="597693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0000CC"/>
                </a:solidFill>
              </a:rPr>
              <a:t>指针本身和所指对象的值在定义之后都限制为只读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692400"/>
            <a:ext cx="1143000" cy="730250"/>
            <a:chOff x="240" y="1940"/>
            <a:chExt cx="720" cy="460"/>
          </a:xfrm>
        </p:grpSpPr>
        <p:sp>
          <p:nvSpPr>
            <p:cNvPr id="268336" name="AutoShape 6"/>
            <p:cNvSpPr>
              <a:spLocks noChangeArrowheads="1"/>
            </p:cNvSpPr>
            <p:nvPr/>
          </p:nvSpPr>
          <p:spPr bwMode="auto">
            <a:xfrm>
              <a:off x="240" y="2160"/>
              <a:ext cx="720" cy="24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8337" name="Text Box 7"/>
            <p:cNvSpPr txBox="1">
              <a:spLocks noChangeArrowheads="1"/>
            </p:cNvSpPr>
            <p:nvPr/>
          </p:nvSpPr>
          <p:spPr bwMode="auto">
            <a:xfrm>
              <a:off x="450" y="1940"/>
              <a:ext cx="285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p1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38400" y="3041650"/>
            <a:ext cx="2066925" cy="401638"/>
            <a:chOff x="1536" y="2160"/>
            <a:chExt cx="1302" cy="253"/>
          </a:xfrm>
        </p:grpSpPr>
        <p:sp>
          <p:nvSpPr>
            <p:cNvPr id="268334" name="AutoShape 9"/>
            <p:cNvSpPr>
              <a:spLocks noChangeArrowheads="1"/>
            </p:cNvSpPr>
            <p:nvPr/>
          </p:nvSpPr>
          <p:spPr bwMode="auto">
            <a:xfrm>
              <a:off x="1536" y="2160"/>
              <a:ext cx="720" cy="240"/>
            </a:xfrm>
            <a:prstGeom prst="flowChartProces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8335" name="Text Box 10"/>
            <p:cNvSpPr txBox="1">
              <a:spLocks noChangeArrowheads="1"/>
            </p:cNvSpPr>
            <p:nvPr/>
          </p:nvSpPr>
          <p:spPr bwMode="auto">
            <a:xfrm>
              <a:off x="2213" y="2160"/>
              <a:ext cx="625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const  c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524000" y="2660650"/>
            <a:ext cx="1797050" cy="609600"/>
            <a:chOff x="960" y="2016"/>
            <a:chExt cx="1132" cy="384"/>
          </a:xfrm>
        </p:grpSpPr>
        <p:sp>
          <p:nvSpPr>
            <p:cNvPr id="268332" name="Line 12"/>
            <p:cNvSpPr>
              <a:spLocks noChangeShapeType="1"/>
            </p:cNvSpPr>
            <p:nvPr/>
          </p:nvSpPr>
          <p:spPr bwMode="auto">
            <a:xfrm>
              <a:off x="960" y="2400"/>
              <a:ext cx="57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8333" name="Text Box 13"/>
            <p:cNvSpPr txBox="1">
              <a:spLocks noChangeArrowheads="1"/>
            </p:cNvSpPr>
            <p:nvPr/>
          </p:nvSpPr>
          <p:spPr bwMode="auto">
            <a:xfrm>
              <a:off x="1686" y="2016"/>
              <a:ext cx="406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* p1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852988" y="2660650"/>
            <a:ext cx="1143000" cy="762000"/>
            <a:chOff x="3057" y="1920"/>
            <a:chExt cx="720" cy="480"/>
          </a:xfrm>
        </p:grpSpPr>
        <p:sp>
          <p:nvSpPr>
            <p:cNvPr id="268330" name="AutoShape 15"/>
            <p:cNvSpPr>
              <a:spLocks noChangeArrowheads="1"/>
            </p:cNvSpPr>
            <p:nvPr/>
          </p:nvSpPr>
          <p:spPr bwMode="auto">
            <a:xfrm>
              <a:off x="3057" y="2160"/>
              <a:ext cx="720" cy="24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8331" name="Text Box 16"/>
            <p:cNvSpPr txBox="1">
              <a:spLocks noChangeArrowheads="1"/>
            </p:cNvSpPr>
            <p:nvPr/>
          </p:nvSpPr>
          <p:spPr bwMode="auto">
            <a:xfrm>
              <a:off x="3267" y="1920"/>
              <a:ext cx="285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p2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5995988" y="2660650"/>
            <a:ext cx="1771650" cy="609600"/>
            <a:chOff x="3777" y="2016"/>
            <a:chExt cx="1116" cy="384"/>
          </a:xfrm>
        </p:grpSpPr>
        <p:sp>
          <p:nvSpPr>
            <p:cNvPr id="268328" name="Line 18"/>
            <p:cNvSpPr>
              <a:spLocks noChangeShapeType="1"/>
            </p:cNvSpPr>
            <p:nvPr/>
          </p:nvSpPr>
          <p:spPr bwMode="auto">
            <a:xfrm>
              <a:off x="3777" y="2400"/>
              <a:ext cx="576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8329" name="Text Box 19"/>
            <p:cNvSpPr txBox="1">
              <a:spLocks noChangeArrowheads="1"/>
            </p:cNvSpPr>
            <p:nvPr/>
          </p:nvSpPr>
          <p:spPr bwMode="auto">
            <a:xfrm>
              <a:off x="4487" y="2016"/>
              <a:ext cx="406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* p2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910388" y="3041650"/>
            <a:ext cx="2000250" cy="401638"/>
            <a:chOff x="4353" y="2160"/>
            <a:chExt cx="1260" cy="253"/>
          </a:xfrm>
        </p:grpSpPr>
        <p:sp>
          <p:nvSpPr>
            <p:cNvPr id="268326" name="AutoShape 21"/>
            <p:cNvSpPr>
              <a:spLocks noChangeArrowheads="1"/>
            </p:cNvSpPr>
            <p:nvPr/>
          </p:nvSpPr>
          <p:spPr bwMode="auto">
            <a:xfrm>
              <a:off x="4353" y="2160"/>
              <a:ext cx="720" cy="240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8327" name="Text Box 22"/>
            <p:cNvSpPr txBox="1">
              <a:spLocks noChangeArrowheads="1"/>
            </p:cNvSpPr>
            <p:nvPr/>
          </p:nvSpPr>
          <p:spPr bwMode="auto">
            <a:xfrm>
              <a:off x="5085" y="2160"/>
              <a:ext cx="528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/>
                  </a:solidFill>
                </a:rPr>
                <a:t>Var  v</a:t>
              </a:r>
            </a:p>
          </p:txBody>
        </p:sp>
      </p:grpSp>
      <p:sp>
        <p:nvSpPr>
          <p:cNvPr id="783383" name="Text Box 23"/>
          <p:cNvSpPr txBox="1">
            <a:spLocks noChangeArrowheads="1"/>
          </p:cNvSpPr>
          <p:nvPr/>
        </p:nvSpPr>
        <p:spPr bwMode="auto">
          <a:xfrm>
            <a:off x="3581400" y="4016375"/>
            <a:ext cx="295275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83384" name="AutoShape 24"/>
          <p:cNvSpPr>
            <a:spLocks noChangeArrowheads="1"/>
          </p:cNvSpPr>
          <p:nvPr/>
        </p:nvSpPr>
        <p:spPr bwMode="auto">
          <a:xfrm flipH="1">
            <a:off x="2590800" y="410845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 flipH="1">
            <a:off x="2743200" y="3956050"/>
            <a:ext cx="533400" cy="533400"/>
            <a:chOff x="1392" y="2736"/>
            <a:chExt cx="336" cy="336"/>
          </a:xfrm>
        </p:grpSpPr>
        <p:sp>
          <p:nvSpPr>
            <p:cNvPr id="268324" name="Line 26"/>
            <p:cNvSpPr>
              <a:spLocks noChangeShapeType="1"/>
            </p:cNvSpPr>
            <p:nvPr/>
          </p:nvSpPr>
          <p:spPr bwMode="auto">
            <a:xfrm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8325" name="Line 27"/>
            <p:cNvSpPr>
              <a:spLocks noChangeShapeType="1"/>
            </p:cNvSpPr>
            <p:nvPr/>
          </p:nvSpPr>
          <p:spPr bwMode="auto">
            <a:xfrm rot="6108937"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83388" name="Text Box 28"/>
          <p:cNvSpPr txBox="1">
            <a:spLocks noChangeArrowheads="1"/>
          </p:cNvSpPr>
          <p:nvPr/>
        </p:nvSpPr>
        <p:spPr bwMode="auto">
          <a:xfrm>
            <a:off x="3468688" y="4946650"/>
            <a:ext cx="581025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*p1</a:t>
            </a:r>
          </a:p>
        </p:txBody>
      </p:sp>
      <p:sp>
        <p:nvSpPr>
          <p:cNvPr id="783389" name="AutoShape 29"/>
          <p:cNvSpPr>
            <a:spLocks noChangeArrowheads="1"/>
          </p:cNvSpPr>
          <p:nvPr/>
        </p:nvSpPr>
        <p:spPr bwMode="auto">
          <a:xfrm flipH="1">
            <a:off x="2547938" y="502285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 flipH="1">
            <a:off x="2700338" y="4870450"/>
            <a:ext cx="533400" cy="533400"/>
            <a:chOff x="1392" y="2736"/>
            <a:chExt cx="336" cy="336"/>
          </a:xfrm>
        </p:grpSpPr>
        <p:sp>
          <p:nvSpPr>
            <p:cNvPr id="268322" name="Line 31"/>
            <p:cNvSpPr>
              <a:spLocks noChangeShapeType="1"/>
            </p:cNvSpPr>
            <p:nvPr/>
          </p:nvSpPr>
          <p:spPr bwMode="auto">
            <a:xfrm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8323" name="Line 32"/>
            <p:cNvSpPr>
              <a:spLocks noChangeShapeType="1"/>
            </p:cNvSpPr>
            <p:nvPr/>
          </p:nvSpPr>
          <p:spPr bwMode="auto">
            <a:xfrm rot="6108937"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83393" name="Text Box 33"/>
          <p:cNvSpPr txBox="1">
            <a:spLocks noChangeArrowheads="1"/>
          </p:cNvSpPr>
          <p:nvPr/>
        </p:nvSpPr>
        <p:spPr bwMode="auto">
          <a:xfrm>
            <a:off x="7964488" y="4946650"/>
            <a:ext cx="581025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*p2</a:t>
            </a:r>
          </a:p>
        </p:txBody>
      </p:sp>
      <p:sp>
        <p:nvSpPr>
          <p:cNvPr id="783394" name="AutoShape 34"/>
          <p:cNvSpPr>
            <a:spLocks noChangeArrowheads="1"/>
          </p:cNvSpPr>
          <p:nvPr/>
        </p:nvSpPr>
        <p:spPr bwMode="auto">
          <a:xfrm flipH="1">
            <a:off x="7043738" y="502285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83395" name="Text Box 35"/>
          <p:cNvSpPr txBox="1">
            <a:spLocks noChangeArrowheads="1"/>
          </p:cNvSpPr>
          <p:nvPr/>
        </p:nvSpPr>
        <p:spPr bwMode="auto">
          <a:xfrm>
            <a:off x="7924800" y="4016375"/>
            <a:ext cx="311150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v</a:t>
            </a:r>
          </a:p>
        </p:txBody>
      </p:sp>
      <p:sp>
        <p:nvSpPr>
          <p:cNvPr id="783396" name="AutoShape 36"/>
          <p:cNvSpPr>
            <a:spLocks noChangeArrowheads="1"/>
          </p:cNvSpPr>
          <p:nvPr/>
        </p:nvSpPr>
        <p:spPr bwMode="auto">
          <a:xfrm flipH="1">
            <a:off x="7043738" y="410845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83397" name="Text Box 37"/>
          <p:cNvSpPr txBox="1">
            <a:spLocks noChangeArrowheads="1"/>
          </p:cNvSpPr>
          <p:nvPr/>
        </p:nvSpPr>
        <p:spPr bwMode="auto">
          <a:xfrm>
            <a:off x="1470025" y="4032250"/>
            <a:ext cx="452438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83398" name="AutoShape 38"/>
          <p:cNvSpPr>
            <a:spLocks noChangeArrowheads="1"/>
          </p:cNvSpPr>
          <p:nvPr/>
        </p:nvSpPr>
        <p:spPr bwMode="auto">
          <a:xfrm flipH="1">
            <a:off x="533400" y="4124325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83399" name="Text Box 39"/>
          <p:cNvSpPr txBox="1">
            <a:spLocks noChangeArrowheads="1"/>
          </p:cNvSpPr>
          <p:nvPr/>
        </p:nvSpPr>
        <p:spPr bwMode="auto">
          <a:xfrm>
            <a:off x="5965825" y="4032250"/>
            <a:ext cx="452438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783400" name="AutoShape 40"/>
          <p:cNvSpPr>
            <a:spLocks noChangeArrowheads="1"/>
          </p:cNvSpPr>
          <p:nvPr/>
        </p:nvSpPr>
        <p:spPr bwMode="auto">
          <a:xfrm flipH="1">
            <a:off x="5029200" y="4124325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 flipH="1">
            <a:off x="685800" y="3956050"/>
            <a:ext cx="533400" cy="533400"/>
            <a:chOff x="1392" y="2736"/>
            <a:chExt cx="336" cy="336"/>
          </a:xfrm>
        </p:grpSpPr>
        <p:sp>
          <p:nvSpPr>
            <p:cNvPr id="268320" name="Line 42"/>
            <p:cNvSpPr>
              <a:spLocks noChangeShapeType="1"/>
            </p:cNvSpPr>
            <p:nvPr/>
          </p:nvSpPr>
          <p:spPr bwMode="auto">
            <a:xfrm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8321" name="Line 43"/>
            <p:cNvSpPr>
              <a:spLocks noChangeShapeType="1"/>
            </p:cNvSpPr>
            <p:nvPr/>
          </p:nvSpPr>
          <p:spPr bwMode="auto">
            <a:xfrm rot="6108937"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Group 44"/>
          <p:cNvGrpSpPr>
            <a:grpSpLocks/>
          </p:cNvGrpSpPr>
          <p:nvPr/>
        </p:nvGrpSpPr>
        <p:grpSpPr bwMode="auto">
          <a:xfrm flipH="1">
            <a:off x="5181600" y="3956050"/>
            <a:ext cx="533400" cy="533400"/>
            <a:chOff x="1392" y="2736"/>
            <a:chExt cx="336" cy="336"/>
          </a:xfrm>
        </p:grpSpPr>
        <p:sp>
          <p:nvSpPr>
            <p:cNvPr id="268318" name="Line 45"/>
            <p:cNvSpPr>
              <a:spLocks noChangeShapeType="1"/>
            </p:cNvSpPr>
            <p:nvPr/>
          </p:nvSpPr>
          <p:spPr bwMode="auto">
            <a:xfrm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8319" name="Line 46"/>
            <p:cNvSpPr>
              <a:spLocks noChangeShapeType="1"/>
            </p:cNvSpPr>
            <p:nvPr/>
          </p:nvSpPr>
          <p:spPr bwMode="auto">
            <a:xfrm rot="6108937"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2" name="Group 47"/>
          <p:cNvGrpSpPr>
            <a:grpSpLocks/>
          </p:cNvGrpSpPr>
          <p:nvPr/>
        </p:nvGrpSpPr>
        <p:grpSpPr bwMode="auto">
          <a:xfrm flipH="1">
            <a:off x="7162800" y="4870450"/>
            <a:ext cx="533400" cy="533400"/>
            <a:chOff x="1392" y="2736"/>
            <a:chExt cx="336" cy="336"/>
          </a:xfrm>
        </p:grpSpPr>
        <p:sp>
          <p:nvSpPr>
            <p:cNvPr id="268316" name="Line 48"/>
            <p:cNvSpPr>
              <a:spLocks noChangeShapeType="1"/>
            </p:cNvSpPr>
            <p:nvPr/>
          </p:nvSpPr>
          <p:spPr bwMode="auto">
            <a:xfrm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8317" name="Line 49"/>
            <p:cNvSpPr>
              <a:spLocks noChangeShapeType="1"/>
            </p:cNvSpPr>
            <p:nvPr/>
          </p:nvSpPr>
          <p:spPr bwMode="auto">
            <a:xfrm rot="6108937" flipH="1">
              <a:off x="1440" y="2736"/>
              <a:ext cx="24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83410" name="Rectangle 50"/>
          <p:cNvSpPr>
            <a:spLocks noChangeArrowheads="1"/>
          </p:cNvSpPr>
          <p:nvPr/>
        </p:nvSpPr>
        <p:spPr bwMode="auto">
          <a:xfrm>
            <a:off x="533400" y="188913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指向常量的指针常量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8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3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3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3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3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3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3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3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3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3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3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8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8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8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3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83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83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83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8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8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3" grpId="0" autoUpdateAnimBg="0"/>
      <p:bldP spid="783364" grpId="0" autoUpdateAnimBg="0"/>
      <p:bldP spid="783383" grpId="0" autoUpdateAnimBg="0"/>
      <p:bldP spid="783384" grpId="0" animBg="1"/>
      <p:bldP spid="783388" grpId="0" autoUpdateAnimBg="0"/>
      <p:bldP spid="783389" grpId="0" animBg="1"/>
      <p:bldP spid="783393" grpId="0" autoUpdateAnimBg="0"/>
      <p:bldP spid="783394" grpId="0" animBg="1"/>
      <p:bldP spid="783395" grpId="0" autoUpdateAnimBg="0"/>
      <p:bldP spid="783396" grpId="0" animBg="1"/>
      <p:bldP spid="783397" grpId="0" autoUpdateAnimBg="0"/>
      <p:bldP spid="783398" grpId="0" animBg="1"/>
      <p:bldP spid="783399" grpId="0" autoUpdateAnimBg="0"/>
      <p:bldP spid="783400" grpId="0" animBg="1"/>
      <p:bldP spid="783410" grpId="0" autoUpdateAnimBg="0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Text Box 2"/>
          <p:cNvSpPr txBox="1">
            <a:spLocks noChangeArrowheads="1"/>
          </p:cNvSpPr>
          <p:nvPr/>
        </p:nvSpPr>
        <p:spPr bwMode="auto">
          <a:xfrm>
            <a:off x="914400" y="858838"/>
            <a:ext cx="4424363" cy="556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1-15</a:t>
            </a:r>
            <a:endParaRPr lang="en-US" altLang="zh-CN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 const  int  MIN = 10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int 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 b="0">
                <a:solidFill>
                  <a:srgbClr val="009900"/>
                </a:solidFill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 int  *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 pmax = &amp;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//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* pmax = 1000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max = 1000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 " max = " &lt;&lt; * pmax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 b="0">
                <a:solidFill>
                  <a:schemeClr val="tx1"/>
                </a:solidFill>
              </a:rPr>
              <a:t>  int  * </a:t>
            </a: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 </a:t>
            </a:r>
            <a:r>
              <a:rPr lang="en-US" altLang="zh-CN" sz="2000" b="0">
                <a:solidFill>
                  <a:schemeClr val="tx1"/>
                </a:solidFill>
              </a:rPr>
              <a:t> pmin = &amp; MIN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//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pmin = &amp;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* pmin = 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 " MIN = " &lt;&lt; * pmin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69315" name="Rectangle 6"/>
          <p:cNvSpPr>
            <a:spLocks noChangeArrowheads="1"/>
          </p:cNvSpPr>
          <p:nvPr/>
        </p:nvSpPr>
        <p:spPr bwMode="auto">
          <a:xfrm>
            <a:off x="533400" y="188913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指向常量的指针常量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8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78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78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78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78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78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784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78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784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784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784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784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500"/>
                                        <p:tgtEl>
                                          <p:spTgt spid="784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9" dur="500"/>
                                        <p:tgtEl>
                                          <p:spTgt spid="784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3" dur="500"/>
                                        <p:tgtEl>
                                          <p:spTgt spid="784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6" grpId="0" build="p" autoUpdateAnimBg="0" advAuto="100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Text Box 2"/>
          <p:cNvSpPr txBox="1">
            <a:spLocks noChangeArrowheads="1"/>
          </p:cNvSpPr>
          <p:nvPr/>
        </p:nvSpPr>
        <p:spPr bwMode="auto">
          <a:xfrm>
            <a:off x="914400" y="858838"/>
            <a:ext cx="4424363" cy="556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1-15</a:t>
            </a:r>
            <a:endParaRPr lang="en-US" altLang="zh-CN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 const  int MIN = 10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int 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rgbClr val="0000FF"/>
                </a:solidFill>
              </a:rPr>
              <a:t>   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 b="0">
                <a:solidFill>
                  <a:srgbClr val="009900"/>
                </a:solidFill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 int  *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rgbClr val="0000FF"/>
                </a:solidFill>
              </a:rPr>
              <a:t>pmax = &amp; max</a:t>
            </a:r>
            <a:r>
              <a:rPr lang="en-US" altLang="zh-CN" sz="2000" b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 </a:t>
            </a:r>
            <a:r>
              <a:rPr lang="en-US" altLang="zh-CN" sz="20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* pmax = 1000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max = 1000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 " max = " &lt;&lt; * pmax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 b="0">
                <a:solidFill>
                  <a:srgbClr val="0000FF"/>
                </a:solidFill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 int  *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 </a:t>
            </a:r>
            <a:r>
              <a:rPr lang="en-US" altLang="zh-CN" sz="2000" b="0">
                <a:solidFill>
                  <a:schemeClr val="tx1"/>
                </a:solidFill>
              </a:rPr>
              <a:t> pmin = &amp; MIN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// </a:t>
            </a:r>
            <a:r>
              <a:rPr lang="en-US" altLang="zh-CN" sz="20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pmin = &amp;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 </a:t>
            </a:r>
            <a:r>
              <a:rPr lang="en-US" altLang="zh-CN" sz="2000" b="0" i="1">
                <a:effectLst>
                  <a:outerShdw blurRad="38100" dist="38100" dir="2700000" algn="tl">
                    <a:srgbClr val="000000"/>
                  </a:outerShdw>
                </a:effectLst>
              </a:rPr>
              <a:t>* pmin = 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 " MIN = " &lt;&lt; * pmin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85412" name="AutoShape 4"/>
          <p:cNvSpPr>
            <a:spLocks/>
          </p:cNvSpPr>
          <p:nvPr/>
        </p:nvSpPr>
        <p:spPr bwMode="auto">
          <a:xfrm>
            <a:off x="5791200" y="1820863"/>
            <a:ext cx="2093913" cy="600075"/>
          </a:xfrm>
          <a:prstGeom prst="borderCallout2">
            <a:avLst>
              <a:gd name="adj1" fmla="val 19046"/>
              <a:gd name="adj2" fmla="val -3639"/>
              <a:gd name="adj3" fmla="val 19046"/>
              <a:gd name="adj4" fmla="val -28130"/>
              <a:gd name="adj5" fmla="val 222222"/>
              <a:gd name="adj6" fmla="val -91204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lang="zh-CN" altLang="en-US" sz="2000">
                <a:solidFill>
                  <a:srgbClr val="000000"/>
                </a:solidFill>
              </a:rPr>
              <a:t>常指针的初始化</a:t>
            </a:r>
          </a:p>
        </p:txBody>
      </p:sp>
      <p:sp>
        <p:nvSpPr>
          <p:cNvPr id="785413" name="Oval 5"/>
          <p:cNvSpPr>
            <a:spLocks noChangeArrowheads="1"/>
          </p:cNvSpPr>
          <p:nvPr/>
        </p:nvSpPr>
        <p:spPr bwMode="auto">
          <a:xfrm flipV="1">
            <a:off x="3179763" y="3141663"/>
            <a:ext cx="1752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70341" name="Rectangle 8"/>
          <p:cNvSpPr>
            <a:spLocks noChangeArrowheads="1"/>
          </p:cNvSpPr>
          <p:nvPr/>
        </p:nvSpPr>
        <p:spPr bwMode="auto">
          <a:xfrm>
            <a:off x="533400" y="188913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指向常量的指针常量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8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2" grpId="0" animBg="1" autoUpdateAnimBg="0"/>
      <p:bldP spid="785413" grpId="0" animBg="1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Text Box 2"/>
          <p:cNvSpPr txBox="1">
            <a:spLocks noChangeArrowheads="1"/>
          </p:cNvSpPr>
          <p:nvPr/>
        </p:nvSpPr>
        <p:spPr bwMode="auto">
          <a:xfrm>
            <a:off x="914400" y="858838"/>
            <a:ext cx="4424363" cy="556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1-15</a:t>
            </a:r>
            <a:endParaRPr lang="en-US" altLang="zh-CN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 const  int MIN = 10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int 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rgbClr val="0000FF"/>
                </a:solidFill>
              </a:rPr>
              <a:t>   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 b="0">
                <a:solidFill>
                  <a:srgbClr val="009900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int  *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 pmax = &amp;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</a:t>
            </a:r>
            <a:r>
              <a:rPr lang="en-US" altLang="zh-CN" sz="2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* pmax = 1000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max = 1000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 " max = " &lt;&lt; * pmax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 b="0">
                <a:solidFill>
                  <a:srgbClr val="009900"/>
                </a:solidFill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 int  *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 pmin = &amp; MIN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//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pmin = &amp;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//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* pmin = 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 " MIN = " &lt;&lt; * pmin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86436" name="AutoShape 4"/>
          <p:cNvSpPr>
            <a:spLocks/>
          </p:cNvSpPr>
          <p:nvPr/>
        </p:nvSpPr>
        <p:spPr bwMode="auto">
          <a:xfrm>
            <a:off x="5029200" y="1865313"/>
            <a:ext cx="2998788" cy="533400"/>
          </a:xfrm>
          <a:prstGeom prst="borderCallout2">
            <a:avLst>
              <a:gd name="adj1" fmla="val 21431"/>
              <a:gd name="adj2" fmla="val -2542"/>
              <a:gd name="adj3" fmla="val 21431"/>
              <a:gd name="adj4" fmla="val -20171"/>
              <a:gd name="adj5" fmla="val 305060"/>
              <a:gd name="adj6" fmla="val -65694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lang="zh-CN" altLang="en-US" sz="2000">
                <a:solidFill>
                  <a:srgbClr val="000000"/>
                </a:solidFill>
              </a:rPr>
              <a:t>错误，间址访问为只读</a:t>
            </a:r>
          </a:p>
        </p:txBody>
      </p:sp>
      <p:sp>
        <p:nvSpPr>
          <p:cNvPr id="271364" name="Rectangle 7"/>
          <p:cNvSpPr>
            <a:spLocks noChangeArrowheads="1"/>
          </p:cNvSpPr>
          <p:nvPr/>
        </p:nvSpPr>
        <p:spPr bwMode="auto">
          <a:xfrm>
            <a:off x="533400" y="188913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指向常量的指针常量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6" grpId="0" animBg="1" autoUpdateAnimBg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Text Box 2"/>
          <p:cNvSpPr txBox="1">
            <a:spLocks noChangeArrowheads="1"/>
          </p:cNvSpPr>
          <p:nvPr/>
        </p:nvSpPr>
        <p:spPr bwMode="auto">
          <a:xfrm>
            <a:off x="914400" y="858838"/>
            <a:ext cx="4424363" cy="556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1-15</a:t>
            </a:r>
            <a:endParaRPr lang="en-US" altLang="zh-CN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 const  int MIN = 10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int 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rgbClr val="0000FF"/>
                </a:solidFill>
              </a:rPr>
              <a:t>   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 b="0">
                <a:solidFill>
                  <a:srgbClr val="009900"/>
                </a:solidFill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 int  *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 pmax = &amp;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//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* pmax = 1000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max = 1000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 " max = " &lt;&lt; * pmax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rgbClr val="0000FF"/>
                </a:solidFill>
              </a:rPr>
              <a:t>   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 b="0">
                <a:solidFill>
                  <a:schemeClr val="tx1"/>
                </a:solidFill>
              </a:rPr>
              <a:t>  int  *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 </a:t>
            </a:r>
            <a:r>
              <a:rPr lang="en-US" altLang="zh-CN" sz="2000" b="0">
                <a:solidFill>
                  <a:schemeClr val="tx1"/>
                </a:solidFill>
              </a:rPr>
              <a:t> pmin = &amp; MIN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//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pmin = &amp;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//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* pmin = 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 " MIN = " &lt;&lt; * pmin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87460" name="AutoShape 4"/>
          <p:cNvSpPr>
            <a:spLocks/>
          </p:cNvSpPr>
          <p:nvPr/>
        </p:nvSpPr>
        <p:spPr bwMode="auto">
          <a:xfrm>
            <a:off x="4724400" y="3327400"/>
            <a:ext cx="3303588" cy="533400"/>
          </a:xfrm>
          <a:prstGeom prst="borderCallout2">
            <a:avLst>
              <a:gd name="adj1" fmla="val 21431"/>
              <a:gd name="adj2" fmla="val -2306"/>
              <a:gd name="adj3" fmla="val 21431"/>
              <a:gd name="adj4" fmla="val -15713"/>
              <a:gd name="adj5" fmla="val 321431"/>
              <a:gd name="adj6" fmla="val -5040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lang="zh-CN" altLang="en-US" sz="2000">
                <a:solidFill>
                  <a:srgbClr val="000000"/>
                </a:solidFill>
              </a:rPr>
              <a:t>错误，不能修改指针常量</a:t>
            </a:r>
          </a:p>
        </p:txBody>
      </p:sp>
      <p:sp>
        <p:nvSpPr>
          <p:cNvPr id="272388" name="Rectangle 7"/>
          <p:cNvSpPr>
            <a:spLocks noChangeArrowheads="1"/>
          </p:cNvSpPr>
          <p:nvPr/>
        </p:nvSpPr>
        <p:spPr bwMode="auto">
          <a:xfrm>
            <a:off x="533400" y="188913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指向常量的指针常量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60" grpId="0" animBg="1" autoUpdateAnimBg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Text Box 2"/>
          <p:cNvSpPr txBox="1">
            <a:spLocks noChangeArrowheads="1"/>
          </p:cNvSpPr>
          <p:nvPr/>
        </p:nvSpPr>
        <p:spPr bwMode="auto">
          <a:xfrm>
            <a:off x="914400" y="858838"/>
            <a:ext cx="4424363" cy="556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1-15</a:t>
            </a:r>
            <a:endParaRPr lang="en-US" altLang="zh-CN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 const  int MIN = 10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int 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 b="0">
                <a:solidFill>
                  <a:srgbClr val="009900"/>
                </a:solidFill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 int  *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 </a:t>
            </a:r>
            <a:r>
              <a:rPr lang="en-US" altLang="zh-CN" sz="2000" b="0">
                <a:solidFill>
                  <a:schemeClr val="tx1"/>
                </a:solidFill>
              </a:rPr>
              <a:t> pmax = &amp;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//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* pmax = 1000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max = 1000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 " max = " &lt;&lt; * pmax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rgbClr val="009900"/>
                </a:solidFill>
              </a:rPr>
              <a:t>   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 b="0">
                <a:solidFill>
                  <a:schemeClr val="tx1"/>
                </a:solidFill>
              </a:rPr>
              <a:t>  int  *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</a:t>
            </a: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 pmin = &amp; MIN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pmin = &amp; max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//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pmin = 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  cout &lt;&lt; " MIN = " &lt;&lt; * pmin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788484" name="AutoShape 4"/>
          <p:cNvSpPr>
            <a:spLocks/>
          </p:cNvSpPr>
          <p:nvPr/>
        </p:nvSpPr>
        <p:spPr bwMode="auto">
          <a:xfrm>
            <a:off x="4859338" y="3644900"/>
            <a:ext cx="3240087" cy="533400"/>
          </a:xfrm>
          <a:prstGeom prst="borderCallout2">
            <a:avLst>
              <a:gd name="adj1" fmla="val 21431"/>
              <a:gd name="adj2" fmla="val -2352"/>
              <a:gd name="adj3" fmla="val 21431"/>
              <a:gd name="adj4" fmla="val -18569"/>
              <a:gd name="adj5" fmla="val 356250"/>
              <a:gd name="adj6" fmla="val -60361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</a:pPr>
            <a:r>
              <a:rPr lang="zh-CN" altLang="en-US" sz="2000">
                <a:solidFill>
                  <a:srgbClr val="000000"/>
                </a:solidFill>
              </a:rPr>
              <a:t>错误，间址访问为只读</a:t>
            </a:r>
          </a:p>
        </p:txBody>
      </p:sp>
      <p:sp>
        <p:nvSpPr>
          <p:cNvPr id="273412" name="Rectangle 8"/>
          <p:cNvSpPr>
            <a:spLocks noChangeArrowheads="1"/>
          </p:cNvSpPr>
          <p:nvPr/>
        </p:nvSpPr>
        <p:spPr bwMode="auto">
          <a:xfrm>
            <a:off x="533400" y="188913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4.  </a:t>
            </a:r>
            <a:r>
              <a:rPr lang="zh-CN" altLang="en-US" sz="2400">
                <a:solidFill>
                  <a:schemeClr val="accent2"/>
                </a:solidFill>
              </a:rPr>
              <a:t>指向常量的指针常量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4" grpId="0" animBg="1" autoUpdateAnimBg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Text Box 2"/>
          <p:cNvSpPr txBox="1">
            <a:spLocks noChangeArrowheads="1"/>
          </p:cNvSpPr>
          <p:nvPr/>
        </p:nvSpPr>
        <p:spPr bwMode="auto">
          <a:xfrm>
            <a:off x="1447800" y="1508125"/>
            <a:ext cx="6400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const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&amp;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引用名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=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对象名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;</a:t>
            </a:r>
          </a:p>
        </p:txBody>
      </p:sp>
      <p:sp>
        <p:nvSpPr>
          <p:cNvPr id="955395" name="Rectangle 3"/>
          <p:cNvSpPr>
            <a:spLocks noChangeArrowheads="1"/>
          </p:cNvSpPr>
          <p:nvPr/>
        </p:nvSpPr>
        <p:spPr bwMode="auto">
          <a:xfrm>
            <a:off x="533400" y="4572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5.  </a:t>
            </a:r>
            <a:r>
              <a:rPr lang="zh-CN" altLang="en-US" sz="2400">
                <a:solidFill>
                  <a:schemeClr val="accent2"/>
                </a:solidFill>
              </a:rPr>
              <a:t>常引用 </a:t>
            </a:r>
          </a:p>
        </p:txBody>
      </p:sp>
      <p:sp>
        <p:nvSpPr>
          <p:cNvPr id="955398" name="Rectangle 6"/>
          <p:cNvSpPr>
            <a:spLocks noChangeArrowheads="1"/>
          </p:cNvSpPr>
          <p:nvPr/>
        </p:nvSpPr>
        <p:spPr bwMode="auto">
          <a:xfrm>
            <a:off x="762000" y="2708275"/>
            <a:ext cx="7772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tx1"/>
                </a:solidFill>
              </a:rPr>
              <a:t>int a=314;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0000FF"/>
                </a:solidFill>
              </a:rPr>
              <a:t>const</a:t>
            </a:r>
            <a:r>
              <a:rPr lang="en-US" altLang="zh-CN" sz="2000">
                <a:solidFill>
                  <a:schemeClr val="tx1"/>
                </a:solidFill>
              </a:rPr>
              <a:t> int &amp; ra=a;	</a:t>
            </a:r>
            <a:r>
              <a:rPr lang="en-US" altLang="zh-CN" sz="2000" i="1">
                <a:solidFill>
                  <a:srgbClr val="008000"/>
                </a:solidFill>
              </a:rPr>
              <a:t>//ra</a:t>
            </a:r>
            <a:r>
              <a:rPr lang="zh-CN" altLang="en-US" sz="2000" i="1">
                <a:solidFill>
                  <a:srgbClr val="008000"/>
                </a:solidFill>
              </a:rPr>
              <a:t>是</a:t>
            </a:r>
            <a:r>
              <a:rPr lang="en-US" altLang="zh-CN" sz="2000" i="1">
                <a:solidFill>
                  <a:srgbClr val="008000"/>
                </a:solidFill>
              </a:rPr>
              <a:t>a</a:t>
            </a:r>
            <a:r>
              <a:rPr lang="zh-CN" altLang="en-US" sz="2000" i="1">
                <a:solidFill>
                  <a:srgbClr val="008000"/>
                </a:solidFill>
              </a:rPr>
              <a:t>的常引用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//ra=618;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zh-CN" altLang="en-US" sz="2000" i="1">
                <a:solidFill>
                  <a:srgbClr val="008000"/>
                </a:solidFill>
              </a:rPr>
              <a:t>错误，不能通过常引用对对象</a:t>
            </a:r>
            <a:r>
              <a:rPr lang="en-US" altLang="zh-CN" sz="2000" i="1">
                <a:solidFill>
                  <a:srgbClr val="008000"/>
                </a:solidFill>
              </a:rPr>
              <a:t>a</a:t>
            </a:r>
            <a:r>
              <a:rPr lang="zh-CN" altLang="en-US" sz="2000" i="1">
                <a:solidFill>
                  <a:srgbClr val="008000"/>
                </a:solidFill>
              </a:rPr>
              <a:t>执行写操作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tx1"/>
                </a:solidFill>
              </a:rPr>
              <a:t>a=618;		</a:t>
            </a: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zh-CN" altLang="en-US" sz="2000" i="1">
                <a:solidFill>
                  <a:srgbClr val="008000"/>
                </a:solidFill>
              </a:rPr>
              <a:t>正确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5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5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5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55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4" grpId="0" autoUpdateAnimBg="0"/>
      <p:bldP spid="955395" grpId="0" autoUpdateAnimBg="0"/>
      <p:bldP spid="955398" grpId="0" build="p" autoUpdateAnimBg="0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1-2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用面向对象方法编程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38200" y="725488"/>
            <a:ext cx="5508625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#include&lt;iostream&gt;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using namespace std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class Circle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{  double radius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public :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 void Set_Radius( double r ) { radius = r ; }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 double Get_Radius()  { return  radius ; }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 double Get_Girth()     { return  2 * 3.14 * radius ; }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 double Get_Area()     { return  3.14 * radius * radius ; }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}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int main()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{ </a:t>
            </a:r>
            <a:r>
              <a:rPr lang="en-US" altLang="zh-CN">
                <a:solidFill>
                  <a:srgbClr val="3333FF"/>
                </a:solidFill>
              </a:rPr>
              <a:t>Circle A, B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A.Set_Radius( 6.23 )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"A.Radius = " &lt;&lt; A.Get_Radius()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"A.Girth = " &lt;&lt; A.Get_Girth()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"A.Area = " &lt;&lt; A.Get_Area()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B.Set_Radius( 10.5 )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"B.radius = " &lt;&lt; B.Get_Radius()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"B.Girth=" &lt;&lt; B.Get_Girth()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"B.Area = " &lt;&lt; B.Get_Area() &lt;&lt; endl ; 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58084" name="AutoShape 4"/>
          <p:cNvSpPr>
            <a:spLocks/>
          </p:cNvSpPr>
          <p:nvPr/>
        </p:nvSpPr>
        <p:spPr bwMode="auto">
          <a:xfrm>
            <a:off x="3810000" y="2971800"/>
            <a:ext cx="1981200" cy="838200"/>
          </a:xfrm>
          <a:prstGeom prst="borderCallout2">
            <a:avLst>
              <a:gd name="adj1" fmla="val 13634"/>
              <a:gd name="adj2" fmla="val -3847"/>
              <a:gd name="adj3" fmla="val 13634"/>
              <a:gd name="adj4" fmla="val -21236"/>
              <a:gd name="adj5" fmla="val 98106"/>
              <a:gd name="adj6" fmla="val -7660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建立对象</a:t>
            </a:r>
          </a:p>
          <a:p>
            <a:pPr algn="ctr" eaLnBrk="0" hangingPunct="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（类类型变量）</a:t>
            </a:r>
            <a:endParaRPr lang="zh-CN" altLang="en-US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4" grpId="0" animBg="1" autoUpdateAnimBg="0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543800" cy="990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110000"/>
              </a:lnSpc>
              <a:defRPr/>
            </a:pPr>
            <a:r>
              <a:rPr lang="en-US" altLang="zh-CN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1.5  </a:t>
            </a:r>
            <a:r>
              <a:rPr lang="zh-CN" alt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表达式</a:t>
            </a:r>
            <a:r>
              <a:rPr lang="zh-CN" altLang="en-US" sz="2800" b="1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1676400"/>
            <a:ext cx="7545388" cy="281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表达式是由数据和运算符，按求值规则，表达一个值的式子。</a:t>
            </a:r>
          </a:p>
          <a:p>
            <a:pPr eaLnBrk="1" hangingPunct="1">
              <a:lnSpc>
                <a:spcPct val="20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表达式可以分为：算术表达式、条件表达式、逻辑表达式、赋值表达式、逗号表达式。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8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6" grpId="0" autoUpdateAnimBg="0"/>
      <p:bldP spid="789507" grpId="0" build="p" autoUpdateAnimBg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765175"/>
            <a:ext cx="73152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运算符是以简洁的方式表达对数据操作的符号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/>
        </p:nvGraphicFramePr>
        <p:xfrm>
          <a:off x="1828800" y="1547813"/>
          <a:ext cx="5562600" cy="4583557"/>
        </p:xfrm>
        <a:graphic>
          <a:graphicData uri="http://schemas.openxmlformats.org/drawingml/2006/table">
            <a:tbl>
              <a:tblPr/>
              <a:tblGrid>
                <a:gridCol w="2016125"/>
                <a:gridCol w="35464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算术运算符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    -    *    /    %    ++    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关系运算符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&gt;    &lt;    ==    &gt;=    &lt;=    !=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逻辑运算符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!    &amp;&amp;    ||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位运算符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&lt;&lt;    &gt;&gt;    ~    |    ^    &amp;</a:t>
                      </a: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赋值运算符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=   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及扩展的复合运算符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条件运算符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？  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逗号运算符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指针运算符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    &amp;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求字节运算符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强制类型转换符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类型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分量运算符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.    -&gt;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下标运算符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[]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其他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()    ::    new    delete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63633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5438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1.5.1  </a:t>
            </a:r>
            <a:r>
              <a:rPr lang="zh-CN" altLang="en-US" sz="2400" b="1" smtClean="0">
                <a:solidFill>
                  <a:schemeClr val="accent2"/>
                </a:solidFill>
              </a:rPr>
              <a:t>运算符</a:t>
            </a:r>
            <a:r>
              <a:rPr lang="zh-CN" altLang="en-US" sz="100" b="1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 autoUpdateAnimBg="0"/>
      <p:bldP spid="963633" grpId="0" autoUpdateAnimBg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0531" name="Group 3"/>
          <p:cNvGraphicFramePr>
            <a:graphicFrameLocks noGrp="1"/>
          </p:cNvGraphicFramePr>
          <p:nvPr/>
        </p:nvGraphicFramePr>
        <p:xfrm>
          <a:off x="914400" y="1066800"/>
          <a:ext cx="7391400" cy="5544312"/>
        </p:xfrm>
        <a:graphic>
          <a:graphicData uri="http://schemas.openxmlformats.org/drawingml/2006/table">
            <a:tbl>
              <a:tblPr/>
              <a:tblGrid>
                <a:gridCol w="1066800"/>
                <a:gridCol w="5257800"/>
                <a:gridCol w="106680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优先级</a:t>
                      </a:r>
                      <a:endParaRPr kumimoji="1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运算符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结合性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( )    [ ]    -&gt;    : :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!   ~   +   -   ++   --   &amp;   *    </a:t>
                      </a:r>
                      <a:r>
                        <a:rPr kumimoji="1" lang="zh-CN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类型  </a:t>
                      </a:r>
                      <a:r>
                        <a:rPr kumimoji="1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  </a:t>
                      </a: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sizeof  new   delete   .    -&gt;    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R 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*    /  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+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&lt;&lt;    &gt;&gt;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&lt;    &lt;=    &gt;=   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==    !=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&amp;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^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&amp;&amp;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||</a:t>
                      </a:r>
                      <a:endParaRPr kumimoji="1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?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R 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=    *=    /=    +=    -=    |=    &lt;&lt;=    &gt;&gt;=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R 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580" name="Rectangle 8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5438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1.5.1  </a:t>
            </a:r>
            <a:r>
              <a:rPr lang="zh-CN" altLang="en-US" sz="2400" b="1" smtClean="0">
                <a:solidFill>
                  <a:schemeClr val="accent2"/>
                </a:solidFill>
              </a:rPr>
              <a:t>运算符</a:t>
            </a:r>
            <a:r>
              <a:rPr lang="zh-CN" altLang="en-US" sz="10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6" name="Text Box 4"/>
          <p:cNvSpPr txBox="1">
            <a:spLocks noChangeArrowheads="1"/>
          </p:cNvSpPr>
          <p:nvPr/>
        </p:nvSpPr>
        <p:spPr bwMode="auto">
          <a:xfrm>
            <a:off x="1219200" y="1995488"/>
            <a:ext cx="167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zh-CN" sz="2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CN" altLang="en-US" sz="2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单目运算符 </a:t>
            </a:r>
          </a:p>
        </p:txBody>
      </p:sp>
      <p:sp>
        <p:nvSpPr>
          <p:cNvPr id="791557" name="Text Box 5"/>
          <p:cNvSpPr txBox="1">
            <a:spLocks noChangeArrowheads="1"/>
          </p:cNvSpPr>
          <p:nvPr/>
        </p:nvSpPr>
        <p:spPr bwMode="auto">
          <a:xfrm>
            <a:off x="3108325" y="2019300"/>
            <a:ext cx="268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运算符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右操作数</a:t>
            </a:r>
          </a:p>
        </p:txBody>
      </p:sp>
      <p:sp>
        <p:nvSpPr>
          <p:cNvPr id="791558" name="Rectangle 6"/>
          <p:cNvSpPr>
            <a:spLocks noChangeArrowheads="1"/>
          </p:cNvSpPr>
          <p:nvPr/>
        </p:nvSpPr>
        <p:spPr bwMode="auto">
          <a:xfrm>
            <a:off x="1219200" y="2566988"/>
            <a:ext cx="345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例如：</a:t>
            </a: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-123		+500</a:t>
            </a:r>
          </a:p>
        </p:txBody>
      </p:sp>
      <p:sp>
        <p:nvSpPr>
          <p:cNvPr id="791559" name="Text Box 7"/>
          <p:cNvSpPr txBox="1">
            <a:spLocks noChangeArrowheads="1"/>
          </p:cNvSpPr>
          <p:nvPr/>
        </p:nvSpPr>
        <p:spPr bwMode="auto">
          <a:xfrm>
            <a:off x="1219200" y="3328988"/>
            <a:ext cx="167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zh-CN" sz="2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CN" altLang="en-US" sz="2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双目运算符 </a:t>
            </a:r>
          </a:p>
        </p:txBody>
      </p:sp>
      <p:sp>
        <p:nvSpPr>
          <p:cNvPr id="791560" name="Text Box 8"/>
          <p:cNvSpPr txBox="1">
            <a:spLocks noChangeArrowheads="1"/>
          </p:cNvSpPr>
          <p:nvPr/>
        </p:nvSpPr>
        <p:spPr bwMode="auto">
          <a:xfrm>
            <a:off x="3124200" y="3352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左操作数   </a:t>
            </a:r>
            <a:r>
              <a:rPr lang="zh-CN" altLang="en-US" sz="2000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运算符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右操作数</a:t>
            </a:r>
          </a:p>
        </p:txBody>
      </p:sp>
      <p:sp>
        <p:nvSpPr>
          <p:cNvPr id="791561" name="Rectangle 9"/>
          <p:cNvSpPr>
            <a:spLocks noChangeArrowheads="1"/>
          </p:cNvSpPr>
          <p:nvPr/>
        </p:nvSpPr>
        <p:spPr bwMode="auto">
          <a:xfrm>
            <a:off x="1219200" y="3876675"/>
            <a:ext cx="3389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例如：</a:t>
            </a: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a*3		x&gt;y </a:t>
            </a:r>
          </a:p>
        </p:txBody>
      </p:sp>
      <p:sp>
        <p:nvSpPr>
          <p:cNvPr id="791562" name="Text Box 10"/>
          <p:cNvSpPr txBox="1">
            <a:spLocks noChangeArrowheads="1"/>
          </p:cNvSpPr>
          <p:nvPr/>
        </p:nvSpPr>
        <p:spPr bwMode="auto">
          <a:xfrm>
            <a:off x="1219200" y="4638675"/>
            <a:ext cx="167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zh-CN" sz="2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CN" altLang="en-US" sz="2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三目运算符 </a:t>
            </a:r>
          </a:p>
        </p:txBody>
      </p:sp>
      <p:sp>
        <p:nvSpPr>
          <p:cNvPr id="791563" name="Text Box 11"/>
          <p:cNvSpPr txBox="1">
            <a:spLocks noChangeArrowheads="1"/>
          </p:cNvSpPr>
          <p:nvPr/>
        </p:nvSpPr>
        <p:spPr bwMode="auto">
          <a:xfrm>
            <a:off x="2895600" y="4662488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条件运算：    操作数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1  </a:t>
            </a:r>
            <a:r>
              <a:rPr lang="en-US" altLang="zh-CN" sz="2000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?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操作数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2  </a:t>
            </a:r>
            <a:r>
              <a:rPr lang="en-US" altLang="zh-CN" sz="2000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: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操作数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3</a:t>
            </a:r>
          </a:p>
        </p:txBody>
      </p:sp>
      <p:sp>
        <p:nvSpPr>
          <p:cNvPr id="791564" name="Rectangle 12"/>
          <p:cNvSpPr>
            <a:spLocks noChangeArrowheads="1"/>
          </p:cNvSpPr>
          <p:nvPr/>
        </p:nvSpPr>
        <p:spPr bwMode="auto">
          <a:xfrm>
            <a:off x="1219200" y="5172075"/>
            <a:ext cx="2008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例如：</a:t>
            </a: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a ? b : c </a:t>
            </a:r>
          </a:p>
        </p:txBody>
      </p:sp>
      <p:sp>
        <p:nvSpPr>
          <p:cNvPr id="278539" name="Rectangle 3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765175"/>
            <a:ext cx="73152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运算符是以简洁的方式表达对数据操作的符号</a:t>
            </a:r>
          </a:p>
        </p:txBody>
      </p:sp>
      <p:sp>
        <p:nvSpPr>
          <p:cNvPr id="278540" name="Rectangle 31"/>
          <p:cNvSpPr>
            <a:spLocks noChangeArrowheads="1"/>
          </p:cNvSpPr>
          <p:nvPr/>
        </p:nvSpPr>
        <p:spPr bwMode="auto">
          <a:xfrm>
            <a:off x="609600" y="2286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2400">
                <a:solidFill>
                  <a:schemeClr val="accent2"/>
                </a:solidFill>
              </a:rPr>
              <a:t>1.5.1  </a:t>
            </a:r>
            <a:r>
              <a:rPr lang="zh-CN" altLang="en-US" sz="2400">
                <a:solidFill>
                  <a:schemeClr val="accent2"/>
                </a:solidFill>
              </a:rPr>
              <a:t>运算符</a:t>
            </a:r>
            <a:r>
              <a:rPr lang="zh-CN" altLang="en-US" sz="1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9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9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9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9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9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9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6" grpId="0" autoUpdateAnimBg="0"/>
      <p:bldP spid="791557" grpId="0" autoUpdateAnimBg="0"/>
      <p:bldP spid="791558" grpId="0" autoUpdateAnimBg="0"/>
      <p:bldP spid="791559" grpId="0" autoUpdateAnimBg="0"/>
      <p:bldP spid="791560" grpId="0" autoUpdateAnimBg="0"/>
      <p:bldP spid="791561" grpId="0" autoUpdateAnimBg="0"/>
      <p:bldP spid="791562" grpId="0" autoUpdateAnimBg="0"/>
      <p:bldP spid="791563" grpId="0" autoUpdateAnimBg="0"/>
      <p:bldP spid="791564" grpId="0" autoUpdateAnimBg="0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ChangeArrowheads="1"/>
          </p:cNvSpPr>
          <p:nvPr/>
        </p:nvSpPr>
        <p:spPr bwMode="auto">
          <a:xfrm>
            <a:off x="900113" y="1679575"/>
            <a:ext cx="7307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表达式是由数据和运算符，按求值规则，表达一个值的式子。</a:t>
            </a:r>
          </a:p>
        </p:txBody>
      </p:sp>
      <p:sp>
        <p:nvSpPr>
          <p:cNvPr id="279555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765175"/>
            <a:ext cx="73152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ea typeface="Arial Unicode MS" pitchFamily="34" charset="-122"/>
                <a:cs typeface="Arial Unicode MS" pitchFamily="34" charset="-122"/>
              </a:rPr>
              <a:t>运算符是以简洁的方式表达对数据操作的符号</a:t>
            </a:r>
          </a:p>
        </p:txBody>
      </p:sp>
      <p:sp>
        <p:nvSpPr>
          <p:cNvPr id="792581" name="Text Box 5"/>
          <p:cNvSpPr txBox="1">
            <a:spLocks noChangeArrowheads="1"/>
          </p:cNvSpPr>
          <p:nvPr/>
        </p:nvSpPr>
        <p:spPr bwMode="auto">
          <a:xfrm>
            <a:off x="2057400" y="2136775"/>
            <a:ext cx="510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>
                <a:solidFill>
                  <a:schemeClr val="tx1"/>
                </a:solidFill>
              </a:rPr>
              <a:t>算术表达式	逻辑表达式</a:t>
            </a:r>
          </a:p>
          <a:p>
            <a:pPr>
              <a:lnSpc>
                <a:spcPct val="160000"/>
              </a:lnSpc>
            </a:pPr>
            <a:r>
              <a:rPr lang="zh-CN" altLang="en-US">
                <a:solidFill>
                  <a:schemeClr val="tx1"/>
                </a:solidFill>
              </a:rPr>
              <a:t>赋值表达式	条件表达式	逗号表达式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1066800" y="3051175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用二元组表示表达式的类型和值： </a:t>
            </a:r>
            <a:r>
              <a:rPr lang="en-US" altLang="zh-CN" sz="2000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lang="zh-CN" altLang="en-US" sz="2000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值 </a:t>
            </a:r>
            <a:r>
              <a:rPr lang="en-US" altLang="zh-CN" sz="2000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000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类型 </a:t>
            </a:r>
            <a:r>
              <a:rPr lang="en-US" altLang="zh-CN" sz="2000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&gt;</a:t>
            </a:r>
            <a:endParaRPr lang="en-US" altLang="zh-CN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92583" name="Text Box 7"/>
          <p:cNvSpPr txBox="1">
            <a:spLocks noChangeArrowheads="1"/>
          </p:cNvSpPr>
          <p:nvPr/>
        </p:nvSpPr>
        <p:spPr bwMode="auto">
          <a:xfrm>
            <a:off x="1058863" y="3660775"/>
            <a:ext cx="5494337" cy="2473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30 ;		</a:t>
            </a:r>
            <a:r>
              <a:rPr lang="en-US" altLang="zh-CN" sz="2000" i="1">
                <a:solidFill>
                  <a:schemeClr val="tx1"/>
                </a:solidFill>
              </a:rPr>
              <a:t>&lt; 30 , int &gt;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20.06 ;  		</a:t>
            </a:r>
            <a:r>
              <a:rPr lang="en-US" altLang="zh-CN" sz="2000" i="1">
                <a:solidFill>
                  <a:schemeClr val="tx1"/>
                </a:solidFill>
              </a:rPr>
              <a:t>&lt; 20.06 , double&gt;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 ;		</a:t>
            </a:r>
            <a:r>
              <a:rPr lang="en-US" altLang="zh-CN" sz="2000" i="1">
                <a:solidFill>
                  <a:schemeClr val="tx1"/>
                </a:solidFill>
              </a:rPr>
              <a:t>&lt; 97 , int &gt;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int  Xcoord = 23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Xcoord ;	 </a:t>
            </a:r>
            <a:r>
              <a:rPr lang="en-US" altLang="zh-CN" sz="2000" i="1">
                <a:solidFill>
                  <a:schemeClr val="tx1"/>
                </a:solidFill>
              </a:rPr>
              <a:t>&lt; 23 , int &gt;</a:t>
            </a:r>
          </a:p>
        </p:txBody>
      </p:sp>
      <p:sp>
        <p:nvSpPr>
          <p:cNvPr id="27955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5438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1.5.1  </a:t>
            </a:r>
            <a:r>
              <a:rPr lang="zh-CN" altLang="en-US" sz="2400" b="1" smtClean="0">
                <a:solidFill>
                  <a:schemeClr val="accent2"/>
                </a:solidFill>
              </a:rPr>
              <a:t>运算符</a:t>
            </a:r>
            <a:r>
              <a:rPr lang="zh-CN" altLang="en-US" sz="100" b="1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9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9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9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92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92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92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8" grpId="0" autoUpdateAnimBg="0"/>
      <p:bldP spid="792581" grpId="0" autoUpdateAnimBg="0"/>
      <p:bldP spid="792582" grpId="0" autoUpdateAnimBg="0"/>
      <p:bldP spid="792583" grpId="0" build="p" autoUpdateAnimBg="0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75438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1.5.2  </a:t>
            </a:r>
            <a:r>
              <a:rPr lang="zh-CN" altLang="en-US" sz="2400" b="1" smtClean="0">
                <a:solidFill>
                  <a:schemeClr val="accent2"/>
                </a:solidFill>
              </a:rPr>
              <a:t>算术表达式</a:t>
            </a:r>
            <a:r>
              <a:rPr lang="zh-CN" altLang="en-US" sz="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62563" name="Text Box 3"/>
          <p:cNvSpPr txBox="1">
            <a:spLocks noChangeArrowheads="1"/>
          </p:cNvSpPr>
          <p:nvPr/>
        </p:nvSpPr>
        <p:spPr bwMode="auto">
          <a:xfrm>
            <a:off x="974725" y="1196975"/>
            <a:ext cx="653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算术表达式由算术运算符和操作数组成，结果值是算术值</a:t>
            </a:r>
          </a:p>
          <a:p>
            <a:endParaRPr lang="en-US" altLang="zh-CN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962564" name="Group 4"/>
          <p:cNvGraphicFramePr>
            <a:graphicFrameLocks noGrp="1"/>
          </p:cNvGraphicFramePr>
          <p:nvPr/>
        </p:nvGraphicFramePr>
        <p:xfrm>
          <a:off x="3581400" y="2984500"/>
          <a:ext cx="4495800" cy="2768600"/>
        </p:xfrm>
        <a:graphic>
          <a:graphicData uri="http://schemas.openxmlformats.org/drawingml/2006/table">
            <a:tbl>
              <a:tblPr/>
              <a:tblGrid>
                <a:gridCol w="1676400"/>
                <a:gridCol w="2819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加法，或单目求正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减法，或单目求负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乘法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除法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求模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(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求余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求存储字节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962587" name="Rectangle 27"/>
          <p:cNvSpPr>
            <a:spLocks noChangeArrowheads="1"/>
          </p:cNvSpPr>
          <p:nvPr/>
        </p:nvSpPr>
        <p:spPr bwMode="auto">
          <a:xfrm>
            <a:off x="990600" y="2994025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基本算术运算符有：</a:t>
            </a:r>
          </a:p>
        </p:txBody>
      </p:sp>
      <p:sp>
        <p:nvSpPr>
          <p:cNvPr id="962588" name="Rectangle 28"/>
          <p:cNvSpPr>
            <a:spLocks noChangeArrowheads="1"/>
          </p:cNvSpPr>
          <p:nvPr/>
        </p:nvSpPr>
        <p:spPr bwMode="auto">
          <a:xfrm>
            <a:off x="533400" y="1879600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．基本运算</a:t>
            </a:r>
            <a:endParaRPr lang="zh-CN" altLang="en-US" sz="24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"/>
                                        <p:tgtEl>
                                          <p:spTgt spid="96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6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2" grpId="0" autoUpdateAnimBg="0"/>
      <p:bldP spid="962563" grpId="0" autoUpdateAnimBg="0"/>
      <p:bldP spid="962587" grpId="0" autoUpdateAnimBg="0"/>
      <p:bldP spid="962588" grpId="0" autoUpdateAnimBg="0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794693" name="Group 69"/>
          <p:cNvGraphicFramePr>
            <a:graphicFrameLocks noGrp="1"/>
          </p:cNvGraphicFramePr>
          <p:nvPr/>
        </p:nvGraphicFramePr>
        <p:xfrm>
          <a:off x="1066800" y="838200"/>
          <a:ext cx="7086600" cy="5850827"/>
        </p:xfrm>
        <a:graphic>
          <a:graphicData uri="http://schemas.openxmlformats.org/drawingml/2006/table">
            <a:tbl>
              <a:tblPr/>
              <a:tblGrid>
                <a:gridCol w="1524000"/>
                <a:gridCol w="2057400"/>
                <a:gridCol w="35052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357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79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6" grpId="0" autoUpdateAnimBg="0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795651" name="Group 3"/>
          <p:cNvGraphicFramePr>
            <a:graphicFrameLocks noGrp="1"/>
          </p:cNvGraphicFramePr>
          <p:nvPr/>
        </p:nvGraphicFramePr>
        <p:xfrm>
          <a:off x="1066800" y="838200"/>
          <a:ext cx="7086600" cy="5827395"/>
        </p:xfrm>
        <a:graphic>
          <a:graphicData uri="http://schemas.openxmlformats.org/drawingml/2006/table">
            <a:tbl>
              <a:tblPr/>
              <a:tblGrid>
                <a:gridCol w="1524000"/>
                <a:gridCol w="2057400"/>
                <a:gridCol w="35052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5715" name="AutoShape 67"/>
          <p:cNvSpPr>
            <a:spLocks/>
          </p:cNvSpPr>
          <p:nvPr/>
        </p:nvSpPr>
        <p:spPr bwMode="auto">
          <a:xfrm>
            <a:off x="1828800" y="2590800"/>
            <a:ext cx="2590800" cy="457200"/>
          </a:xfrm>
          <a:prstGeom prst="borderCallout2">
            <a:avLst>
              <a:gd name="adj1" fmla="val 25000"/>
              <a:gd name="adj2" fmla="val 102940"/>
              <a:gd name="adj3" fmla="val 25000"/>
              <a:gd name="adj4" fmla="val 128736"/>
              <a:gd name="adj5" fmla="val 305903"/>
              <a:gd name="adj6" fmla="val 155514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简单截取整数部分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715" grpId="0" animBg="1" autoUpdateAnimBg="0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796675" name="Group 3"/>
          <p:cNvGraphicFramePr>
            <a:graphicFrameLocks noGrp="1"/>
          </p:cNvGraphicFramePr>
          <p:nvPr/>
        </p:nvGraphicFramePr>
        <p:xfrm>
          <a:off x="1066800" y="838200"/>
          <a:ext cx="7086600" cy="5827395"/>
        </p:xfrm>
        <a:graphic>
          <a:graphicData uri="http://schemas.openxmlformats.org/drawingml/2006/table">
            <a:tbl>
              <a:tblPr/>
              <a:tblGrid>
                <a:gridCol w="1524000"/>
                <a:gridCol w="2057400"/>
                <a:gridCol w="35052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6739" name="AutoShape 67"/>
          <p:cNvSpPr>
            <a:spLocks/>
          </p:cNvSpPr>
          <p:nvPr/>
        </p:nvSpPr>
        <p:spPr bwMode="auto">
          <a:xfrm>
            <a:off x="2057400" y="2895600"/>
            <a:ext cx="2209800" cy="457200"/>
          </a:xfrm>
          <a:prstGeom prst="borderCallout2">
            <a:avLst>
              <a:gd name="adj1" fmla="val 25000"/>
              <a:gd name="adj2" fmla="val 103449"/>
              <a:gd name="adj3" fmla="val 25000"/>
              <a:gd name="adj4" fmla="val 145759"/>
              <a:gd name="adj5" fmla="val 300347"/>
              <a:gd name="adj6" fmla="val 189727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由编译器选择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739" grpId="0" animBg="1" autoUpdateAnimBg="0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797699" name="Group 3"/>
          <p:cNvGraphicFramePr>
            <a:graphicFrameLocks noGrp="1"/>
          </p:cNvGraphicFramePr>
          <p:nvPr/>
        </p:nvGraphicFramePr>
        <p:xfrm>
          <a:off x="1066800" y="838200"/>
          <a:ext cx="7086600" cy="5827395"/>
        </p:xfrm>
        <a:graphic>
          <a:graphicData uri="http://schemas.openxmlformats.org/drawingml/2006/table">
            <a:tbl>
              <a:tblPr/>
              <a:tblGrid>
                <a:gridCol w="1524000"/>
                <a:gridCol w="2057400"/>
                <a:gridCol w="35052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7763" name="AutoShape 67"/>
          <p:cNvSpPr>
            <a:spLocks/>
          </p:cNvSpPr>
          <p:nvPr/>
        </p:nvSpPr>
        <p:spPr bwMode="auto">
          <a:xfrm>
            <a:off x="5029200" y="3200400"/>
            <a:ext cx="2422525" cy="804863"/>
          </a:xfrm>
          <a:prstGeom prst="borderCallout2">
            <a:avLst>
              <a:gd name="adj1" fmla="val 14199"/>
              <a:gd name="adj2" fmla="val -3144"/>
              <a:gd name="adj3" fmla="val 14199"/>
              <a:gd name="adj4" fmla="val -27259"/>
              <a:gd name="adj5" fmla="val 176921"/>
              <a:gd name="adj6" fmla="val -52227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除数为 </a:t>
            </a:r>
            <a:r>
              <a:rPr lang="en-US" altLang="zh-CN" sz="2000" i="1">
                <a:solidFill>
                  <a:schemeClr val="tx1"/>
                </a:solidFill>
              </a:rPr>
              <a:t>0</a:t>
            </a:r>
            <a:r>
              <a:rPr lang="zh-CN" altLang="en-US" sz="2000" i="1">
                <a:solidFill>
                  <a:schemeClr val="tx1"/>
                </a:solidFill>
              </a:rPr>
              <a:t>，</a:t>
            </a:r>
          </a:p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溢出，无值定义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6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1-2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用面向对象方法编程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38200" y="725488"/>
            <a:ext cx="5508625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#include&lt;iostream&gt;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using namespace std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class Circle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{  double radius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public :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 void Set_Radius( double r ) { radius = r ; }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 double Get_Radius()  { return  radius ; }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 double Get_Girth()     { return  2 * 3.14 * radius ; }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 double Get_Area()     { return  3.14 * radius * radius ; }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}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int main()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{ Circle A, B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>
                <a:solidFill>
                  <a:srgbClr val="3333FF"/>
                </a:solidFill>
              </a:rPr>
              <a:t>A.Set_Radius( 6.23 )</a:t>
            </a:r>
            <a:r>
              <a:rPr lang="en-US" altLang="zh-CN" b="0">
                <a:solidFill>
                  <a:schemeClr val="tx1"/>
                </a:solidFill>
              </a:rPr>
              <a:t>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"A.Radius = " &lt;&lt; </a:t>
            </a:r>
            <a:r>
              <a:rPr lang="en-US" altLang="zh-CN">
                <a:solidFill>
                  <a:srgbClr val="3333FF"/>
                </a:solidFill>
              </a:rPr>
              <a:t>A.Get_Radius()</a:t>
            </a:r>
            <a:r>
              <a:rPr lang="en-US" altLang="zh-CN" b="0">
                <a:solidFill>
                  <a:schemeClr val="tx1"/>
                </a:solidFill>
              </a:rPr>
              <a:t>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"A.Girth = " &lt;&lt; </a:t>
            </a:r>
            <a:r>
              <a:rPr lang="en-US" altLang="zh-CN">
                <a:solidFill>
                  <a:srgbClr val="3333FF"/>
                </a:solidFill>
              </a:rPr>
              <a:t>A.Get_Girth()</a:t>
            </a:r>
            <a:r>
              <a:rPr lang="en-US" altLang="zh-CN" b="0">
                <a:solidFill>
                  <a:schemeClr val="tx1"/>
                </a:solidFill>
              </a:rPr>
              <a:t>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"A.Area = " &lt;&lt; </a:t>
            </a:r>
            <a:r>
              <a:rPr lang="en-US" altLang="zh-CN">
                <a:solidFill>
                  <a:srgbClr val="3333FF"/>
                </a:solidFill>
              </a:rPr>
              <a:t>A.Get_Area()</a:t>
            </a:r>
            <a:r>
              <a:rPr lang="en-US" altLang="zh-CN" b="0">
                <a:solidFill>
                  <a:schemeClr val="tx1"/>
                </a:solidFill>
              </a:rPr>
              <a:t>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</a:t>
            </a:r>
            <a:r>
              <a:rPr lang="en-US" altLang="zh-CN">
                <a:solidFill>
                  <a:srgbClr val="3333FF"/>
                </a:solidFill>
              </a:rPr>
              <a:t>B.Set_Radius( 10.5 )</a:t>
            </a:r>
            <a:r>
              <a:rPr lang="en-US" altLang="zh-CN" b="0">
                <a:solidFill>
                  <a:schemeClr val="tx1"/>
                </a:solidFill>
              </a:rPr>
              <a:t>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"B.radius = " &lt;&lt; </a:t>
            </a:r>
            <a:r>
              <a:rPr lang="en-US" altLang="zh-CN">
                <a:solidFill>
                  <a:srgbClr val="3333FF"/>
                </a:solidFill>
              </a:rPr>
              <a:t>B.Get_Radius()</a:t>
            </a:r>
            <a:r>
              <a:rPr lang="en-US" altLang="zh-CN" b="0">
                <a:solidFill>
                  <a:schemeClr val="tx1"/>
                </a:solidFill>
              </a:rPr>
              <a:t>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"B.Girth=" &lt;&lt; </a:t>
            </a:r>
            <a:r>
              <a:rPr lang="en-US" altLang="zh-CN">
                <a:solidFill>
                  <a:srgbClr val="3333FF"/>
                </a:solidFill>
              </a:rPr>
              <a:t>B.Get_Girth()</a:t>
            </a:r>
            <a:r>
              <a:rPr lang="en-US" altLang="zh-CN" b="0">
                <a:solidFill>
                  <a:schemeClr val="tx1"/>
                </a:solidFill>
              </a:rPr>
              <a:t> &lt;&lt; endl ;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   cout &lt;&lt; "B.Area = " &lt;&lt; </a:t>
            </a:r>
            <a:r>
              <a:rPr lang="en-US" altLang="zh-CN">
                <a:solidFill>
                  <a:srgbClr val="3333FF"/>
                </a:solidFill>
              </a:rPr>
              <a:t>B.Get_Area()</a:t>
            </a:r>
            <a:r>
              <a:rPr lang="en-US" altLang="zh-CN" b="0">
                <a:solidFill>
                  <a:schemeClr val="tx1"/>
                </a:solidFill>
              </a:rPr>
              <a:t> &lt;&lt; endl ; </a:t>
            </a:r>
          </a:p>
          <a:p>
            <a:r>
              <a:rPr lang="en-US" altLang="zh-CN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59108" name="AutoShape 4"/>
          <p:cNvSpPr>
            <a:spLocks/>
          </p:cNvSpPr>
          <p:nvPr/>
        </p:nvSpPr>
        <p:spPr bwMode="auto">
          <a:xfrm>
            <a:off x="5943600" y="2286000"/>
            <a:ext cx="2209800" cy="838200"/>
          </a:xfrm>
          <a:prstGeom prst="borderCallout2">
            <a:avLst>
              <a:gd name="adj1" fmla="val 13634"/>
              <a:gd name="adj2" fmla="val -3449"/>
              <a:gd name="adj3" fmla="val 13634"/>
              <a:gd name="adj4" fmla="val -19181"/>
              <a:gd name="adj5" fmla="val 201134"/>
              <a:gd name="adj6" fmla="val -6925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通过对象</a:t>
            </a:r>
          </a:p>
          <a:p>
            <a:pPr algn="ctr" eaLnBrk="0" hangingPunct="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调用类的成员函数</a:t>
            </a:r>
            <a:endParaRPr lang="zh-CN" altLang="en-US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8" grpId="0" animBg="1" autoUpdateAnimBg="0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798723" name="Group 3"/>
          <p:cNvGraphicFramePr>
            <a:graphicFrameLocks noGrp="1"/>
          </p:cNvGraphicFramePr>
          <p:nvPr/>
        </p:nvGraphicFramePr>
        <p:xfrm>
          <a:off x="1066800" y="838200"/>
          <a:ext cx="7086600" cy="5827395"/>
        </p:xfrm>
        <a:graphic>
          <a:graphicData uri="http://schemas.openxmlformats.org/drawingml/2006/table">
            <a:tbl>
              <a:tblPr/>
              <a:tblGrid>
                <a:gridCol w="1524000"/>
                <a:gridCol w="2057400"/>
                <a:gridCol w="35052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8787" name="AutoShape 67"/>
          <p:cNvSpPr>
            <a:spLocks/>
          </p:cNvSpPr>
          <p:nvPr/>
        </p:nvSpPr>
        <p:spPr bwMode="auto">
          <a:xfrm>
            <a:off x="3810000" y="2895600"/>
            <a:ext cx="2133600" cy="762000"/>
          </a:xfrm>
          <a:prstGeom prst="borderCallout2">
            <a:avLst>
              <a:gd name="adj1" fmla="val 15000"/>
              <a:gd name="adj2" fmla="val -3569"/>
              <a:gd name="adj3" fmla="val 15000"/>
              <a:gd name="adj4" fmla="val -17560"/>
              <a:gd name="adj5" fmla="val 284167"/>
              <a:gd name="adj6" fmla="val -70981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求模</a:t>
            </a:r>
          </a:p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（求余数）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7" grpId="0" animBg="1" autoUpdateAnimBg="0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799747" name="Group 3"/>
          <p:cNvGraphicFramePr>
            <a:graphicFrameLocks noGrp="1"/>
          </p:cNvGraphicFramePr>
          <p:nvPr/>
        </p:nvGraphicFramePr>
        <p:xfrm>
          <a:off x="1066800" y="838200"/>
          <a:ext cx="7086600" cy="5827395"/>
        </p:xfrm>
        <a:graphic>
          <a:graphicData uri="http://schemas.openxmlformats.org/drawingml/2006/table">
            <a:tbl>
              <a:tblPr/>
              <a:tblGrid>
                <a:gridCol w="1524000"/>
                <a:gridCol w="2057400"/>
                <a:gridCol w="35052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811" name="AutoShape 67"/>
          <p:cNvSpPr>
            <a:spLocks/>
          </p:cNvSpPr>
          <p:nvPr/>
        </p:nvSpPr>
        <p:spPr bwMode="auto">
          <a:xfrm>
            <a:off x="5410200" y="4114800"/>
            <a:ext cx="2546350" cy="457200"/>
          </a:xfrm>
          <a:prstGeom prst="borderCallout2">
            <a:avLst>
              <a:gd name="adj1" fmla="val 25000"/>
              <a:gd name="adj2" fmla="val -2991"/>
              <a:gd name="adj3" fmla="val 25000"/>
              <a:gd name="adj4" fmla="val -31046"/>
              <a:gd name="adj5" fmla="val 346875"/>
              <a:gd name="adj6" fmla="val -60102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除数为</a:t>
            </a:r>
            <a:r>
              <a:rPr lang="en-US" altLang="zh-CN" sz="2000" i="1">
                <a:solidFill>
                  <a:schemeClr val="tx1"/>
                </a:solidFill>
              </a:rPr>
              <a:t>0</a:t>
            </a:r>
            <a:r>
              <a:rPr lang="zh-CN" altLang="en-US" sz="2000" i="1">
                <a:solidFill>
                  <a:schemeClr val="tx1"/>
                </a:solidFill>
              </a:rPr>
              <a:t>，无值定义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811" grpId="0" animBg="1" autoUpdateAnimBg="0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800771" name="Group 3"/>
          <p:cNvGraphicFramePr>
            <a:graphicFrameLocks noGrp="1"/>
          </p:cNvGraphicFramePr>
          <p:nvPr/>
        </p:nvGraphicFramePr>
        <p:xfrm>
          <a:off x="1066800" y="838200"/>
          <a:ext cx="7086600" cy="5827395"/>
        </p:xfrm>
        <a:graphic>
          <a:graphicData uri="http://schemas.openxmlformats.org/drawingml/2006/table">
            <a:tbl>
              <a:tblPr/>
              <a:tblGrid>
                <a:gridCol w="1524000"/>
                <a:gridCol w="2057400"/>
                <a:gridCol w="35052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800835" name="AutoShape 67"/>
          <p:cNvSpPr>
            <a:spLocks/>
          </p:cNvSpPr>
          <p:nvPr/>
        </p:nvSpPr>
        <p:spPr bwMode="auto">
          <a:xfrm>
            <a:off x="5410200" y="4038600"/>
            <a:ext cx="2474913" cy="838200"/>
          </a:xfrm>
          <a:prstGeom prst="borderCallout2">
            <a:avLst>
              <a:gd name="adj1" fmla="val 13634"/>
              <a:gd name="adj2" fmla="val -3079"/>
              <a:gd name="adj3" fmla="val 13634"/>
              <a:gd name="adj4" fmla="val -24310"/>
              <a:gd name="adj5" fmla="val 257199"/>
              <a:gd name="adj6" fmla="val -46310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操作数可以是</a:t>
            </a:r>
          </a:p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常量，变量，类型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835" grpId="0" animBg="1" autoUpdateAnimBg="0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ChangeArrowheads="1"/>
          </p:cNvSpPr>
          <p:nvPr/>
        </p:nvSpPr>
        <p:spPr bwMode="auto">
          <a:xfrm>
            <a:off x="609600" y="762000"/>
            <a:ext cx="7924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除求余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%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运算外，浮点数可以进行各种算术运算</a:t>
            </a:r>
          </a:p>
        </p:txBody>
      </p:sp>
      <p:graphicFrame>
        <p:nvGraphicFramePr>
          <p:cNvPr id="801795" name="Group 3"/>
          <p:cNvGraphicFramePr>
            <a:graphicFrameLocks noGrp="1"/>
          </p:cNvGraphicFramePr>
          <p:nvPr/>
        </p:nvGraphicFramePr>
        <p:xfrm>
          <a:off x="1524000" y="1776413"/>
          <a:ext cx="6248400" cy="4398264"/>
        </p:xfrm>
        <a:graphic>
          <a:graphicData uri="http://schemas.openxmlformats.org/drawingml/2006/table">
            <a:tbl>
              <a:tblPr/>
              <a:tblGrid>
                <a:gridCol w="1524000"/>
                <a:gridCol w="2209800"/>
                <a:gridCol w="25146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2.0 + .33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2.33,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5.1 +10.0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15.1,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13.6 – 4.2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9.4,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4.0 – 7.0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-3.0,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3.0 * 4.4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13.2,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7.5 * 11.0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82.5,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8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8.6 / 2.0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4.3,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5.0 / 4.0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1.25,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-11.0 / 4.0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-2.75,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6.0 / 0.0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</a:t>
                      </a:r>
                      <a:r>
                        <a:rPr kumimoji="1" lang="en-US" altLang="zh-CN" sz="18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undef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(3.1415)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8,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(double)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8,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8822" name="Rectangle 54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4" grpId="0" autoUpdateAnimBg="0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609600" y="762000"/>
            <a:ext cx="7924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除求余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%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运算外，浮点数可以进行各种算术运算</a:t>
            </a:r>
          </a:p>
        </p:txBody>
      </p:sp>
      <p:graphicFrame>
        <p:nvGraphicFramePr>
          <p:cNvPr id="802874" name="Group 58"/>
          <p:cNvGraphicFramePr>
            <a:graphicFrameLocks noGrp="1"/>
          </p:cNvGraphicFramePr>
          <p:nvPr/>
        </p:nvGraphicFramePr>
        <p:xfrm>
          <a:off x="1524000" y="1776413"/>
          <a:ext cx="6248400" cy="4398264"/>
        </p:xfrm>
        <a:graphic>
          <a:graphicData uri="http://schemas.openxmlformats.org/drawingml/2006/table">
            <a:tbl>
              <a:tblPr/>
              <a:tblGrid>
                <a:gridCol w="1524000"/>
                <a:gridCol w="2209800"/>
                <a:gridCol w="25146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2.0 + .33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2.33,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5.1 +10.0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15.1,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13.6 – 4.2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9.4,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4.0 – 7.0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-3.0,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3.0 * 4.4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13.2,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7.5 * 11.0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82.5,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8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8.6 / 2.0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4.3,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5.0 / 4.0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1.25,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-11.0 / 4.0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-2.75,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6.0 / 0.0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</a:t>
                      </a:r>
                      <a:r>
                        <a:rPr kumimoji="1" lang="en-US" altLang="zh-CN" sz="18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undef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38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(3.1415)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8,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(double)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8, </a:t>
                      </a:r>
                      <a:r>
                        <a:rPr kumimoji="1" lang="en-US" altLang="zh-CN" sz="18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int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02870" name="AutoShape 54"/>
          <p:cNvSpPr>
            <a:spLocks/>
          </p:cNvSpPr>
          <p:nvPr/>
        </p:nvSpPr>
        <p:spPr bwMode="auto">
          <a:xfrm>
            <a:off x="5715000" y="3657600"/>
            <a:ext cx="2362200" cy="533400"/>
          </a:xfrm>
          <a:prstGeom prst="borderCallout2">
            <a:avLst>
              <a:gd name="adj1" fmla="val 21431"/>
              <a:gd name="adj2" fmla="val -3227"/>
              <a:gd name="adj3" fmla="val 21431"/>
              <a:gd name="adj4" fmla="val -14787"/>
              <a:gd name="adj5" fmla="val 293153"/>
              <a:gd name="adj6" fmla="val -56250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溢出，没有值定义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289847" name="Rectangle 55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0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70" grpId="0" animBg="1" autoUpdateAnimBg="0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ChangeArrowheads="1"/>
          </p:cNvSpPr>
          <p:nvPr/>
        </p:nvSpPr>
        <p:spPr bwMode="auto">
          <a:xfrm>
            <a:off x="685800" y="914400"/>
            <a:ext cx="7924800" cy="1979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单目算术运算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——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右结合</a:t>
            </a:r>
          </a:p>
          <a:p>
            <a:pPr>
              <a:lnSpc>
                <a:spcPct val="110000"/>
              </a:lnSpc>
            </a:pPr>
            <a:endParaRPr lang="zh-CN" altLang="en-US" sz="2000">
              <a:solidFill>
                <a:srgbClr val="3333FF"/>
              </a:solidFill>
            </a:endParaRPr>
          </a:p>
          <a:p>
            <a:pPr>
              <a:lnSpc>
                <a:spcPct val="170000"/>
              </a:lnSpc>
              <a:buFontTx/>
              <a:buChar char="•"/>
            </a:pPr>
            <a:r>
              <a:rPr lang="zh-CN" altLang="en-US" sz="2000"/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单目负号操作符</a:t>
            </a:r>
          </a:p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  <a:r>
              <a:rPr lang="zh-CN" altLang="en-US" sz="2000" i="1">
                <a:solidFill>
                  <a:srgbClr val="3333FF"/>
                </a:solidFill>
              </a:rPr>
              <a:t>          </a:t>
            </a:r>
            <a:r>
              <a:rPr lang="en-US" altLang="zh-CN" sz="2000">
                <a:solidFill>
                  <a:schemeClr val="tx1"/>
                </a:solidFill>
              </a:rPr>
              <a:t>-23		-12.3</a:t>
            </a:r>
          </a:p>
        </p:txBody>
      </p:sp>
      <p:sp>
        <p:nvSpPr>
          <p:cNvPr id="803843" name="Text Box 3"/>
          <p:cNvSpPr txBox="1">
            <a:spLocks noChangeArrowheads="1"/>
          </p:cNvSpPr>
          <p:nvPr/>
        </p:nvSpPr>
        <p:spPr bwMode="auto">
          <a:xfrm>
            <a:off x="723900" y="3549650"/>
            <a:ext cx="7848600" cy="1127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  <a:buFontTx/>
              <a:buChar char="•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单目正号操作符</a:t>
            </a:r>
          </a:p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  <a:r>
              <a:rPr lang="en-US" altLang="zh-CN" sz="2000" i="1">
                <a:solidFill>
                  <a:srgbClr val="008000"/>
                </a:solidFill>
              </a:rPr>
              <a:t>:</a:t>
            </a:r>
            <a:r>
              <a:rPr lang="en-US" altLang="zh-CN" sz="2000" i="1">
                <a:solidFill>
                  <a:srgbClr val="3333FF"/>
                </a:solidFill>
              </a:rPr>
              <a:t>	        </a:t>
            </a:r>
            <a:r>
              <a:rPr lang="en-US" altLang="zh-CN" sz="2000">
                <a:solidFill>
                  <a:schemeClr val="tx1"/>
                </a:solidFill>
              </a:rPr>
              <a:t>+244	+0.618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0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2" grpId="0" autoUpdateAnimBg="0"/>
      <p:bldP spid="803843" grpId="0" autoUpdateAnimBg="0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04867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  <a:endParaRPr lang="zh-CN" altLang="en-US" sz="2400">
              <a:solidFill>
                <a:srgbClr val="008000"/>
              </a:solidFill>
            </a:endParaRPr>
          </a:p>
        </p:txBody>
      </p:sp>
      <p:sp>
        <p:nvSpPr>
          <p:cNvPr id="804868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*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* p = 5 *  * p 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9058" y="200024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/>
              <a:t>类型声明时</a:t>
            </a:r>
            <a:endParaRPr lang="en-US" altLang="zh-CN" b="0" smtClean="0"/>
          </a:p>
          <a:p>
            <a:r>
              <a:rPr lang="zh-CN" altLang="en-US" b="0" smtClean="0"/>
              <a:t>与非类型声明时是不同的，</a:t>
            </a:r>
            <a:endParaRPr lang="en-US" altLang="zh-CN" b="0" smtClean="0"/>
          </a:p>
          <a:p>
            <a:r>
              <a:rPr lang="zh-CN" altLang="en-US" b="0" smtClean="0"/>
              <a:t>如</a:t>
            </a:r>
            <a:r>
              <a:rPr lang="en-US" altLang="zh-CN" b="0" smtClean="0"/>
              <a:t>*</a:t>
            </a:r>
            <a:r>
              <a:rPr lang="zh-CN" altLang="en-US" b="0" smtClean="0"/>
              <a:t>、</a:t>
            </a:r>
            <a:r>
              <a:rPr lang="en-US" altLang="zh-CN" b="0" smtClean="0"/>
              <a:t>&amp;</a:t>
            </a:r>
            <a:r>
              <a:rPr lang="zh-CN" altLang="en-US" b="0" smtClean="0"/>
              <a:t>、</a:t>
            </a:r>
            <a:r>
              <a:rPr lang="en-US" altLang="zh-CN" b="0" smtClean="0"/>
              <a:t>[]</a:t>
            </a:r>
            <a:endParaRPr lang="zh-CN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0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6" grpId="0" autoUpdateAnimBg="0"/>
      <p:bldP spid="804867" grpId="0" autoUpdateAnimBg="0"/>
      <p:bldP spid="804868" grpId="0" autoUpdateAnimBg="0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05891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</a:t>
            </a:r>
            <a:r>
              <a:rPr lang="en-US" altLang="zh-CN" sz="2000" i="1">
                <a:solidFill>
                  <a:srgbClr val="3333FF"/>
                </a:solidFill>
              </a:rPr>
              <a:t>&amp;</a:t>
            </a:r>
            <a:r>
              <a:rPr lang="en-US" altLang="zh-CN" sz="2000">
                <a:solidFill>
                  <a:schemeClr val="tx1"/>
                </a:solidFill>
              </a:rPr>
              <a:t> ra =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*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* p = 5 *  * p ;</a:t>
            </a:r>
          </a:p>
        </p:txBody>
      </p:sp>
      <p:sp>
        <p:nvSpPr>
          <p:cNvPr id="805893" name="Oval 5"/>
          <p:cNvSpPr>
            <a:spLocks noChangeArrowheads="1"/>
          </p:cNvSpPr>
          <p:nvPr/>
        </p:nvSpPr>
        <p:spPr bwMode="auto">
          <a:xfrm>
            <a:off x="1600200" y="2738438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05894" name="AutoShape 6"/>
          <p:cNvSpPr>
            <a:spLocks/>
          </p:cNvSpPr>
          <p:nvPr/>
        </p:nvSpPr>
        <p:spPr bwMode="auto">
          <a:xfrm>
            <a:off x="3733800" y="1671638"/>
            <a:ext cx="1828800" cy="533400"/>
          </a:xfrm>
          <a:prstGeom prst="borderCallout2">
            <a:avLst>
              <a:gd name="adj1" fmla="val 21431"/>
              <a:gd name="adj2" fmla="val -4167"/>
              <a:gd name="adj3" fmla="val 21431"/>
              <a:gd name="adj4" fmla="val -24134"/>
              <a:gd name="adj5" fmla="val 212204"/>
              <a:gd name="adj6" fmla="val -95662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引用说明符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0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3" grpId="0" animBg="1"/>
      <p:bldP spid="805894" grpId="0" animBg="1" autoUpdateAnimBg="0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06915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* p = </a:t>
            </a:r>
            <a:r>
              <a:rPr lang="en-US" altLang="zh-CN" sz="2000" i="1">
                <a:solidFill>
                  <a:srgbClr val="3333FF"/>
                </a:solidFill>
              </a:rPr>
              <a:t>&amp;</a:t>
            </a:r>
            <a:r>
              <a:rPr lang="en-US" altLang="zh-CN" sz="2000">
                <a:solidFill>
                  <a:schemeClr val="tx1"/>
                </a:solidFill>
              </a:rPr>
              <a:t> a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* p = 5 *  * p ;</a:t>
            </a:r>
          </a:p>
        </p:txBody>
      </p:sp>
      <p:sp>
        <p:nvSpPr>
          <p:cNvPr id="806917" name="Oval 5"/>
          <p:cNvSpPr>
            <a:spLocks noChangeArrowheads="1"/>
          </p:cNvSpPr>
          <p:nvPr/>
        </p:nvSpPr>
        <p:spPr bwMode="auto">
          <a:xfrm>
            <a:off x="2209800" y="3195638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06918" name="AutoShape 6"/>
          <p:cNvSpPr>
            <a:spLocks/>
          </p:cNvSpPr>
          <p:nvPr/>
        </p:nvSpPr>
        <p:spPr bwMode="auto">
          <a:xfrm>
            <a:off x="4267200" y="2052638"/>
            <a:ext cx="1828800" cy="533400"/>
          </a:xfrm>
          <a:prstGeom prst="borderCallout2">
            <a:avLst>
              <a:gd name="adj1" fmla="val 21431"/>
              <a:gd name="adj2" fmla="val -4167"/>
              <a:gd name="adj3" fmla="val 21431"/>
              <a:gd name="adj4" fmla="val -24134"/>
              <a:gd name="adj5" fmla="val 212204"/>
              <a:gd name="adj6" fmla="val -95662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取址运算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0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7" grpId="0" animBg="1"/>
      <p:bldP spid="806918" grpId="0" animBg="1" autoUpdateAnimBg="0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07939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</a:t>
            </a:r>
            <a:r>
              <a:rPr lang="en-US" altLang="zh-CN" sz="2000" i="1">
                <a:solidFill>
                  <a:srgbClr val="3333FF"/>
                </a:solidFill>
              </a:rPr>
              <a:t>*</a:t>
            </a:r>
            <a:r>
              <a:rPr lang="en-US" altLang="zh-CN" sz="2000">
                <a:solidFill>
                  <a:schemeClr val="tx1"/>
                </a:solidFill>
              </a:rPr>
              <a:t>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* p = 5 *  * p ;</a:t>
            </a:r>
          </a:p>
        </p:txBody>
      </p:sp>
      <p:sp>
        <p:nvSpPr>
          <p:cNvPr id="807941" name="Oval 5"/>
          <p:cNvSpPr>
            <a:spLocks noChangeArrowheads="1"/>
          </p:cNvSpPr>
          <p:nvPr/>
        </p:nvSpPr>
        <p:spPr bwMode="auto">
          <a:xfrm>
            <a:off x="1619250" y="3195638"/>
            <a:ext cx="304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07942" name="AutoShape 6"/>
          <p:cNvSpPr>
            <a:spLocks/>
          </p:cNvSpPr>
          <p:nvPr/>
        </p:nvSpPr>
        <p:spPr bwMode="auto">
          <a:xfrm>
            <a:off x="3657600" y="2128838"/>
            <a:ext cx="1828800" cy="533400"/>
          </a:xfrm>
          <a:prstGeom prst="borderCallout2">
            <a:avLst>
              <a:gd name="adj1" fmla="val 21431"/>
              <a:gd name="adj2" fmla="val -4167"/>
              <a:gd name="adj3" fmla="val 21431"/>
              <a:gd name="adj4" fmla="val -24134"/>
              <a:gd name="adj5" fmla="val 212204"/>
              <a:gd name="adj6" fmla="val -95662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指针说明符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0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1" grpId="0" animBg="1"/>
      <p:bldP spid="807942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460808" cy="473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361950" y="984250"/>
            <a:ext cx="1370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 smtClean="0">
                <a:solidFill>
                  <a:srgbClr val="3333FF"/>
                </a:solidFill>
              </a:rPr>
              <a:t>新建项目</a:t>
            </a:r>
            <a:endParaRPr lang="zh-CN" altLang="en-US" sz="2000">
              <a:solidFill>
                <a:srgbClr val="3333FF"/>
              </a:solidFill>
            </a:endParaRPr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0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autoUpdateAnimBg="0"/>
      <p:bldP spid="560133" grpId="0" build="p" autoUpdateAnimBg="0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*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ra </a:t>
            </a:r>
            <a:r>
              <a:rPr lang="en-US" altLang="zh-CN" sz="2000">
                <a:solidFill>
                  <a:srgbClr val="3333FF"/>
                </a:solidFill>
              </a:rPr>
              <a:t>*</a:t>
            </a:r>
            <a:r>
              <a:rPr lang="en-US" altLang="zh-CN" sz="2000">
                <a:solidFill>
                  <a:schemeClr val="tx1"/>
                </a:solidFill>
              </a:rPr>
              <a:t> 4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* p = 5 </a:t>
            </a:r>
            <a:r>
              <a:rPr lang="en-US" altLang="zh-CN" sz="2000">
                <a:solidFill>
                  <a:srgbClr val="3333FF"/>
                </a:solidFill>
              </a:rPr>
              <a:t>*</a:t>
            </a:r>
            <a:r>
              <a:rPr lang="en-US" altLang="zh-CN" sz="2000">
                <a:solidFill>
                  <a:schemeClr val="tx1"/>
                </a:solidFill>
              </a:rPr>
              <a:t>  * p ;</a:t>
            </a:r>
          </a:p>
        </p:txBody>
      </p:sp>
      <p:sp>
        <p:nvSpPr>
          <p:cNvPr id="808965" name="Oval 5"/>
          <p:cNvSpPr>
            <a:spLocks noChangeArrowheads="1"/>
          </p:cNvSpPr>
          <p:nvPr/>
        </p:nvSpPr>
        <p:spPr bwMode="auto">
          <a:xfrm>
            <a:off x="1887538" y="3652838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08966" name="AutoShape 6"/>
          <p:cNvSpPr>
            <a:spLocks/>
          </p:cNvSpPr>
          <p:nvPr/>
        </p:nvSpPr>
        <p:spPr bwMode="auto">
          <a:xfrm>
            <a:off x="4343400" y="2738438"/>
            <a:ext cx="1600200" cy="533400"/>
          </a:xfrm>
          <a:prstGeom prst="borderCallout2">
            <a:avLst>
              <a:gd name="adj1" fmla="val 21431"/>
              <a:gd name="adj2" fmla="val -4764"/>
              <a:gd name="adj3" fmla="val 21431"/>
              <a:gd name="adj4" fmla="val -28968"/>
              <a:gd name="adj5" fmla="val 247620"/>
              <a:gd name="adj6" fmla="val -115676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算术乘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808967" name="Oval 7"/>
          <p:cNvSpPr>
            <a:spLocks noChangeArrowheads="1"/>
          </p:cNvSpPr>
          <p:nvPr/>
        </p:nvSpPr>
        <p:spPr bwMode="auto">
          <a:xfrm>
            <a:off x="1981200" y="4110038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0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0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5" grpId="0" animBg="1"/>
      <p:bldP spid="808966" grpId="0" animBg="1" autoUpdateAnimBg="0"/>
      <p:bldP spid="808967" grpId="0" animBg="1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09987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*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*</a:t>
            </a:r>
            <a:r>
              <a:rPr lang="en-US" altLang="zh-CN" sz="2000">
                <a:solidFill>
                  <a:schemeClr val="tx1"/>
                </a:solidFill>
              </a:rPr>
              <a:t> p = 5 *  </a:t>
            </a:r>
            <a:r>
              <a:rPr lang="en-US" altLang="zh-CN" sz="2000">
                <a:solidFill>
                  <a:srgbClr val="3333FF"/>
                </a:solidFill>
              </a:rPr>
              <a:t>*</a:t>
            </a:r>
            <a:r>
              <a:rPr lang="en-US" altLang="zh-CN" sz="2000">
                <a:solidFill>
                  <a:schemeClr val="tx1"/>
                </a:solidFill>
              </a:rPr>
              <a:t> p ;</a:t>
            </a:r>
          </a:p>
        </p:txBody>
      </p:sp>
      <p:sp>
        <p:nvSpPr>
          <p:cNvPr id="809989" name="Oval 5"/>
          <p:cNvSpPr>
            <a:spLocks noChangeArrowheads="1"/>
          </p:cNvSpPr>
          <p:nvPr/>
        </p:nvSpPr>
        <p:spPr bwMode="auto">
          <a:xfrm>
            <a:off x="1143000" y="4186238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09990" name="Oval 6"/>
          <p:cNvSpPr>
            <a:spLocks noChangeArrowheads="1"/>
          </p:cNvSpPr>
          <p:nvPr/>
        </p:nvSpPr>
        <p:spPr bwMode="auto">
          <a:xfrm>
            <a:off x="2209800" y="4110038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09991" name="AutoShape 7"/>
          <p:cNvSpPr>
            <a:spLocks/>
          </p:cNvSpPr>
          <p:nvPr/>
        </p:nvSpPr>
        <p:spPr bwMode="auto">
          <a:xfrm>
            <a:off x="4419600" y="2662238"/>
            <a:ext cx="1600200" cy="533400"/>
          </a:xfrm>
          <a:prstGeom prst="borderCallout2">
            <a:avLst>
              <a:gd name="adj1" fmla="val 21431"/>
              <a:gd name="adj2" fmla="val -4764"/>
              <a:gd name="adj3" fmla="val 21431"/>
              <a:gd name="adj4" fmla="val -36708"/>
              <a:gd name="adj5" fmla="val 303711"/>
              <a:gd name="adj6" fmla="val -176201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间址访问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0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0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9" grpId="0" animBg="1"/>
      <p:bldP spid="809990" grpId="0" animBg="1"/>
      <p:bldP spid="809991" grpId="0" animBg="1" autoUpdateAnimBg="0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*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 i="1">
                <a:solidFill>
                  <a:srgbClr val="3333FF"/>
                </a:solidFill>
              </a:rPr>
              <a:t>* p = 5 *  * p</a:t>
            </a:r>
            <a:r>
              <a:rPr lang="en-US" altLang="zh-CN" sz="2000">
                <a:solidFill>
                  <a:schemeClr val="tx1"/>
                </a:solidFill>
              </a:rPr>
              <a:t> ;</a:t>
            </a:r>
          </a:p>
        </p:txBody>
      </p:sp>
      <p:sp>
        <p:nvSpPr>
          <p:cNvPr id="811013" name="AutoShape 5"/>
          <p:cNvSpPr>
            <a:spLocks/>
          </p:cNvSpPr>
          <p:nvPr/>
        </p:nvSpPr>
        <p:spPr bwMode="auto">
          <a:xfrm>
            <a:off x="4419600" y="2967038"/>
            <a:ext cx="1981200" cy="533400"/>
          </a:xfrm>
          <a:prstGeom prst="borderCallout2">
            <a:avLst>
              <a:gd name="adj1" fmla="val 21431"/>
              <a:gd name="adj2" fmla="val -3847"/>
              <a:gd name="adj3" fmla="val 21431"/>
              <a:gd name="adj4" fmla="val -22278"/>
              <a:gd name="adj5" fmla="val 212204"/>
              <a:gd name="adj6" fmla="val -88301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altLang="zh-CN" sz="2000" i="1">
                <a:solidFill>
                  <a:schemeClr val="tx1"/>
                </a:solidFill>
              </a:rPr>
              <a:t>*p = 5 * ( *p )</a:t>
            </a:r>
            <a:endParaRPr lang="en-US" altLang="zh-CN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3" grpId="0" animBg="1" autoUpdateAnimBg="0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985091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</a:t>
            </a:r>
            <a:r>
              <a:rPr lang="en-US" altLang="zh-CN" sz="2000">
                <a:solidFill>
                  <a:srgbClr val="0000FF"/>
                </a:solidFill>
              </a:rPr>
              <a:t>&amp;</a:t>
            </a:r>
            <a:r>
              <a:rPr lang="en-US" altLang="zh-CN" sz="2000">
                <a:solidFill>
                  <a:schemeClr val="tx1"/>
                </a:solidFill>
              </a:rPr>
              <a:t> ra =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</a:t>
            </a:r>
            <a:r>
              <a:rPr lang="en-US" altLang="zh-CN" sz="2000">
                <a:solidFill>
                  <a:srgbClr val="0000FF"/>
                </a:solidFill>
              </a:rPr>
              <a:t> *</a:t>
            </a:r>
            <a:r>
              <a:rPr lang="en-US" altLang="zh-CN" sz="2000">
                <a:solidFill>
                  <a:schemeClr val="tx1"/>
                </a:solidFill>
              </a:rPr>
              <a:t>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* p = 5 *  * p ;</a:t>
            </a:r>
          </a:p>
        </p:txBody>
      </p:sp>
      <p:sp>
        <p:nvSpPr>
          <p:cNvPr id="985093" name="AutoShape 5"/>
          <p:cNvSpPr>
            <a:spLocks/>
          </p:cNvSpPr>
          <p:nvPr/>
        </p:nvSpPr>
        <p:spPr bwMode="auto">
          <a:xfrm>
            <a:off x="4716463" y="2043113"/>
            <a:ext cx="2447925" cy="533400"/>
          </a:xfrm>
          <a:prstGeom prst="borderCallout2">
            <a:avLst>
              <a:gd name="adj1" fmla="val 21431"/>
              <a:gd name="adj2" fmla="val -3111"/>
              <a:gd name="adj3" fmla="val 21431"/>
              <a:gd name="adj4" fmla="val -18028"/>
              <a:gd name="adj5" fmla="val 212204"/>
              <a:gd name="adj6" fmla="val -71468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名词，类型说明符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985094" name="Oval 6"/>
          <p:cNvSpPr>
            <a:spLocks noChangeArrowheads="1"/>
          </p:cNvSpPr>
          <p:nvPr/>
        </p:nvSpPr>
        <p:spPr bwMode="auto">
          <a:xfrm>
            <a:off x="1598613" y="2763838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85095" name="Oval 7"/>
          <p:cNvSpPr>
            <a:spLocks noChangeArrowheads="1"/>
          </p:cNvSpPr>
          <p:nvPr/>
        </p:nvSpPr>
        <p:spPr bwMode="auto">
          <a:xfrm>
            <a:off x="1547813" y="3170238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8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8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3" grpId="0" animBg="1" autoUpdateAnimBg="0"/>
      <p:bldP spid="985094" grpId="0" animBg="1"/>
      <p:bldP spid="985095" grpId="0" animBg="1"/>
    </p:bld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986115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</a:t>
            </a:r>
            <a:r>
              <a:rPr lang="en-US" altLang="zh-CN" sz="2000">
                <a:solidFill>
                  <a:srgbClr val="0000FF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* p =</a:t>
            </a:r>
            <a:r>
              <a:rPr lang="en-US" altLang="zh-CN" sz="2000">
                <a:solidFill>
                  <a:srgbClr val="0000FF"/>
                </a:solidFill>
              </a:rPr>
              <a:t> &amp;</a:t>
            </a:r>
            <a:r>
              <a:rPr lang="en-US" altLang="zh-CN" sz="2000">
                <a:solidFill>
                  <a:schemeClr val="tx1"/>
                </a:solidFill>
              </a:rPr>
              <a:t> a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ra </a:t>
            </a:r>
            <a:r>
              <a:rPr lang="en-US" altLang="zh-CN" sz="2000">
                <a:solidFill>
                  <a:srgbClr val="0000FF"/>
                </a:solidFill>
              </a:rPr>
              <a:t>*</a:t>
            </a:r>
            <a:r>
              <a:rPr lang="en-US" altLang="zh-CN" sz="2000">
                <a:solidFill>
                  <a:schemeClr val="tx1"/>
                </a:solidFill>
              </a:rPr>
              <a:t> 4 ; 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*</a:t>
            </a:r>
            <a:r>
              <a:rPr lang="en-US" altLang="zh-CN" sz="2000">
                <a:solidFill>
                  <a:schemeClr val="tx1"/>
                </a:solidFill>
              </a:rPr>
              <a:t> p = 5 </a:t>
            </a:r>
            <a:r>
              <a:rPr lang="en-US" altLang="zh-CN" sz="2000">
                <a:solidFill>
                  <a:srgbClr val="0000FF"/>
                </a:solidFill>
              </a:rPr>
              <a:t>*  *</a:t>
            </a:r>
            <a:r>
              <a:rPr lang="en-US" altLang="zh-CN" sz="2000">
                <a:solidFill>
                  <a:schemeClr val="tx1"/>
                </a:solidFill>
              </a:rPr>
              <a:t> p ;</a:t>
            </a:r>
          </a:p>
        </p:txBody>
      </p:sp>
      <p:sp>
        <p:nvSpPr>
          <p:cNvPr id="986117" name="AutoShape 5"/>
          <p:cNvSpPr>
            <a:spLocks/>
          </p:cNvSpPr>
          <p:nvPr/>
        </p:nvSpPr>
        <p:spPr bwMode="auto">
          <a:xfrm>
            <a:off x="4716463" y="2043113"/>
            <a:ext cx="2303462" cy="533400"/>
          </a:xfrm>
          <a:prstGeom prst="borderCallout2">
            <a:avLst>
              <a:gd name="adj1" fmla="val 21431"/>
              <a:gd name="adj2" fmla="val -3310"/>
              <a:gd name="adj3" fmla="val 21431"/>
              <a:gd name="adj4" fmla="val -19157"/>
              <a:gd name="adj5" fmla="val 212204"/>
              <a:gd name="adj6" fmla="val -75949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动词，运算符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986118" name="Oval 6"/>
          <p:cNvSpPr>
            <a:spLocks noChangeArrowheads="1"/>
          </p:cNvSpPr>
          <p:nvPr/>
        </p:nvSpPr>
        <p:spPr bwMode="auto">
          <a:xfrm>
            <a:off x="2174875" y="3195638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86119" name="Oval 7"/>
          <p:cNvSpPr>
            <a:spLocks noChangeArrowheads="1"/>
          </p:cNvSpPr>
          <p:nvPr/>
        </p:nvSpPr>
        <p:spPr bwMode="auto">
          <a:xfrm>
            <a:off x="1814513" y="3675063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86120" name="Oval 8"/>
          <p:cNvSpPr>
            <a:spLocks noChangeArrowheads="1"/>
          </p:cNvSpPr>
          <p:nvPr/>
        </p:nvSpPr>
        <p:spPr bwMode="auto">
          <a:xfrm>
            <a:off x="1187450" y="4178300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86121" name="Oval 9"/>
          <p:cNvSpPr>
            <a:spLocks noChangeArrowheads="1"/>
          </p:cNvSpPr>
          <p:nvPr/>
        </p:nvSpPr>
        <p:spPr bwMode="auto">
          <a:xfrm>
            <a:off x="1979613" y="4178300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86122" name="Oval 10"/>
          <p:cNvSpPr>
            <a:spLocks noChangeArrowheads="1"/>
          </p:cNvSpPr>
          <p:nvPr/>
        </p:nvSpPr>
        <p:spPr bwMode="auto">
          <a:xfrm>
            <a:off x="2246313" y="4178300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43438" y="414338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一个重要的区别在于是否与数据类型在一起；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8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8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8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8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98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7" grpId="0" animBg="1" autoUpdateAnimBg="0"/>
      <p:bldP spid="986118" grpId="0" animBg="1"/>
      <p:bldP spid="986119" grpId="0" animBg="1"/>
      <p:bldP spid="986120" grpId="0" animBg="1"/>
      <p:bldP spid="986121" grpId="0" animBg="1"/>
      <p:bldP spid="986122" grpId="0" animBg="1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812035" name="Text Box 3"/>
          <p:cNvSpPr txBox="1">
            <a:spLocks noChangeArrowheads="1"/>
          </p:cNvSpPr>
          <p:nvPr/>
        </p:nvSpPr>
        <p:spPr bwMode="auto">
          <a:xfrm>
            <a:off x="2286000" y="1290638"/>
            <a:ext cx="5454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程序设计中，常对变量进行如下操作：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 = i + 1		 i = i - 1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此时，变量 </a:t>
            </a:r>
            <a:r>
              <a:rPr lang="en-US" altLang="zh-CN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 </a:t>
            </a: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称为</a:t>
            </a:r>
            <a:r>
              <a:rPr lang="zh-CN" altLang="en-US" sz="200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计数器</a:t>
            </a:r>
          </a:p>
          <a:p>
            <a:pPr>
              <a:lnSpc>
                <a:spcPct val="150000"/>
              </a:lnSpc>
            </a:pPr>
            <a:endParaRPr lang="en-US" altLang="zh-CN" sz="200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79650" y="4341813"/>
            <a:ext cx="1758950" cy="466725"/>
            <a:chOff x="1292" y="2882"/>
            <a:chExt cx="1108" cy="294"/>
          </a:xfrm>
        </p:grpSpPr>
        <p:sp>
          <p:nvSpPr>
            <p:cNvPr id="301073" name="Text Box 5"/>
            <p:cNvSpPr txBox="1">
              <a:spLocks noChangeArrowheads="1"/>
            </p:cNvSpPr>
            <p:nvPr/>
          </p:nvSpPr>
          <p:spPr bwMode="auto">
            <a:xfrm>
              <a:off x="1292" y="2888"/>
              <a:ext cx="1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812038" name="Text Box 6"/>
            <p:cNvSpPr txBox="1">
              <a:spLocks noChangeArrowheads="1"/>
            </p:cNvSpPr>
            <p:nvPr/>
          </p:nvSpPr>
          <p:spPr bwMode="auto">
            <a:xfrm>
              <a:off x="1536" y="2882"/>
              <a:ext cx="864" cy="294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400">
                  <a:solidFill>
                    <a:schemeClr val="tx1"/>
                  </a:solidFill>
                </a:rPr>
                <a:t>0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53000" y="3881438"/>
            <a:ext cx="1066800" cy="927100"/>
            <a:chOff x="2928" y="2536"/>
            <a:chExt cx="801" cy="584"/>
          </a:xfrm>
        </p:grpSpPr>
        <p:sp>
          <p:nvSpPr>
            <p:cNvPr id="812040" name="AutoShape 8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zh-CN">
                <a:solidFill>
                  <a:schemeClr val="tx1"/>
                </a:solidFill>
              </a:endParaRPr>
            </a:p>
          </p:txBody>
        </p:sp>
        <p:sp>
          <p:nvSpPr>
            <p:cNvPr id="301072" name="Text Box 9"/>
            <p:cNvSpPr txBox="1">
              <a:spLocks noChangeArrowheads="1"/>
            </p:cNvSpPr>
            <p:nvPr/>
          </p:nvSpPr>
          <p:spPr bwMode="auto">
            <a:xfrm>
              <a:off x="3202" y="2755"/>
              <a:ext cx="289" cy="3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+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sp>
        <p:nvSpPr>
          <p:cNvPr id="812042" name="Line 10"/>
          <p:cNvSpPr>
            <a:spLocks noChangeShapeType="1"/>
          </p:cNvSpPr>
          <p:nvPr/>
        </p:nvSpPr>
        <p:spPr bwMode="auto">
          <a:xfrm>
            <a:off x="33528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3" name="Freeform 11"/>
          <p:cNvSpPr>
            <a:spLocks/>
          </p:cNvSpPr>
          <p:nvPr/>
        </p:nvSpPr>
        <p:spPr bwMode="auto">
          <a:xfrm>
            <a:off x="3316288" y="52641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4" name="Line 12"/>
          <p:cNvSpPr>
            <a:spLocks noChangeShapeType="1"/>
          </p:cNvSpPr>
          <p:nvPr/>
        </p:nvSpPr>
        <p:spPr bwMode="auto">
          <a:xfrm flipV="1">
            <a:off x="51816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5" name="Freeform 13"/>
          <p:cNvSpPr>
            <a:spLocks/>
          </p:cNvSpPr>
          <p:nvPr/>
        </p:nvSpPr>
        <p:spPr bwMode="auto">
          <a:xfrm>
            <a:off x="5792788" y="47958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6" name="Freeform 14"/>
          <p:cNvSpPr>
            <a:spLocks/>
          </p:cNvSpPr>
          <p:nvPr/>
        </p:nvSpPr>
        <p:spPr bwMode="auto">
          <a:xfrm>
            <a:off x="5791200" y="52530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7" name="Freeform 15"/>
          <p:cNvSpPr>
            <a:spLocks/>
          </p:cNvSpPr>
          <p:nvPr/>
        </p:nvSpPr>
        <p:spPr bwMode="auto">
          <a:xfrm>
            <a:off x="5507038" y="36449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8" name="Freeform 16"/>
          <p:cNvSpPr>
            <a:spLocks/>
          </p:cNvSpPr>
          <p:nvPr/>
        </p:nvSpPr>
        <p:spPr bwMode="auto">
          <a:xfrm>
            <a:off x="3316288" y="36449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9" name="Line 17"/>
          <p:cNvSpPr>
            <a:spLocks noChangeShapeType="1"/>
          </p:cNvSpPr>
          <p:nvPr/>
        </p:nvSpPr>
        <p:spPr bwMode="auto">
          <a:xfrm>
            <a:off x="3352800" y="36528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50" name="Text Box 18"/>
          <p:cNvSpPr txBox="1">
            <a:spLocks noChangeArrowheads="1"/>
          </p:cNvSpPr>
          <p:nvPr/>
        </p:nvSpPr>
        <p:spPr bwMode="auto">
          <a:xfrm>
            <a:off x="6372225" y="5024438"/>
            <a:ext cx="33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3570" y="24288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循环变量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1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75"/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75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75"/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25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75"/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4" grpId="0" autoUpdateAnimBg="0"/>
      <p:bldP spid="812035" grpId="0" build="p" autoUpdateAnimBg="0" advAuto="2000"/>
      <p:bldP spid="812043" grpId="0" animBg="1"/>
      <p:bldP spid="812045" grpId="0" animBg="1"/>
      <p:bldP spid="812046" grpId="0" animBg="1"/>
      <p:bldP spid="812047" grpId="0" animBg="1"/>
      <p:bldP spid="812048" grpId="0" animBg="1"/>
      <p:bldP spid="812050" grpId="0" autoUpdateAnimBg="0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2286000" y="1290638"/>
            <a:ext cx="5454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程序设计中，常对变量进行如下操作：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 = i + 1		 i = i - 1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此时，变量 </a:t>
            </a:r>
            <a:r>
              <a:rPr lang="en-US" altLang="zh-CN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 </a:t>
            </a: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称为</a:t>
            </a:r>
            <a:r>
              <a:rPr lang="zh-CN" altLang="en-US" sz="200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计数器</a:t>
            </a:r>
          </a:p>
          <a:p>
            <a:pPr>
              <a:lnSpc>
                <a:spcPct val="150000"/>
              </a:lnSpc>
            </a:pPr>
            <a:endParaRPr lang="en-US" altLang="zh-CN" sz="200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02084" name="Group 4"/>
          <p:cNvGrpSpPr>
            <a:grpSpLocks/>
          </p:cNvGrpSpPr>
          <p:nvPr/>
        </p:nvGrpSpPr>
        <p:grpSpPr bwMode="auto">
          <a:xfrm>
            <a:off x="2279650" y="4341813"/>
            <a:ext cx="1758950" cy="466725"/>
            <a:chOff x="1292" y="2882"/>
            <a:chExt cx="1108" cy="294"/>
          </a:xfrm>
        </p:grpSpPr>
        <p:sp>
          <p:nvSpPr>
            <p:cNvPr id="302097" name="Text Box 5"/>
            <p:cNvSpPr txBox="1">
              <a:spLocks noChangeArrowheads="1"/>
            </p:cNvSpPr>
            <p:nvPr/>
          </p:nvSpPr>
          <p:spPr bwMode="auto">
            <a:xfrm>
              <a:off x="1292" y="2888"/>
              <a:ext cx="1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813062" name="Text Box 6"/>
            <p:cNvSpPr txBox="1">
              <a:spLocks noChangeArrowheads="1"/>
            </p:cNvSpPr>
            <p:nvPr/>
          </p:nvSpPr>
          <p:spPr bwMode="auto">
            <a:xfrm>
              <a:off x="1536" y="2882"/>
              <a:ext cx="864" cy="294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02085" name="Group 7"/>
          <p:cNvGrpSpPr>
            <a:grpSpLocks/>
          </p:cNvGrpSpPr>
          <p:nvPr/>
        </p:nvGrpSpPr>
        <p:grpSpPr bwMode="auto">
          <a:xfrm>
            <a:off x="4953000" y="3881438"/>
            <a:ext cx="1066800" cy="927100"/>
            <a:chOff x="2928" y="2536"/>
            <a:chExt cx="801" cy="584"/>
          </a:xfrm>
        </p:grpSpPr>
        <p:sp>
          <p:nvSpPr>
            <p:cNvPr id="813064" name="AutoShape 8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zh-CN">
                <a:solidFill>
                  <a:schemeClr val="tx1"/>
                </a:solidFill>
              </a:endParaRPr>
            </a:p>
          </p:txBody>
        </p:sp>
        <p:sp>
          <p:nvSpPr>
            <p:cNvPr id="302096" name="Text Box 9"/>
            <p:cNvSpPr txBox="1">
              <a:spLocks noChangeArrowheads="1"/>
            </p:cNvSpPr>
            <p:nvPr/>
          </p:nvSpPr>
          <p:spPr bwMode="auto">
            <a:xfrm>
              <a:off x="3202" y="2755"/>
              <a:ext cx="289" cy="3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+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sp>
        <p:nvSpPr>
          <p:cNvPr id="813066" name="Line 10"/>
          <p:cNvSpPr>
            <a:spLocks noChangeShapeType="1"/>
          </p:cNvSpPr>
          <p:nvPr/>
        </p:nvSpPr>
        <p:spPr bwMode="auto">
          <a:xfrm>
            <a:off x="33528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67" name="Freeform 11"/>
          <p:cNvSpPr>
            <a:spLocks/>
          </p:cNvSpPr>
          <p:nvPr/>
        </p:nvSpPr>
        <p:spPr bwMode="auto">
          <a:xfrm>
            <a:off x="3316288" y="52641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68" name="Line 12"/>
          <p:cNvSpPr>
            <a:spLocks noChangeShapeType="1"/>
          </p:cNvSpPr>
          <p:nvPr/>
        </p:nvSpPr>
        <p:spPr bwMode="auto">
          <a:xfrm flipV="1">
            <a:off x="51816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69" name="Freeform 13"/>
          <p:cNvSpPr>
            <a:spLocks/>
          </p:cNvSpPr>
          <p:nvPr/>
        </p:nvSpPr>
        <p:spPr bwMode="auto">
          <a:xfrm>
            <a:off x="5792788" y="47958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70" name="Freeform 14"/>
          <p:cNvSpPr>
            <a:spLocks/>
          </p:cNvSpPr>
          <p:nvPr/>
        </p:nvSpPr>
        <p:spPr bwMode="auto">
          <a:xfrm>
            <a:off x="5791200" y="52530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71" name="Freeform 15"/>
          <p:cNvSpPr>
            <a:spLocks/>
          </p:cNvSpPr>
          <p:nvPr/>
        </p:nvSpPr>
        <p:spPr bwMode="auto">
          <a:xfrm>
            <a:off x="5507038" y="36449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72" name="Freeform 16"/>
          <p:cNvSpPr>
            <a:spLocks/>
          </p:cNvSpPr>
          <p:nvPr/>
        </p:nvSpPr>
        <p:spPr bwMode="auto">
          <a:xfrm>
            <a:off x="3316288" y="36449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73" name="Line 17"/>
          <p:cNvSpPr>
            <a:spLocks noChangeShapeType="1"/>
          </p:cNvSpPr>
          <p:nvPr/>
        </p:nvSpPr>
        <p:spPr bwMode="auto">
          <a:xfrm>
            <a:off x="3352800" y="36528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74" name="Text Box 18"/>
          <p:cNvSpPr txBox="1">
            <a:spLocks noChangeArrowheads="1"/>
          </p:cNvSpPr>
          <p:nvPr/>
        </p:nvSpPr>
        <p:spPr bwMode="auto">
          <a:xfrm>
            <a:off x="6372225" y="5024438"/>
            <a:ext cx="33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2286000" y="1290638"/>
            <a:ext cx="5108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程序设计中，常对变量进行如下操作：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 = i + 1		 i = i - 1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此时，变量 </a:t>
            </a:r>
            <a:r>
              <a:rPr lang="en-US" altLang="zh-CN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 </a:t>
            </a: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称为</a:t>
            </a:r>
            <a:r>
              <a:rPr lang="zh-CN" altLang="en-US" sz="200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计数器</a:t>
            </a:r>
          </a:p>
          <a:p>
            <a:pPr>
              <a:lnSpc>
                <a:spcPct val="150000"/>
              </a:lnSpc>
            </a:pPr>
            <a:endParaRPr lang="en-US" altLang="zh-CN" sz="200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03108" name="Group 4"/>
          <p:cNvGrpSpPr>
            <a:grpSpLocks/>
          </p:cNvGrpSpPr>
          <p:nvPr/>
        </p:nvGrpSpPr>
        <p:grpSpPr bwMode="auto">
          <a:xfrm>
            <a:off x="2279650" y="4341813"/>
            <a:ext cx="1758950" cy="466725"/>
            <a:chOff x="1292" y="2882"/>
            <a:chExt cx="1108" cy="294"/>
          </a:xfrm>
        </p:grpSpPr>
        <p:sp>
          <p:nvSpPr>
            <p:cNvPr id="303121" name="Text Box 5"/>
            <p:cNvSpPr txBox="1">
              <a:spLocks noChangeArrowheads="1"/>
            </p:cNvSpPr>
            <p:nvPr/>
          </p:nvSpPr>
          <p:spPr bwMode="auto">
            <a:xfrm>
              <a:off x="1292" y="2888"/>
              <a:ext cx="1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814086" name="Text Box 6"/>
            <p:cNvSpPr txBox="1">
              <a:spLocks noChangeArrowheads="1"/>
            </p:cNvSpPr>
            <p:nvPr/>
          </p:nvSpPr>
          <p:spPr bwMode="auto">
            <a:xfrm>
              <a:off x="1536" y="2882"/>
              <a:ext cx="864" cy="294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400">
                  <a:solidFill>
                    <a:srgbClr val="FF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03109" name="Group 7"/>
          <p:cNvGrpSpPr>
            <a:grpSpLocks/>
          </p:cNvGrpSpPr>
          <p:nvPr/>
        </p:nvGrpSpPr>
        <p:grpSpPr bwMode="auto">
          <a:xfrm>
            <a:off x="4953000" y="3881438"/>
            <a:ext cx="1066800" cy="927100"/>
            <a:chOff x="2928" y="2536"/>
            <a:chExt cx="801" cy="584"/>
          </a:xfrm>
        </p:grpSpPr>
        <p:sp>
          <p:nvSpPr>
            <p:cNvPr id="814088" name="AutoShape 8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zh-CN">
                <a:solidFill>
                  <a:schemeClr val="tx1"/>
                </a:solidFill>
              </a:endParaRPr>
            </a:p>
          </p:txBody>
        </p:sp>
        <p:sp>
          <p:nvSpPr>
            <p:cNvPr id="303120" name="Text Box 9"/>
            <p:cNvSpPr txBox="1">
              <a:spLocks noChangeArrowheads="1"/>
            </p:cNvSpPr>
            <p:nvPr/>
          </p:nvSpPr>
          <p:spPr bwMode="auto">
            <a:xfrm>
              <a:off x="3202" y="2755"/>
              <a:ext cx="289" cy="3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+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sp>
        <p:nvSpPr>
          <p:cNvPr id="814090" name="Line 10"/>
          <p:cNvSpPr>
            <a:spLocks noChangeShapeType="1"/>
          </p:cNvSpPr>
          <p:nvPr/>
        </p:nvSpPr>
        <p:spPr bwMode="auto">
          <a:xfrm>
            <a:off x="33528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1" name="Freeform 11"/>
          <p:cNvSpPr>
            <a:spLocks/>
          </p:cNvSpPr>
          <p:nvPr/>
        </p:nvSpPr>
        <p:spPr bwMode="auto">
          <a:xfrm>
            <a:off x="3316288" y="52641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2" name="Line 12"/>
          <p:cNvSpPr>
            <a:spLocks noChangeShapeType="1"/>
          </p:cNvSpPr>
          <p:nvPr/>
        </p:nvSpPr>
        <p:spPr bwMode="auto">
          <a:xfrm flipV="1">
            <a:off x="51816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3" name="Freeform 13"/>
          <p:cNvSpPr>
            <a:spLocks/>
          </p:cNvSpPr>
          <p:nvPr/>
        </p:nvSpPr>
        <p:spPr bwMode="auto">
          <a:xfrm>
            <a:off x="5792788" y="47958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4" name="Freeform 14"/>
          <p:cNvSpPr>
            <a:spLocks/>
          </p:cNvSpPr>
          <p:nvPr/>
        </p:nvSpPr>
        <p:spPr bwMode="auto">
          <a:xfrm>
            <a:off x="5791200" y="52530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5" name="Freeform 15"/>
          <p:cNvSpPr>
            <a:spLocks/>
          </p:cNvSpPr>
          <p:nvPr/>
        </p:nvSpPr>
        <p:spPr bwMode="auto">
          <a:xfrm>
            <a:off x="5507038" y="36449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6" name="Freeform 16"/>
          <p:cNvSpPr>
            <a:spLocks/>
          </p:cNvSpPr>
          <p:nvPr/>
        </p:nvSpPr>
        <p:spPr bwMode="auto">
          <a:xfrm>
            <a:off x="3316288" y="36449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7" name="Line 17"/>
          <p:cNvSpPr>
            <a:spLocks noChangeShapeType="1"/>
          </p:cNvSpPr>
          <p:nvPr/>
        </p:nvSpPr>
        <p:spPr bwMode="auto">
          <a:xfrm>
            <a:off x="3352800" y="36528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8" name="Text Box 18"/>
          <p:cNvSpPr txBox="1">
            <a:spLocks noChangeArrowheads="1"/>
          </p:cNvSpPr>
          <p:nvPr/>
        </p:nvSpPr>
        <p:spPr bwMode="auto">
          <a:xfrm>
            <a:off x="6372225" y="5024438"/>
            <a:ext cx="33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91" grpId="0" animBg="1"/>
      <p:bldP spid="814093" grpId="0" animBg="1"/>
      <p:bldP spid="814094" grpId="0" animBg="1"/>
      <p:bldP spid="814095" grpId="0" animBg="1"/>
      <p:bldP spid="814096" grpId="0" animBg="1"/>
      <p:bldP spid="814098" grpId="0" autoUpdateAnimBg="0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2286000" y="1290638"/>
            <a:ext cx="5108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程序设计中，常对变量进行如下操作：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 = i + 1		 i = i - 1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此时，变量 </a:t>
            </a:r>
            <a:r>
              <a:rPr lang="en-US" altLang="zh-CN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 </a:t>
            </a: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称为</a:t>
            </a:r>
            <a:r>
              <a:rPr lang="zh-CN" altLang="en-US" sz="200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计数器</a:t>
            </a:r>
          </a:p>
          <a:p>
            <a:pPr>
              <a:lnSpc>
                <a:spcPct val="150000"/>
              </a:lnSpc>
            </a:pPr>
            <a:endParaRPr lang="en-US" altLang="zh-CN" sz="200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04132" name="Group 4"/>
          <p:cNvGrpSpPr>
            <a:grpSpLocks/>
          </p:cNvGrpSpPr>
          <p:nvPr/>
        </p:nvGrpSpPr>
        <p:grpSpPr bwMode="auto">
          <a:xfrm>
            <a:off x="2279650" y="4341813"/>
            <a:ext cx="1758950" cy="466725"/>
            <a:chOff x="1292" y="2882"/>
            <a:chExt cx="1108" cy="294"/>
          </a:xfrm>
        </p:grpSpPr>
        <p:sp>
          <p:nvSpPr>
            <p:cNvPr id="304145" name="Text Box 5"/>
            <p:cNvSpPr txBox="1">
              <a:spLocks noChangeArrowheads="1"/>
            </p:cNvSpPr>
            <p:nvPr/>
          </p:nvSpPr>
          <p:spPr bwMode="auto">
            <a:xfrm>
              <a:off x="1292" y="2888"/>
              <a:ext cx="1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815110" name="Text Box 6"/>
            <p:cNvSpPr txBox="1">
              <a:spLocks noChangeArrowheads="1"/>
            </p:cNvSpPr>
            <p:nvPr/>
          </p:nvSpPr>
          <p:spPr bwMode="auto">
            <a:xfrm>
              <a:off x="1536" y="2882"/>
              <a:ext cx="864" cy="294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04133" name="Group 7"/>
          <p:cNvGrpSpPr>
            <a:grpSpLocks/>
          </p:cNvGrpSpPr>
          <p:nvPr/>
        </p:nvGrpSpPr>
        <p:grpSpPr bwMode="auto">
          <a:xfrm>
            <a:off x="4953000" y="3881438"/>
            <a:ext cx="1066800" cy="927100"/>
            <a:chOff x="2928" y="2536"/>
            <a:chExt cx="801" cy="584"/>
          </a:xfrm>
        </p:grpSpPr>
        <p:sp>
          <p:nvSpPr>
            <p:cNvPr id="815112" name="AutoShape 8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zh-CN">
                <a:solidFill>
                  <a:schemeClr val="tx1"/>
                </a:solidFill>
              </a:endParaRPr>
            </a:p>
          </p:txBody>
        </p:sp>
        <p:sp>
          <p:nvSpPr>
            <p:cNvPr id="304144" name="Text Box 9"/>
            <p:cNvSpPr txBox="1">
              <a:spLocks noChangeArrowheads="1"/>
            </p:cNvSpPr>
            <p:nvPr/>
          </p:nvSpPr>
          <p:spPr bwMode="auto">
            <a:xfrm>
              <a:off x="3202" y="2755"/>
              <a:ext cx="289" cy="3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+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sp>
        <p:nvSpPr>
          <p:cNvPr id="815114" name="Line 10"/>
          <p:cNvSpPr>
            <a:spLocks noChangeShapeType="1"/>
          </p:cNvSpPr>
          <p:nvPr/>
        </p:nvSpPr>
        <p:spPr bwMode="auto">
          <a:xfrm>
            <a:off x="33528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15" name="Freeform 11"/>
          <p:cNvSpPr>
            <a:spLocks/>
          </p:cNvSpPr>
          <p:nvPr/>
        </p:nvSpPr>
        <p:spPr bwMode="auto">
          <a:xfrm>
            <a:off x="3316288" y="52641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16" name="Line 12"/>
          <p:cNvSpPr>
            <a:spLocks noChangeShapeType="1"/>
          </p:cNvSpPr>
          <p:nvPr/>
        </p:nvSpPr>
        <p:spPr bwMode="auto">
          <a:xfrm flipV="1">
            <a:off x="51816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17" name="Freeform 13"/>
          <p:cNvSpPr>
            <a:spLocks/>
          </p:cNvSpPr>
          <p:nvPr/>
        </p:nvSpPr>
        <p:spPr bwMode="auto">
          <a:xfrm>
            <a:off x="5792788" y="47958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18" name="Freeform 14"/>
          <p:cNvSpPr>
            <a:spLocks/>
          </p:cNvSpPr>
          <p:nvPr/>
        </p:nvSpPr>
        <p:spPr bwMode="auto">
          <a:xfrm>
            <a:off x="5791200" y="52530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19" name="Freeform 15"/>
          <p:cNvSpPr>
            <a:spLocks/>
          </p:cNvSpPr>
          <p:nvPr/>
        </p:nvSpPr>
        <p:spPr bwMode="auto">
          <a:xfrm>
            <a:off x="5507038" y="36449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20" name="Freeform 16"/>
          <p:cNvSpPr>
            <a:spLocks/>
          </p:cNvSpPr>
          <p:nvPr/>
        </p:nvSpPr>
        <p:spPr bwMode="auto">
          <a:xfrm>
            <a:off x="3316288" y="36449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21" name="Line 17"/>
          <p:cNvSpPr>
            <a:spLocks noChangeShapeType="1"/>
          </p:cNvSpPr>
          <p:nvPr/>
        </p:nvSpPr>
        <p:spPr bwMode="auto">
          <a:xfrm>
            <a:off x="3352800" y="36528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22" name="Text Box 18"/>
          <p:cNvSpPr txBox="1">
            <a:spLocks noChangeArrowheads="1"/>
          </p:cNvSpPr>
          <p:nvPr/>
        </p:nvSpPr>
        <p:spPr bwMode="auto">
          <a:xfrm>
            <a:off x="6372225" y="5024438"/>
            <a:ext cx="33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graphicFrame>
        <p:nvGraphicFramePr>
          <p:cNvPr id="816131" name="Object 3"/>
          <p:cNvGraphicFramePr>
            <a:graphicFrameLocks noChangeAspect="1"/>
          </p:cNvGraphicFramePr>
          <p:nvPr/>
        </p:nvGraphicFramePr>
        <p:xfrm>
          <a:off x="1219200" y="4033838"/>
          <a:ext cx="7086600" cy="1524000"/>
        </p:xfrm>
        <a:graphic>
          <a:graphicData uri="http://schemas.openxmlformats.org/presentationml/2006/ole">
            <p:oleObj spid="_x0000_s3074" name="Document" r:id="rId3" imgW="6954480" imgH="1295280" progId="Word.Document.8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0" y="1290638"/>
            <a:ext cx="5108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程序设计中，常对变量进行如下操作：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 = i + 1		 i = i - 1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此时，变量 </a:t>
            </a:r>
            <a:r>
              <a:rPr lang="en-US" altLang="zh-CN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 </a:t>
            </a: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称为</a:t>
            </a:r>
            <a:r>
              <a:rPr lang="zh-CN" altLang="en-US" sz="200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计数器</a:t>
            </a:r>
          </a:p>
          <a:p>
            <a:pPr>
              <a:lnSpc>
                <a:spcPct val="150000"/>
              </a:lnSpc>
            </a:pPr>
            <a:endParaRPr lang="en-US" altLang="zh-CN" sz="200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16133" name="Rectangle 5"/>
          <p:cNvSpPr>
            <a:spLocks noChangeArrowheads="1"/>
          </p:cNvSpPr>
          <p:nvPr/>
        </p:nvSpPr>
        <p:spPr bwMode="auto">
          <a:xfrm>
            <a:off x="1295400" y="3332163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</a:rPr>
              <a:t>C++ </a:t>
            </a:r>
            <a:r>
              <a:rPr lang="zh-CN" altLang="en-US" sz="2000">
                <a:solidFill>
                  <a:schemeClr val="tx1"/>
                </a:solidFill>
              </a:rPr>
              <a:t>为其提供自增和自减算符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2"/>
          <p:cNvSpPr txBox="1">
            <a:spLocks noChangeArrowheads="1"/>
          </p:cNvSpPr>
          <p:nvPr/>
        </p:nvSpPr>
        <p:spPr bwMode="auto">
          <a:xfrm>
            <a:off x="685800" y="1557338"/>
            <a:ext cx="8001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问题：</a:t>
            </a:r>
            <a:r>
              <a:rPr lang="zh-CN" altLang="en-US" sz="2000">
                <a:solidFill>
                  <a:schemeClr val="tx1"/>
                </a:solidFill>
              </a:rPr>
              <a:t>输入圆的半径，求圆的周长和面积</a:t>
            </a:r>
            <a:r>
              <a:rPr lang="zh-CN" alt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34531" name="Text Box 3"/>
          <p:cNvSpPr txBox="1">
            <a:spLocks noChangeArrowheads="1"/>
          </p:cNvSpPr>
          <p:nvPr/>
        </p:nvSpPr>
        <p:spPr bwMode="auto">
          <a:xfrm>
            <a:off x="685800" y="2351088"/>
            <a:ext cx="74676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数据描述：</a:t>
            </a:r>
            <a:r>
              <a:rPr lang="zh-CN" altLang="en-US" sz="2400">
                <a:solidFill>
                  <a:schemeClr val="tx1"/>
                </a:solidFill>
              </a:rPr>
              <a:t>	</a:t>
            </a:r>
          </a:p>
          <a:p>
            <a:pPr marL="457200" indent="-457200" algn="just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</a:rPr>
              <a:t>		</a:t>
            </a:r>
            <a:r>
              <a:rPr lang="zh-CN" altLang="en-US" sz="2000">
                <a:solidFill>
                  <a:schemeClr val="tx1"/>
                </a:solidFill>
              </a:rPr>
              <a:t>半径，周长，面积均用实型数表示</a:t>
            </a:r>
          </a:p>
          <a:p>
            <a:pPr marL="457200" indent="-457200" algn="just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数据处理</a:t>
            </a:r>
            <a:r>
              <a:rPr lang="zh-CN" altLang="en-US" sz="2400">
                <a:solidFill>
                  <a:schemeClr val="tx1"/>
                </a:solidFill>
              </a:rPr>
              <a:t>：</a:t>
            </a:r>
          </a:p>
          <a:p>
            <a:pPr marL="457200" indent="-457200" algn="just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</a:rPr>
              <a:t>		</a:t>
            </a:r>
            <a:r>
              <a:rPr lang="zh-CN" altLang="en-US" sz="2000">
                <a:solidFill>
                  <a:schemeClr val="tx1"/>
                </a:solidFill>
              </a:rPr>
              <a:t>输入半径 </a:t>
            </a:r>
            <a:r>
              <a:rPr lang="en-US" altLang="zh-CN" sz="2000" i="1">
                <a:solidFill>
                  <a:schemeClr val="tx1"/>
                </a:solidFill>
              </a:rPr>
              <a:t>r</a:t>
            </a:r>
            <a:r>
              <a:rPr lang="zh-CN" altLang="en-US" sz="2000">
                <a:solidFill>
                  <a:schemeClr val="tx1"/>
                </a:solidFill>
              </a:rPr>
              <a:t>；</a:t>
            </a:r>
          </a:p>
          <a:p>
            <a:pPr marL="457200" indent="-457200" algn="just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	计算周长 </a:t>
            </a:r>
            <a:r>
              <a:rPr lang="en-US" altLang="zh-CN" sz="2000">
                <a:solidFill>
                  <a:schemeClr val="tx1"/>
                </a:solidFill>
              </a:rPr>
              <a:t>= 2*π*</a:t>
            </a:r>
            <a:r>
              <a:rPr lang="en-US" altLang="zh-CN" sz="2000" i="1">
                <a:solidFill>
                  <a:schemeClr val="tx1"/>
                </a:solidFill>
              </a:rPr>
              <a:t>r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；</a:t>
            </a:r>
          </a:p>
          <a:p>
            <a:pPr marL="457200" indent="-457200" algn="just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	计算面积 </a:t>
            </a:r>
            <a:r>
              <a:rPr lang="en-US" altLang="zh-CN" sz="2000">
                <a:solidFill>
                  <a:schemeClr val="tx1"/>
                </a:solidFill>
              </a:rPr>
              <a:t>= π* </a:t>
            </a:r>
            <a:r>
              <a:rPr lang="en-US" altLang="zh-CN" sz="2000" i="1">
                <a:solidFill>
                  <a:schemeClr val="tx1"/>
                </a:solidFill>
              </a:rPr>
              <a:t>r</a:t>
            </a:r>
            <a:r>
              <a:rPr lang="en-US" altLang="zh-CN" sz="2000" baseline="30000">
                <a:solidFill>
                  <a:schemeClr val="tx1"/>
                </a:solidFill>
              </a:rPr>
              <a:t>2 </a:t>
            </a:r>
            <a:r>
              <a:rPr lang="zh-CN" altLang="en-US" sz="2000">
                <a:solidFill>
                  <a:schemeClr val="tx1"/>
                </a:solidFill>
              </a:rPr>
              <a:t>；</a:t>
            </a:r>
          </a:p>
          <a:p>
            <a:pPr marL="457200" indent="-457200" algn="just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	输出半径，周长，面积；</a:t>
            </a:r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052513"/>
            <a:ext cx="5551488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宋体" charset="-122"/>
              </a:rPr>
              <a:t>1.1.2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一个简单的</a:t>
            </a:r>
            <a:r>
              <a:rPr lang="en-US" altLang="zh-CN" sz="2400" b="1" smtClean="0">
                <a:solidFill>
                  <a:srgbClr val="CC3300"/>
                </a:solidFill>
                <a:latin typeface="宋体" charset="-122"/>
              </a:rPr>
              <a:t>C++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程序</a:t>
            </a:r>
            <a:endParaRPr lang="zh-CN" altLang="en-US" sz="2400" smtClean="0">
              <a:latin typeface="宋体" charset="-122"/>
            </a:endParaRPr>
          </a:p>
        </p:txBody>
      </p:sp>
      <p:sp>
        <p:nvSpPr>
          <p:cNvPr id="534533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534988" y="381000"/>
            <a:ext cx="5561012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1.1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概述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 autoUpdateAnimBg="0"/>
      <p:bldP spid="534531" grpId="0" autoUpdateAnimBg="0"/>
      <p:bldP spid="53453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361950" y="984250"/>
            <a:ext cx="1370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 smtClean="0">
                <a:solidFill>
                  <a:srgbClr val="3333FF"/>
                </a:solidFill>
              </a:rPr>
              <a:t>新建项目</a:t>
            </a:r>
            <a:endParaRPr lang="zh-CN" altLang="en-US" sz="2000">
              <a:solidFill>
                <a:srgbClr val="3333FF"/>
              </a:solidFill>
            </a:endParaRPr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58310"/>
            <a:ext cx="6477000" cy="47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0132" name="AutoShape 4"/>
          <p:cNvSpPr>
            <a:spLocks/>
          </p:cNvSpPr>
          <p:nvPr/>
        </p:nvSpPr>
        <p:spPr bwMode="auto">
          <a:xfrm>
            <a:off x="6156325" y="836613"/>
            <a:ext cx="2209800" cy="838200"/>
          </a:xfrm>
          <a:prstGeom prst="borderCallout2">
            <a:avLst>
              <a:gd name="adj1" fmla="val 13634"/>
              <a:gd name="adj2" fmla="val -3449"/>
              <a:gd name="adj3" fmla="val 13634"/>
              <a:gd name="adj4" fmla="val -24713"/>
              <a:gd name="adj5" fmla="val 136176"/>
              <a:gd name="adj6" fmla="val -9238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在</a:t>
            </a:r>
            <a:r>
              <a:rPr lang="en-US" altLang="zh-CN">
                <a:solidFill>
                  <a:schemeClr val="tx1"/>
                </a:solidFill>
              </a:rPr>
              <a:t>VC</a:t>
            </a:r>
            <a:r>
              <a:rPr lang="zh-CN" altLang="en-US">
                <a:solidFill>
                  <a:schemeClr val="tx1"/>
                </a:solidFill>
              </a:rPr>
              <a:t>集成开发环境</a:t>
            </a:r>
          </a:p>
          <a:p>
            <a:pPr algn="ctr" eaLnBrk="0" hangingPunct="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选择新建项目命令</a:t>
            </a:r>
            <a:endParaRPr lang="zh-CN" altLang="en-US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2" grpId="0" animBg="1" autoUpdateAnimBg="0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817155" name="Text Box 3"/>
          <p:cNvSpPr txBox="1">
            <a:spLocks noChangeArrowheads="1"/>
          </p:cNvSpPr>
          <p:nvPr/>
        </p:nvSpPr>
        <p:spPr bwMode="auto">
          <a:xfrm>
            <a:off x="541338" y="985838"/>
            <a:ext cx="80454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C0000"/>
                </a:solidFill>
              </a:rPr>
              <a:t>注：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ym typeface="Symbol" pitchFamily="18" charset="2"/>
              </a:rPr>
              <a:t>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自增、自减算符的运算对象只能是整型变量，不能为常量或表达式；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zh-CN" altLang="en-US" sz="2000" i="1">
                <a:solidFill>
                  <a:srgbClr val="008000"/>
                </a:solidFill>
              </a:rPr>
              <a:t>例：</a:t>
            </a:r>
            <a:r>
              <a:rPr lang="zh-CN" altLang="en-US" sz="2000">
                <a:solidFill>
                  <a:srgbClr val="0080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5++	++(a++)		( x + y ) --	</a:t>
            </a:r>
            <a:r>
              <a:rPr lang="zh-CN" altLang="zh-CN" sz="2000" i="1"/>
              <a:t>错误</a:t>
            </a:r>
            <a:endParaRPr lang="zh-CN" altLang="en-US" sz="20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"/>
                                        <p:tgtEl>
                                          <p:spTgt spid="81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"/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build="p" autoUpdateAnimBg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541338" y="985838"/>
            <a:ext cx="80454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C0000"/>
                </a:solidFill>
              </a:rPr>
              <a:t>注：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ym typeface="Symbol" pitchFamily="18" charset="2"/>
              </a:rPr>
              <a:t>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自增、自减算符的运算对象只能是整型变量，不能为常量或表达式；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zh-CN" altLang="en-US" sz="2000" i="1">
                <a:solidFill>
                  <a:srgbClr val="008000"/>
                </a:solidFill>
              </a:rPr>
              <a:t>例：</a:t>
            </a:r>
            <a:r>
              <a:rPr lang="zh-CN" altLang="en-US" sz="2000">
                <a:solidFill>
                  <a:srgbClr val="008000"/>
                </a:solidFill>
              </a:rPr>
              <a:t>	</a:t>
            </a:r>
            <a:r>
              <a:rPr lang="en-US" altLang="zh-CN" sz="2000" i="1">
                <a:solidFill>
                  <a:srgbClr val="3333FF"/>
                </a:solidFill>
              </a:rPr>
              <a:t>5</a:t>
            </a:r>
            <a:r>
              <a:rPr lang="en-US" altLang="zh-CN" sz="2000">
                <a:solidFill>
                  <a:schemeClr val="tx1"/>
                </a:solidFill>
              </a:rPr>
              <a:t>++	++(</a:t>
            </a:r>
            <a:r>
              <a:rPr lang="en-US" altLang="zh-CN" sz="2000" i="1">
                <a:solidFill>
                  <a:srgbClr val="3333FF"/>
                </a:solidFill>
              </a:rPr>
              <a:t>a++</a:t>
            </a:r>
            <a:r>
              <a:rPr lang="en-US" altLang="zh-CN" sz="2000">
                <a:solidFill>
                  <a:schemeClr val="tx1"/>
                </a:solidFill>
              </a:rPr>
              <a:t>)		( </a:t>
            </a:r>
            <a:r>
              <a:rPr lang="en-US" altLang="zh-CN" sz="2000" i="1">
                <a:solidFill>
                  <a:srgbClr val="3333FF"/>
                </a:solidFill>
              </a:rPr>
              <a:t>x + y</a:t>
            </a:r>
            <a:r>
              <a:rPr lang="en-US" altLang="zh-CN" sz="2000">
                <a:solidFill>
                  <a:schemeClr val="tx1"/>
                </a:solidFill>
              </a:rPr>
              <a:t> ) --	</a:t>
            </a:r>
            <a:r>
              <a:rPr lang="zh-CN" altLang="zh-CN" sz="2000" i="1"/>
              <a:t>错误</a:t>
            </a:r>
            <a:endParaRPr lang="zh-CN" altLang="en-US" sz="2000" i="1"/>
          </a:p>
        </p:txBody>
      </p:sp>
      <p:sp>
        <p:nvSpPr>
          <p:cNvPr id="818180" name="Oval 4"/>
          <p:cNvSpPr>
            <a:spLocks noChangeArrowheads="1"/>
          </p:cNvSpPr>
          <p:nvPr/>
        </p:nvSpPr>
        <p:spPr bwMode="auto">
          <a:xfrm>
            <a:off x="2286000" y="1976438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8181" name="AutoShape 5"/>
          <p:cNvSpPr>
            <a:spLocks/>
          </p:cNvSpPr>
          <p:nvPr/>
        </p:nvSpPr>
        <p:spPr bwMode="auto">
          <a:xfrm>
            <a:off x="5257800" y="3881438"/>
            <a:ext cx="1752600" cy="533400"/>
          </a:xfrm>
          <a:prstGeom prst="borderCallout2">
            <a:avLst>
              <a:gd name="adj1" fmla="val 21431"/>
              <a:gd name="adj2" fmla="val -4347"/>
              <a:gd name="adj3" fmla="val 21431"/>
              <a:gd name="adj4" fmla="val -36773"/>
              <a:gd name="adj5" fmla="val -241370"/>
              <a:gd name="adj6" fmla="val -152264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不是整型变量</a:t>
            </a:r>
          </a:p>
        </p:txBody>
      </p:sp>
      <p:sp>
        <p:nvSpPr>
          <p:cNvPr id="818182" name="Oval 6"/>
          <p:cNvSpPr>
            <a:spLocks noChangeArrowheads="1"/>
          </p:cNvSpPr>
          <p:nvPr/>
        </p:nvSpPr>
        <p:spPr bwMode="auto">
          <a:xfrm>
            <a:off x="3733800" y="1976438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8183" name="Oval 7"/>
          <p:cNvSpPr>
            <a:spLocks noChangeArrowheads="1"/>
          </p:cNvSpPr>
          <p:nvPr/>
        </p:nvSpPr>
        <p:spPr bwMode="auto">
          <a:xfrm>
            <a:off x="5257800" y="1976438"/>
            <a:ext cx="685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8184" name="Line 8"/>
          <p:cNvSpPr>
            <a:spLocks noChangeShapeType="1"/>
          </p:cNvSpPr>
          <p:nvPr/>
        </p:nvSpPr>
        <p:spPr bwMode="auto">
          <a:xfrm flipV="1">
            <a:off x="4648200" y="2509838"/>
            <a:ext cx="838200" cy="1447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oval" w="lg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8185" name="Line 9"/>
          <p:cNvSpPr>
            <a:spLocks noChangeShapeType="1"/>
          </p:cNvSpPr>
          <p:nvPr/>
        </p:nvSpPr>
        <p:spPr bwMode="auto">
          <a:xfrm>
            <a:off x="4038600" y="2509838"/>
            <a:ext cx="609600" cy="1447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1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81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81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80" grpId="0" animBg="1"/>
      <p:bldP spid="818181" grpId="0" animBg="1" autoUpdateAnimBg="0"/>
      <p:bldP spid="818182" grpId="0" animBg="1"/>
      <p:bldP spid="818183" grpId="0" animBg="1"/>
      <p:bldP spid="818184" grpId="0" animBg="1"/>
      <p:bldP spid="818185" grpId="0" animBg="1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541338" y="985838"/>
            <a:ext cx="80454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C0000"/>
                </a:solidFill>
              </a:rPr>
              <a:t>注：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ym typeface="Symbol" pitchFamily="18" charset="2"/>
              </a:rPr>
              <a:t>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自增、自减算符的运算对象只能是整型变量，不能为常量或表达式；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zh-CN" altLang="en-US" sz="2000" i="1">
                <a:solidFill>
                  <a:srgbClr val="008000"/>
                </a:solidFill>
              </a:rPr>
              <a:t>例：</a:t>
            </a:r>
            <a:r>
              <a:rPr lang="zh-CN" altLang="en-US" sz="2000">
                <a:solidFill>
                  <a:srgbClr val="008000"/>
                </a:solidFill>
              </a:rPr>
              <a:t>	</a:t>
            </a:r>
            <a:r>
              <a:rPr lang="en-US" altLang="zh-CN" sz="2000" i="1">
                <a:solidFill>
                  <a:schemeClr val="tx1"/>
                </a:solidFill>
              </a:rPr>
              <a:t>5</a:t>
            </a:r>
            <a:r>
              <a:rPr lang="en-US" altLang="zh-CN" sz="2000">
                <a:solidFill>
                  <a:schemeClr val="tx1"/>
                </a:solidFill>
              </a:rPr>
              <a:t>++	++(</a:t>
            </a:r>
            <a:r>
              <a:rPr lang="en-US" altLang="zh-CN" sz="2000" i="1">
                <a:solidFill>
                  <a:schemeClr val="tx1"/>
                </a:solidFill>
              </a:rPr>
              <a:t>a++</a:t>
            </a:r>
            <a:r>
              <a:rPr lang="en-US" altLang="zh-CN" sz="2000">
                <a:solidFill>
                  <a:schemeClr val="tx1"/>
                </a:solidFill>
              </a:rPr>
              <a:t>)	( </a:t>
            </a:r>
            <a:r>
              <a:rPr lang="en-US" altLang="zh-CN" sz="2000" i="1">
                <a:solidFill>
                  <a:schemeClr val="tx1"/>
                </a:solidFill>
              </a:rPr>
              <a:t>x + y</a:t>
            </a:r>
            <a:r>
              <a:rPr lang="en-US" altLang="zh-CN" sz="2000">
                <a:solidFill>
                  <a:schemeClr val="tx1"/>
                </a:solidFill>
              </a:rPr>
              <a:t> ) --	</a:t>
            </a:r>
            <a:r>
              <a:rPr lang="zh-CN" altLang="zh-CN" sz="2000" i="1"/>
              <a:t>错误</a:t>
            </a:r>
            <a:endParaRPr lang="zh-CN" altLang="en-US" sz="2000" i="1"/>
          </a:p>
        </p:txBody>
      </p:sp>
      <p:sp>
        <p:nvSpPr>
          <p:cNvPr id="819204" name="Text Box 4"/>
          <p:cNvSpPr txBox="1">
            <a:spLocks noChangeArrowheads="1"/>
          </p:cNvSpPr>
          <p:nvPr/>
        </p:nvSpPr>
        <p:spPr bwMode="auto">
          <a:xfrm>
            <a:off x="577850" y="2376488"/>
            <a:ext cx="75374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>
                <a:sym typeface="Symbol" pitchFamily="18" charset="2"/>
              </a:rPr>
              <a:t>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--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算符均为右结合，后缀式为书写特例；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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自增式和自减式作为独立的表达式，前缀式和后缀式没有区别；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但作为表达式右值时：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（</a:t>
            </a:r>
            <a:r>
              <a:rPr lang="en-US" altLang="zh-CN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）前缀式        先增值后引用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zh-CN" altLang="en-US" sz="2000" i="1">
                <a:solidFill>
                  <a:srgbClr val="008000"/>
                </a:solidFill>
              </a:rPr>
              <a:t>例：</a:t>
            </a:r>
            <a:r>
              <a:rPr lang="zh-CN" altLang="en-US" sz="2000">
                <a:solidFill>
                  <a:srgbClr val="0080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x = ++ i</a:t>
            </a:r>
            <a:r>
              <a:rPr lang="en-US" altLang="zh-CN" sz="2000">
                <a:solidFill>
                  <a:srgbClr val="008000"/>
                </a:solidFill>
              </a:rPr>
              <a:t> 	        </a:t>
            </a:r>
            <a:r>
              <a:rPr lang="zh-CN" altLang="en-US" sz="2000">
                <a:solidFill>
                  <a:srgbClr val="008000"/>
                </a:solidFill>
              </a:rPr>
              <a:t>相当于	</a:t>
            </a:r>
            <a:r>
              <a:rPr lang="en-US" altLang="zh-CN" sz="2000">
                <a:solidFill>
                  <a:schemeClr val="tx1"/>
                </a:solidFill>
              </a:rPr>
              <a:t>i = i + 1 ;    x = i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</a:t>
            </a: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）后缀式        先引用后增值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zh-CN" altLang="en-US" sz="2000" i="1">
                <a:solidFill>
                  <a:srgbClr val="008000"/>
                </a:solidFill>
              </a:rPr>
              <a:t>例：</a:t>
            </a:r>
            <a:r>
              <a:rPr lang="zh-CN" altLang="en-US" sz="2000">
                <a:solidFill>
                  <a:srgbClr val="0080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x = i ++</a:t>
            </a:r>
            <a:r>
              <a:rPr lang="en-US" altLang="zh-CN" sz="2000">
                <a:solidFill>
                  <a:srgbClr val="008000"/>
                </a:solidFill>
              </a:rPr>
              <a:t> 	        </a:t>
            </a:r>
            <a:r>
              <a:rPr lang="zh-CN" altLang="en-US" sz="2000">
                <a:solidFill>
                  <a:srgbClr val="008000"/>
                </a:solidFill>
              </a:rPr>
              <a:t>相当于	 </a:t>
            </a:r>
            <a:r>
              <a:rPr lang="en-US" altLang="zh-CN" sz="2000">
                <a:solidFill>
                  <a:schemeClr val="tx1"/>
                </a:solidFill>
              </a:rPr>
              <a:t>x = i ;     i = i + 1 ;</a:t>
            </a:r>
            <a:r>
              <a:rPr lang="en-US" altLang="zh-CN" sz="2000">
                <a:solidFill>
                  <a:srgbClr val="008000"/>
                </a:solidFill>
              </a:rPr>
              <a:t>    </a:t>
            </a: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2428860" y="5000636"/>
            <a:ext cx="85725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8" name="直接连接符 7"/>
          <p:cNvCxnSpPr/>
          <p:nvPr/>
        </p:nvCxnSpPr>
        <p:spPr bwMode="auto">
          <a:xfrm>
            <a:off x="2928926" y="5143512"/>
            <a:ext cx="35719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0" name="直接连接符 9"/>
          <p:cNvCxnSpPr/>
          <p:nvPr/>
        </p:nvCxnSpPr>
        <p:spPr bwMode="auto">
          <a:xfrm>
            <a:off x="2428860" y="6000768"/>
            <a:ext cx="50006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2" name="直接连接符 11"/>
          <p:cNvCxnSpPr/>
          <p:nvPr/>
        </p:nvCxnSpPr>
        <p:spPr bwMode="auto">
          <a:xfrm>
            <a:off x="2857488" y="6143644"/>
            <a:ext cx="428628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81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"/>
                                        <p:tgtEl>
                                          <p:spTgt spid="81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"/>
                                        <p:tgtEl>
                                          <p:spTgt spid="81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"/>
                                        <p:tgtEl>
                                          <p:spTgt spid="81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"/>
                                        <p:tgtEl>
                                          <p:spTgt spid="819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75"/>
                                        <p:tgtEl>
                                          <p:spTgt spid="819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75"/>
                                        <p:tgtEl>
                                          <p:spTgt spid="819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4" grpId="0" build="p" autoUpdateAnimBg="0"/>
    </p:bld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820227" name="Text Box 3"/>
          <p:cNvSpPr txBox="1">
            <a:spLocks noChangeArrowheads="1"/>
          </p:cNvSpPr>
          <p:nvPr/>
        </p:nvSpPr>
        <p:spPr bwMode="auto">
          <a:xfrm>
            <a:off x="685800" y="1042988"/>
            <a:ext cx="7068258" cy="492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例：</a:t>
            </a:r>
            <a:r>
              <a:rPr lang="zh-CN" altLang="en-US" sz="2000" i="1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int  a = 3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int  b = ++ a ;	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zh-CN" sz="2000" i="1">
                <a:solidFill>
                  <a:srgbClr val="008000"/>
                </a:solidFill>
              </a:rPr>
              <a:t>相当于 </a:t>
            </a:r>
            <a:r>
              <a:rPr lang="en-US" altLang="zh-CN" sz="2000" i="1">
                <a:solidFill>
                  <a:srgbClr val="008000"/>
                </a:solidFill>
              </a:rPr>
              <a:t>a = a +1 ;  b = 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int  c = a ++ ;	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zh-CN" sz="2000" i="1">
                <a:solidFill>
                  <a:srgbClr val="008000"/>
                </a:solidFill>
              </a:rPr>
              <a:t>相当于 </a:t>
            </a:r>
            <a:r>
              <a:rPr lang="en-US" altLang="zh-CN" sz="2000" i="1">
                <a:solidFill>
                  <a:srgbClr val="008000"/>
                </a:solidFill>
              </a:rPr>
              <a:t>c = a ;  a = a + 1;</a:t>
            </a:r>
            <a:r>
              <a:rPr lang="en-US" altLang="zh-CN" sz="2000">
                <a:solidFill>
                  <a:srgbClr val="008000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b = a -- ;	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zh-CN" sz="2000" i="1">
                <a:solidFill>
                  <a:srgbClr val="008000"/>
                </a:solidFill>
              </a:rPr>
              <a:t>相当于 </a:t>
            </a:r>
            <a:r>
              <a:rPr lang="en-US" altLang="zh-CN" sz="2000" i="1">
                <a:solidFill>
                  <a:srgbClr val="008000"/>
                </a:solidFill>
              </a:rPr>
              <a:t>b = a ;  a = a - 1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c = -- a ;		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zh-CN" sz="2000" i="1">
                <a:solidFill>
                  <a:srgbClr val="008000"/>
                </a:solidFill>
              </a:rPr>
              <a:t>相当于 </a:t>
            </a:r>
            <a:r>
              <a:rPr lang="en-US" altLang="zh-CN" sz="2000" i="1">
                <a:solidFill>
                  <a:srgbClr val="008000"/>
                </a:solidFill>
              </a:rPr>
              <a:t>a = a - 1;  c = 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chemeClr val="accent2"/>
                </a:solidFill>
              </a:rPr>
              <a:t>++ ( a ++ ) ;</a:t>
            </a:r>
            <a:r>
              <a:rPr lang="en-US" altLang="zh-CN" sz="2000">
                <a:solidFill>
                  <a:schemeClr val="tx1"/>
                </a:solidFill>
              </a:rPr>
              <a:t>	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错 </a:t>
            </a:r>
            <a:r>
              <a:rPr lang="en-US" altLang="zh-CN" sz="2000" i="1">
                <a:solidFill>
                  <a:srgbClr val="008000"/>
                </a:solidFill>
              </a:rPr>
              <a:t>(a++)</a:t>
            </a:r>
            <a:r>
              <a:rPr lang="zh-CN" altLang="en-US" sz="2000" i="1">
                <a:solidFill>
                  <a:srgbClr val="008000"/>
                </a:solidFill>
              </a:rPr>
              <a:t>不是变量名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chemeClr val="accent2"/>
                </a:solidFill>
              </a:rPr>
              <a:t>c = a + + b;</a:t>
            </a:r>
            <a:r>
              <a:rPr lang="en-US" altLang="zh-CN" sz="2000">
                <a:solidFill>
                  <a:schemeClr val="tx1"/>
                </a:solidFill>
              </a:rPr>
              <a:t>	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错 </a:t>
            </a:r>
            <a:r>
              <a:rPr lang="en-US" altLang="zh-CN" sz="2000" i="1">
                <a:solidFill>
                  <a:srgbClr val="008000"/>
                </a:solidFill>
              </a:rPr>
              <a:t>a++ </a:t>
            </a:r>
            <a:r>
              <a:rPr lang="zh-CN" altLang="zh-CN" sz="2000" i="1">
                <a:solidFill>
                  <a:srgbClr val="008000"/>
                </a:solidFill>
              </a:rPr>
              <a:t>无法对 </a:t>
            </a:r>
            <a:r>
              <a:rPr lang="en-US" altLang="zh-CN" sz="2000" i="1">
                <a:solidFill>
                  <a:srgbClr val="008000"/>
                </a:solidFill>
              </a:rPr>
              <a:t>b </a:t>
            </a:r>
            <a:r>
              <a:rPr lang="zh-CN" altLang="zh-CN" sz="2000" i="1">
                <a:solidFill>
                  <a:srgbClr val="008000"/>
                </a:solidFill>
              </a:rPr>
              <a:t>操作</a:t>
            </a:r>
            <a:endParaRPr lang="zh-CN" altLang="en-US" sz="2000" i="1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c = a ++ + b;	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zh-CN" sz="2000" i="1">
                <a:solidFill>
                  <a:srgbClr val="008000"/>
                </a:solidFill>
              </a:rPr>
              <a:t>相当于 </a:t>
            </a:r>
            <a:r>
              <a:rPr lang="en-US" altLang="zh-CN" sz="2000" i="1">
                <a:solidFill>
                  <a:srgbClr val="008000"/>
                </a:solidFill>
              </a:rPr>
              <a:t>c = a + b;  a = a + 1;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chemeClr val="accent2"/>
                </a:solidFill>
              </a:rPr>
              <a:t>c = a + + + + b;</a:t>
            </a:r>
            <a:r>
              <a:rPr lang="en-US" altLang="zh-CN" sz="2000">
                <a:solidFill>
                  <a:schemeClr val="tx1"/>
                </a:solidFill>
              </a:rPr>
              <a:t>		</a:t>
            </a:r>
            <a:r>
              <a:rPr lang="en-US" altLang="zh-CN" sz="2000" i="1">
                <a:solidFill>
                  <a:srgbClr val="008000"/>
                </a:solidFill>
              </a:rPr>
              <a:t>// (a++) ++b </a:t>
            </a:r>
            <a:r>
              <a:rPr lang="zh-CN" altLang="zh-CN" sz="2000" i="1">
                <a:solidFill>
                  <a:srgbClr val="008000"/>
                </a:solidFill>
              </a:rPr>
              <a:t>错</a:t>
            </a:r>
            <a:endParaRPr lang="zh-CN" altLang="en-US" sz="2000" i="1">
              <a:solidFill>
                <a:srgbClr val="008000"/>
              </a:solidFill>
            </a:endParaRPr>
          </a:p>
          <a:p>
            <a:pPr>
              <a:lnSpc>
                <a:spcPct val="220000"/>
              </a:lnSpc>
            </a:pPr>
            <a:r>
              <a:rPr lang="zh-CN" altLang="en-US" sz="2000" i="1"/>
              <a:t>注意：</a:t>
            </a: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编译扫描器优先向左识别</a:t>
            </a:r>
            <a:r>
              <a:rPr lang="zh-CN" altLang="en-US" sz="200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算符</a:t>
            </a:r>
            <a:r>
              <a:rPr lang="zh-CN" altLang="en-US" sz="2000" smtClean="0">
                <a:ea typeface="Arial Unicode MS" pitchFamily="34" charset="-122"/>
                <a:cs typeface="Arial Unicode MS" pitchFamily="34" charset="-122"/>
              </a:rPr>
              <a:t>，贪婪原则</a:t>
            </a:r>
            <a:endParaRPr lang="zh-CN" altLang="en-US" sz="2000"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"/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"/>
                                        <p:tgtEl>
                                          <p:spTgt spid="82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"/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"/>
                                        <p:tgtEl>
                                          <p:spTgt spid="82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75"/>
                                        <p:tgtEl>
                                          <p:spTgt spid="82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75"/>
                                        <p:tgtEl>
                                          <p:spTgt spid="82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75"/>
                                        <p:tgtEl>
                                          <p:spTgt spid="82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75"/>
                                        <p:tgtEl>
                                          <p:spTgt spid="82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75"/>
                                        <p:tgtEl>
                                          <p:spTgt spid="820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7" grpId="0" build="p" autoUpdateAnimBg="0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821251" name="Text Box 3"/>
          <p:cNvSpPr txBox="1">
            <a:spLocks noChangeArrowheads="1"/>
          </p:cNvSpPr>
          <p:nvPr/>
        </p:nvSpPr>
        <p:spPr bwMode="auto">
          <a:xfrm>
            <a:off x="984250" y="717550"/>
            <a:ext cx="70167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1-16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 a = 3 ,   b,  c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b = ++ a ;	cout &lt;&lt; "a=" &lt;&lt; a &lt;&lt; '\t' &lt;&lt; "b="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++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b = -- a ;	cout &lt;&lt; "a=" &lt;&lt; a &lt;&lt; '\t' &lt;&lt; "b="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--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++ + b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8212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43413"/>
            <a:ext cx="3451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82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25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"/>
                                        <p:tgtEl>
                                          <p:spTgt spid="82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75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"/>
                                        <p:tgtEl>
                                          <p:spTgt spid="82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25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"/>
                                        <p:tgtEl>
                                          <p:spTgt spid="82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"/>
                                        <p:tgtEl>
                                          <p:spTgt spid="82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8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"/>
                                        <p:tgtEl>
                                          <p:spTgt spid="82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875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75"/>
                                        <p:tgtEl>
                                          <p:spTgt spid="82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95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75"/>
                                        <p:tgtEl>
                                          <p:spTgt spid="82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25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75"/>
                                        <p:tgtEl>
                                          <p:spTgt spid="82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1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75"/>
                                        <p:tgtEl>
                                          <p:spTgt spid="82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325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75"/>
                                        <p:tgtEl>
                                          <p:spTgt spid="82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1" grpId="0" build="p" autoUpdateAnimBg="0" advAuto="1000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43413"/>
            <a:ext cx="3451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274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10276" name="Text Box 3"/>
          <p:cNvSpPr txBox="1">
            <a:spLocks noChangeArrowheads="1"/>
          </p:cNvSpPr>
          <p:nvPr/>
        </p:nvSpPr>
        <p:spPr bwMode="auto">
          <a:xfrm>
            <a:off x="984250" y="717550"/>
            <a:ext cx="70167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1-16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 a = 3 ,   b,  c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0000FF"/>
                </a:solidFill>
              </a:rPr>
              <a:t>b = ++ a ;</a:t>
            </a:r>
            <a:r>
              <a:rPr lang="en-US" altLang="zh-CN" sz="2000" b="0">
                <a:solidFill>
                  <a:schemeClr val="tx1"/>
                </a:solidFill>
              </a:rPr>
              <a:t>	cout &lt;&lt; "a=" &lt;&lt; a &lt;&lt; '\t' &lt;&lt; "b="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++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b = -- a ;	cout &lt;&lt; "a=" &lt;&lt; a &lt;&lt; '\t' &lt;&lt; "b="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--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++ + b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22277" name="Oval 5"/>
          <p:cNvSpPr>
            <a:spLocks noChangeArrowheads="1"/>
          </p:cNvSpPr>
          <p:nvPr/>
        </p:nvSpPr>
        <p:spPr bwMode="auto">
          <a:xfrm>
            <a:off x="4495800" y="4703763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2278" name="AutoShape 6"/>
          <p:cNvSpPr>
            <a:spLocks/>
          </p:cNvSpPr>
          <p:nvPr/>
        </p:nvSpPr>
        <p:spPr bwMode="auto">
          <a:xfrm>
            <a:off x="4267200" y="1519238"/>
            <a:ext cx="1960563" cy="533400"/>
          </a:xfrm>
          <a:prstGeom prst="borderCallout2">
            <a:avLst>
              <a:gd name="adj1" fmla="val 21431"/>
              <a:gd name="adj2" fmla="val -3889"/>
              <a:gd name="adj3" fmla="val 21431"/>
              <a:gd name="adj4" fmla="val -23565"/>
              <a:gd name="adj5" fmla="val 234227"/>
              <a:gd name="adj6" fmla="val -93764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a+1, b = a 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3702" y="135729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++</a:t>
            </a:r>
            <a:r>
              <a:rPr lang="zh-CN" altLang="en-US" smtClean="0"/>
              <a:t>与</a:t>
            </a:r>
            <a:r>
              <a:rPr lang="en-US" altLang="zh-CN" smtClean="0"/>
              <a:t>=</a:t>
            </a:r>
            <a:r>
              <a:rPr lang="zh-CN" altLang="en-US" smtClean="0"/>
              <a:t>离得近，先</a:t>
            </a:r>
            <a:r>
              <a:rPr lang="en-US" altLang="zh-CN" smtClean="0"/>
              <a:t>++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2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7" grpId="0" animBg="1"/>
      <p:bldP spid="822278" grpId="0" animBg="1" autoUpdateAnimBg="0"/>
    </p:bld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43413"/>
            <a:ext cx="3451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298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11300" name="Text Box 3"/>
          <p:cNvSpPr txBox="1">
            <a:spLocks noChangeArrowheads="1"/>
          </p:cNvSpPr>
          <p:nvPr/>
        </p:nvSpPr>
        <p:spPr bwMode="auto">
          <a:xfrm>
            <a:off x="984250" y="717550"/>
            <a:ext cx="70167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1-16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 a = 3 ,   b,  c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b = ++ a ;	cout &lt;&lt; "a=" &lt;&lt; a &lt;&lt; '\t' &lt;&lt; "b="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0000FF"/>
                </a:solidFill>
              </a:rPr>
              <a:t>c = a ++ ;</a:t>
            </a:r>
            <a:r>
              <a:rPr lang="en-US" altLang="zh-CN" sz="2000" b="0">
                <a:solidFill>
                  <a:schemeClr val="tx1"/>
                </a:solidFill>
              </a:rPr>
              <a:t>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b = -- a ;	cout &lt;&lt; "a=" &lt;&lt; a &lt;&lt; '\t' &lt;&lt; "b="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--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++ + b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23301" name="Oval 5"/>
          <p:cNvSpPr>
            <a:spLocks noChangeArrowheads="1"/>
          </p:cNvSpPr>
          <p:nvPr/>
        </p:nvSpPr>
        <p:spPr bwMode="auto">
          <a:xfrm>
            <a:off x="4495800" y="4919663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3302" name="AutoShape 6"/>
          <p:cNvSpPr>
            <a:spLocks/>
          </p:cNvSpPr>
          <p:nvPr/>
        </p:nvSpPr>
        <p:spPr bwMode="auto">
          <a:xfrm>
            <a:off x="3771900" y="1824038"/>
            <a:ext cx="2095500" cy="533400"/>
          </a:xfrm>
          <a:prstGeom prst="borderCallout2">
            <a:avLst>
              <a:gd name="adj1" fmla="val 21431"/>
              <a:gd name="adj2" fmla="val -3634"/>
              <a:gd name="adj3" fmla="val 21431"/>
              <a:gd name="adj4" fmla="val -17199"/>
              <a:gd name="adj5" fmla="val 236014"/>
              <a:gd name="adj6" fmla="val -65833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 = a , a = a+1 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3702" y="135729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++</a:t>
            </a:r>
            <a:r>
              <a:rPr lang="zh-CN" altLang="en-US" smtClean="0"/>
              <a:t>与</a:t>
            </a:r>
            <a:r>
              <a:rPr lang="en-US" altLang="zh-CN" smtClean="0"/>
              <a:t>=</a:t>
            </a:r>
            <a:r>
              <a:rPr lang="zh-CN" altLang="en-US" smtClean="0"/>
              <a:t>离得远，后</a:t>
            </a:r>
            <a:r>
              <a:rPr lang="en-US" altLang="zh-CN" smtClean="0"/>
              <a:t>++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2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1" grpId="0" animBg="1"/>
      <p:bldP spid="823302" grpId="0" animBg="1" autoUpdateAnimBg="0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43413"/>
            <a:ext cx="3451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12324" name="Text Box 3"/>
          <p:cNvSpPr txBox="1">
            <a:spLocks noChangeArrowheads="1"/>
          </p:cNvSpPr>
          <p:nvPr/>
        </p:nvSpPr>
        <p:spPr bwMode="auto">
          <a:xfrm>
            <a:off x="984250" y="717550"/>
            <a:ext cx="70167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1-16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 a = 3 ,   b,  c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b = ++ a ;	cout &lt;&lt; "a=" &lt;&lt; a &lt;&lt; '\t' &lt;&lt; "b="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++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0000FF"/>
                </a:solidFill>
              </a:rPr>
              <a:t>b = -- a ;</a:t>
            </a:r>
            <a:r>
              <a:rPr lang="en-US" altLang="zh-CN" sz="2000" b="0">
                <a:solidFill>
                  <a:schemeClr val="tx1"/>
                </a:solidFill>
              </a:rPr>
              <a:t>	cout &lt;&lt; "a=" &lt;&lt; a &lt;&lt; '\t' &lt;&lt; "b="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--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++ + b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24325" name="Oval 5"/>
          <p:cNvSpPr>
            <a:spLocks noChangeArrowheads="1"/>
          </p:cNvSpPr>
          <p:nvPr/>
        </p:nvSpPr>
        <p:spPr bwMode="auto">
          <a:xfrm>
            <a:off x="4495800" y="5135563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4326" name="AutoShape 6"/>
          <p:cNvSpPr>
            <a:spLocks/>
          </p:cNvSpPr>
          <p:nvPr/>
        </p:nvSpPr>
        <p:spPr bwMode="auto">
          <a:xfrm>
            <a:off x="4343400" y="1671638"/>
            <a:ext cx="1884363" cy="533400"/>
          </a:xfrm>
          <a:prstGeom prst="borderCallout2">
            <a:avLst>
              <a:gd name="adj1" fmla="val 21431"/>
              <a:gd name="adj2" fmla="val -4042"/>
              <a:gd name="adj3" fmla="val 21431"/>
              <a:gd name="adj4" fmla="val -26958"/>
              <a:gd name="adj5" fmla="val 338690"/>
              <a:gd name="adj6" fmla="val -108847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a-1, b = a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2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5" grpId="0" animBg="1"/>
      <p:bldP spid="824326" grpId="0" animBg="1" autoUpdateAnimBg="0"/>
    </p:bld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43413"/>
            <a:ext cx="3451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346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13348" name="Text Box 3"/>
          <p:cNvSpPr txBox="1">
            <a:spLocks noChangeArrowheads="1"/>
          </p:cNvSpPr>
          <p:nvPr/>
        </p:nvSpPr>
        <p:spPr bwMode="auto">
          <a:xfrm>
            <a:off x="984250" y="717550"/>
            <a:ext cx="70167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1-16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 a = 3 ,   b,  c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b = ++ a ;	cout &lt;&lt; "a=" &lt;&lt; a &lt;&lt; '\t' &lt;&lt; "b="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++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b = -- a ;	cout &lt;&lt; "a=" &lt;&lt; a &lt;&lt; '\t' &lt;&lt; "b="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0000FF"/>
                </a:solidFill>
              </a:rPr>
              <a:t>c = a -- ;</a:t>
            </a:r>
            <a:r>
              <a:rPr lang="en-US" altLang="zh-CN" sz="2000" b="0">
                <a:solidFill>
                  <a:schemeClr val="tx1"/>
                </a:solidFill>
              </a:rPr>
              <a:t>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++ + b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25349" name="Oval 5"/>
          <p:cNvSpPr>
            <a:spLocks noChangeArrowheads="1"/>
          </p:cNvSpPr>
          <p:nvPr/>
        </p:nvSpPr>
        <p:spPr bwMode="auto">
          <a:xfrm>
            <a:off x="4495800" y="5353050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5350" name="AutoShape 6"/>
          <p:cNvSpPr>
            <a:spLocks/>
          </p:cNvSpPr>
          <p:nvPr/>
        </p:nvSpPr>
        <p:spPr bwMode="auto">
          <a:xfrm>
            <a:off x="3771900" y="2174875"/>
            <a:ext cx="1952625" cy="533400"/>
          </a:xfrm>
          <a:prstGeom prst="borderCallout2">
            <a:avLst>
              <a:gd name="adj1" fmla="val 21431"/>
              <a:gd name="adj2" fmla="val -3903"/>
              <a:gd name="adj3" fmla="val 21431"/>
              <a:gd name="adj4" fmla="val -18944"/>
              <a:gd name="adj5" fmla="val 299403"/>
              <a:gd name="adj6" fmla="val -72519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 = a , a = a-1;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2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9" grpId="0" animBg="1"/>
      <p:bldP spid="825350" grpId="0" animBg="1" autoUpdateAnimBg="0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43413"/>
            <a:ext cx="3451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14372" name="Text Box 3"/>
          <p:cNvSpPr txBox="1">
            <a:spLocks noChangeArrowheads="1"/>
          </p:cNvSpPr>
          <p:nvPr/>
        </p:nvSpPr>
        <p:spPr bwMode="auto">
          <a:xfrm>
            <a:off x="984250" y="717550"/>
            <a:ext cx="70167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1-16</a:t>
            </a:r>
            <a:endParaRPr lang="en-US" altLang="zh-CN" sz="2000" b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int   a = 3 ,   b,  c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b = ++ a ;	cout &lt;&lt; "a=" &lt;&lt; a &lt;&lt; '\t' &lt;&lt; "b="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++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b = -- a ;	cout &lt;&lt; "a=" &lt;&lt; a &lt;&lt; '\t' &lt;&lt; "b="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 = a -- ;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0000FF"/>
                </a:solidFill>
              </a:rPr>
              <a:t>c = a ++ + b ;</a:t>
            </a:r>
            <a:r>
              <a:rPr lang="en-US" altLang="zh-CN" sz="2000" b="0">
                <a:solidFill>
                  <a:schemeClr val="tx1"/>
                </a:solidFill>
              </a:rPr>
              <a:t>	cout &lt;&lt; "a=" &lt;&lt; a &lt;&lt; '\t' &lt;&lt; "c="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26373" name="Oval 5"/>
          <p:cNvSpPr>
            <a:spLocks noChangeArrowheads="1"/>
          </p:cNvSpPr>
          <p:nvPr/>
        </p:nvSpPr>
        <p:spPr bwMode="auto">
          <a:xfrm>
            <a:off x="4495800" y="5568950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6374" name="AutoShape 6"/>
          <p:cNvSpPr>
            <a:spLocks/>
          </p:cNvSpPr>
          <p:nvPr/>
        </p:nvSpPr>
        <p:spPr bwMode="auto">
          <a:xfrm>
            <a:off x="3771900" y="2357438"/>
            <a:ext cx="2239963" cy="533400"/>
          </a:xfrm>
          <a:prstGeom prst="borderCallout2">
            <a:avLst>
              <a:gd name="adj1" fmla="val 21431"/>
              <a:gd name="adj2" fmla="val -3403"/>
              <a:gd name="adj3" fmla="val 21431"/>
              <a:gd name="adj4" fmla="val -15523"/>
              <a:gd name="adj5" fmla="val 312204"/>
              <a:gd name="adj6" fmla="val -58681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 = a+b, a = a+1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2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3" grpId="0" animBg="1"/>
      <p:bldP spid="82637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284720" cy="502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5" name="Rectangle 1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  <p:sp>
        <p:nvSpPr>
          <p:cNvPr id="561156" name="AutoShape 4"/>
          <p:cNvSpPr>
            <a:spLocks/>
          </p:cNvSpPr>
          <p:nvPr/>
        </p:nvSpPr>
        <p:spPr bwMode="auto">
          <a:xfrm>
            <a:off x="6286512" y="3143248"/>
            <a:ext cx="2209800" cy="838200"/>
          </a:xfrm>
          <a:prstGeom prst="borderCallout2">
            <a:avLst>
              <a:gd name="adj1" fmla="val 13634"/>
              <a:gd name="adj2" fmla="val -3449"/>
              <a:gd name="adj3" fmla="val 13634"/>
              <a:gd name="adj4" fmla="val -18894"/>
              <a:gd name="adj5" fmla="val -109491"/>
              <a:gd name="adj6" fmla="val -7057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在弹出对话框</a:t>
            </a:r>
          </a:p>
          <a:p>
            <a:pPr algn="ctr" eaLnBrk="0" hangingPunct="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选择文件类型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1950" y="984250"/>
            <a:ext cx="1370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 smtClean="0">
                <a:solidFill>
                  <a:srgbClr val="3333FF"/>
                </a:solidFill>
              </a:rPr>
              <a:t>新建项目</a:t>
            </a:r>
            <a:endParaRPr lang="zh-CN" altLang="en-US" sz="200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6" grpId="0" animBg="1" autoUpdateAnimBg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ChangeArrowheads="1"/>
          </p:cNvSpPr>
          <p:nvPr/>
        </p:nvSpPr>
        <p:spPr bwMode="auto">
          <a:xfrm>
            <a:off x="214282" y="152400"/>
            <a:ext cx="8572560" cy="13111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</a:p>
          <a:p>
            <a:pPr>
              <a:lnSpc>
                <a:spcPct val="18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  </a:t>
            </a: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表达式求值之前</a:t>
            </a:r>
            <a:r>
              <a:rPr lang="zh-CN" altLang="en-US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，要对</a:t>
            </a: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操作数进行必要的类型转换：</a:t>
            </a:r>
            <a:r>
              <a:rPr lang="zh-CN" altLang="en-US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827395" name="Text Box 3"/>
          <p:cNvSpPr txBox="1">
            <a:spLocks noChangeArrowheads="1"/>
          </p:cNvSpPr>
          <p:nvPr/>
        </p:nvSpPr>
        <p:spPr bwMode="auto">
          <a:xfrm>
            <a:off x="838200" y="1538288"/>
            <a:ext cx="7086600" cy="489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目的：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（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1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）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将短数扩展为机器处理的长度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  </a:t>
            </a:r>
            <a:r>
              <a:rPr lang="zh-CN" altLang="en-US" sz="200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i="1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（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2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）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使运算符两端的操作数具有相同的类型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原则：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（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1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）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开始运算前，扩展数据长度：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			    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char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、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short 	  </a:t>
            </a:r>
            <a:r>
              <a:rPr lang="en-US" altLang="zh-CN" sz="2000" smtClean="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en-US" altLang="zh-CN" sz="2000" smtClean="0">
                <a:sym typeface="Wingdings" pitchFamily="2" charset="2"/>
              </a:rPr>
              <a:t></a:t>
            </a:r>
            <a:r>
              <a:rPr lang="en-US" altLang="zh-CN" sz="2000" smtClean="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en-US" altLang="zh-CN" sz="2000" smtClean="0">
                <a:solidFill>
                  <a:srgbClr val="3333FF"/>
                </a:solidFill>
                <a:sym typeface="Symbol" pitchFamily="18" charset="2"/>
              </a:rPr>
              <a:t>int</a:t>
            </a:r>
            <a:endParaRPr lang="en-US" altLang="zh-CN" sz="2000">
              <a:solidFill>
                <a:srgbClr val="3333FF"/>
              </a:solidFill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                   unsigned char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、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unsigned short  </a:t>
            </a:r>
            <a:r>
              <a:rPr lang="en-US" altLang="zh-CN" sz="2000">
                <a:sym typeface="Wingdings" pitchFamily="2" charset="2"/>
              </a:rPr>
              <a:t>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en-US" altLang="zh-CN" sz="2000">
                <a:solidFill>
                  <a:srgbClr val="3333FF"/>
                </a:solidFill>
                <a:sym typeface="Symbol" pitchFamily="18" charset="2"/>
              </a:rPr>
              <a:t>unsigned int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                   		</a:t>
            </a:r>
            <a:r>
              <a:rPr lang="en-US" altLang="zh-CN" sz="2000" smtClean="0">
                <a:solidFill>
                  <a:schemeClr val="tx1"/>
                </a:solidFill>
                <a:sym typeface="Symbol" pitchFamily="18" charset="2"/>
              </a:rPr>
              <a:t>                   float       </a:t>
            </a:r>
            <a:r>
              <a:rPr lang="en-US" altLang="zh-CN" sz="2000" smtClean="0">
                <a:sym typeface="Wingdings" pitchFamily="2" charset="2"/>
              </a:rPr>
              <a:t></a:t>
            </a:r>
            <a:r>
              <a:rPr lang="en-US" altLang="zh-CN" sz="2000" smtClean="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en-US" altLang="zh-CN" sz="2000" smtClean="0">
                <a:solidFill>
                  <a:srgbClr val="3333FF"/>
                </a:solidFill>
                <a:sym typeface="Symbol" pitchFamily="18" charset="2"/>
              </a:rPr>
              <a:t>double</a:t>
            </a:r>
            <a:r>
              <a:rPr lang="en-US" altLang="zh-CN" sz="2000" smtClean="0">
                <a:solidFill>
                  <a:schemeClr val="tx1"/>
                </a:solidFill>
                <a:sym typeface="Symbol" pitchFamily="18" charset="2"/>
              </a:rPr>
              <a:t>   </a:t>
            </a:r>
            <a:endParaRPr lang="en-US" altLang="zh-CN" sz="2000">
              <a:solidFill>
                <a:schemeClr val="tx1"/>
              </a:solidFill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					       </a:t>
            </a:r>
            <a:r>
              <a:rPr lang="en-US" altLang="zh-CN" sz="2000" smtClean="0">
                <a:solidFill>
                  <a:schemeClr val="tx1"/>
                </a:solidFill>
                <a:sym typeface="Symbol" pitchFamily="18" charset="2"/>
              </a:rPr>
              <a:t>   </a:t>
            </a:r>
            <a:r>
              <a:rPr lang="en-US" altLang="zh-CN" sz="2000">
                <a:solidFill>
                  <a:srgbClr val="3333FF"/>
                </a:solidFill>
                <a:sym typeface="Symbol" pitchFamily="18" charset="2"/>
              </a:rPr>
              <a:t>long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	 				</a:t>
            </a:r>
            <a:r>
              <a:rPr lang="en-US" altLang="zh-CN" sz="2000" smtClean="0">
                <a:solidFill>
                  <a:schemeClr val="tx1"/>
                </a:solidFill>
                <a:sym typeface="Symbol" pitchFamily="18" charset="2"/>
              </a:rPr>
              <a:t>          </a:t>
            </a:r>
            <a:r>
              <a:rPr lang="en-US" altLang="zh-CN" sz="2000" smtClean="0">
                <a:solidFill>
                  <a:srgbClr val="3333FF"/>
                </a:solidFill>
                <a:sym typeface="Symbol" pitchFamily="18" charset="2"/>
              </a:rPr>
              <a:t>unsigned </a:t>
            </a:r>
            <a:r>
              <a:rPr lang="en-US" altLang="zh-CN" sz="2000">
                <a:solidFill>
                  <a:srgbClr val="3333FF"/>
                </a:solidFill>
                <a:sym typeface="Symbol" pitchFamily="18" charset="2"/>
              </a:rPr>
              <a:t>long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			      </a:t>
            </a:r>
            <a:r>
              <a:rPr lang="zh-CN" altLang="en-US" sz="2000" i="1">
                <a:solidFill>
                  <a:schemeClr val="tx1"/>
                </a:solidFill>
                <a:sym typeface="Symbol" pitchFamily="18" charset="2"/>
              </a:rPr>
              <a:t>参与算术运算的只有</a:t>
            </a:r>
            <a:r>
              <a:rPr lang="en-US" altLang="zh-CN" sz="2000" i="1">
                <a:solidFill>
                  <a:schemeClr val="tx1"/>
                </a:solidFill>
                <a:sym typeface="Symbol" pitchFamily="18" charset="2"/>
              </a:rPr>
              <a:t>5</a:t>
            </a:r>
            <a:r>
              <a:rPr lang="zh-CN" altLang="en-US" sz="2000" i="1">
                <a:solidFill>
                  <a:schemeClr val="tx1"/>
                </a:solidFill>
                <a:sym typeface="Symbol" pitchFamily="18" charset="2"/>
              </a:rPr>
              <a:t>种类型数据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	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（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2</a:t>
            </a:r>
            <a:r>
              <a:rPr lang="zh-CN" altLang="en-US" sz="2000" i="1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）运</a:t>
            </a:r>
            <a:r>
              <a:rPr lang="zh-CN" altLang="en-US" sz="200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算符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两端</a:t>
            </a:r>
            <a:r>
              <a:rPr lang="zh-CN" altLang="en-US" sz="200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运算子（</a:t>
            </a:r>
            <a:r>
              <a:rPr lang="en-US" altLang="zh-CN" sz="200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operand</a:t>
            </a:r>
            <a:r>
              <a:rPr lang="zh-CN" altLang="en-US" sz="2000" smtClean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）类型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不同时：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       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· “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向高看齐”，向表达能力强的类型转换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       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·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逐个算符转换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（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3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）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赋值转换具有强制性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2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82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"/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"/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"/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"/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"/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"/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75"/>
                                        <p:tgtEl>
                                          <p:spTgt spid="82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"/>
                                        <p:tgtEl>
                                          <p:spTgt spid="82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75"/>
                                        <p:tgtEl>
                                          <p:spTgt spid="82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75"/>
                                        <p:tgtEl>
                                          <p:spTgt spid="82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75"/>
                                        <p:tgtEl>
                                          <p:spTgt spid="82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75"/>
                                        <p:tgtEl>
                                          <p:spTgt spid="827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4" grpId="0" autoUpdateAnimBg="0"/>
      <p:bldP spid="827395" grpId="0" build="p" autoUpdateAnimBg="0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Text Box 2"/>
          <p:cNvSpPr txBox="1">
            <a:spLocks noChangeArrowheads="1"/>
          </p:cNvSpPr>
          <p:nvPr/>
        </p:nvSpPr>
        <p:spPr bwMode="auto">
          <a:xfrm>
            <a:off x="1295400" y="1841500"/>
            <a:ext cx="5181600" cy="319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float Temp = 23.3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double  Volume = 3.2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long double ldConstant = 6.23E23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&lt;&lt; Volume * ldConstant ; 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&lt;&lt; Temp / Volume ;</a:t>
            </a:r>
          </a:p>
        </p:txBody>
      </p:sp>
      <p:sp>
        <p:nvSpPr>
          <p:cNvPr id="828419" name="Rectangle 3"/>
          <p:cNvSpPr>
            <a:spLocks noChangeArrowheads="1"/>
          </p:cNvSpPr>
          <p:nvPr/>
        </p:nvSpPr>
        <p:spPr bwMode="auto">
          <a:xfrm>
            <a:off x="381000" y="152400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18" grpId="0" autoUpdateAnimBg="0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1295400" y="1841500"/>
            <a:ext cx="5181600" cy="319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float Temp = 23.3 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 Volume = 3.2 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long double ldConstant = 6.23E23 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cout &lt;&lt; </a:t>
            </a:r>
            <a:r>
              <a:rPr lang="en-US" altLang="zh-CN" sz="2000" i="1">
                <a:solidFill>
                  <a:srgbClr val="3333FF"/>
                </a:solidFill>
              </a:rPr>
              <a:t>Volume </a:t>
            </a:r>
            <a:r>
              <a:rPr lang="en-US" altLang="zh-CN" sz="2000" b="0">
                <a:solidFill>
                  <a:schemeClr val="tx1"/>
                </a:solidFill>
              </a:rPr>
              <a:t>* ldConstant ; 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cout &lt;&lt; Temp / Volume ;</a:t>
            </a:r>
          </a:p>
        </p:txBody>
      </p:sp>
      <p:sp>
        <p:nvSpPr>
          <p:cNvPr id="829443" name="Rectangle 3"/>
          <p:cNvSpPr>
            <a:spLocks noChangeArrowheads="1"/>
          </p:cNvSpPr>
          <p:nvPr/>
        </p:nvSpPr>
        <p:spPr bwMode="auto">
          <a:xfrm>
            <a:off x="381000" y="152400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 b="0">
              <a:solidFill>
                <a:srgbClr val="008000"/>
              </a:solidFill>
            </a:endParaRPr>
          </a:p>
        </p:txBody>
      </p:sp>
      <p:sp>
        <p:nvSpPr>
          <p:cNvPr id="829444" name="AutoShape 4"/>
          <p:cNvSpPr>
            <a:spLocks/>
          </p:cNvSpPr>
          <p:nvPr/>
        </p:nvSpPr>
        <p:spPr bwMode="auto">
          <a:xfrm>
            <a:off x="5029200" y="2286000"/>
            <a:ext cx="3143250" cy="457200"/>
          </a:xfrm>
          <a:prstGeom prst="borderCallout2">
            <a:avLst>
              <a:gd name="adj1" fmla="val 25000"/>
              <a:gd name="adj2" fmla="val -2426"/>
              <a:gd name="adj3" fmla="val 25000"/>
              <a:gd name="adj4" fmla="val -37981"/>
              <a:gd name="adj5" fmla="val 406250"/>
              <a:gd name="adj6" fmla="val -73588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altLang="zh-CN" sz="2000">
                <a:solidFill>
                  <a:schemeClr val="tx1"/>
                </a:solidFill>
              </a:rPr>
              <a:t>double </a:t>
            </a:r>
            <a:r>
              <a:rPr lang="en-US" altLang="zh-CN" sz="2000">
                <a:solidFill>
                  <a:schemeClr val="tx1"/>
                </a:solidFill>
                <a:sym typeface="Wingdings" pitchFamily="2" charset="2"/>
              </a:rPr>
              <a:t> long double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4" grpId="0" animBg="1" autoUpdateAnimBg="0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1295400" y="1841500"/>
            <a:ext cx="5181600" cy="319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float Temp = 23.3 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 Volume = 3.2 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long double </a:t>
            </a:r>
            <a:r>
              <a:rPr lang="en-US" altLang="zh-CN" sz="2000" b="0" err="1">
                <a:solidFill>
                  <a:schemeClr val="tx1"/>
                </a:solidFill>
              </a:rPr>
              <a:t>ldConstant</a:t>
            </a:r>
            <a:r>
              <a:rPr lang="en-US" altLang="zh-CN" sz="2000" b="0">
                <a:solidFill>
                  <a:schemeClr val="tx1"/>
                </a:solidFill>
              </a:rPr>
              <a:t> = 6.23E23 ;</a:t>
            </a:r>
          </a:p>
          <a:p>
            <a:pPr>
              <a:lnSpc>
                <a:spcPct val="170000"/>
              </a:lnSpc>
            </a:pPr>
            <a:r>
              <a:rPr lang="en-US" altLang="zh-CN" sz="2000" b="0" err="1">
                <a:solidFill>
                  <a:schemeClr val="tx1"/>
                </a:solidFill>
              </a:rPr>
              <a:t>cout</a:t>
            </a:r>
            <a:r>
              <a:rPr lang="en-US" altLang="zh-CN" sz="2000" b="0">
                <a:solidFill>
                  <a:schemeClr val="tx1"/>
                </a:solidFill>
              </a:rPr>
              <a:t> &lt;&lt; Volume</a:t>
            </a:r>
            <a:r>
              <a:rPr lang="en-US" altLang="zh-CN" sz="2000" i="1">
                <a:solidFill>
                  <a:srgbClr val="3333FF"/>
                </a:solidFill>
              </a:rPr>
              <a:t> </a:t>
            </a:r>
            <a:r>
              <a:rPr lang="en-US" altLang="zh-CN" sz="2000" b="0">
                <a:solidFill>
                  <a:schemeClr val="tx1"/>
                </a:solidFill>
              </a:rPr>
              <a:t>* </a:t>
            </a:r>
            <a:r>
              <a:rPr lang="en-US" altLang="zh-CN" sz="2000" b="0" err="1">
                <a:solidFill>
                  <a:schemeClr val="tx1"/>
                </a:solidFill>
              </a:rPr>
              <a:t>ldConstant</a:t>
            </a:r>
            <a:r>
              <a:rPr lang="en-US" altLang="zh-CN" sz="2000" b="0">
                <a:solidFill>
                  <a:schemeClr val="tx1"/>
                </a:solidFill>
              </a:rPr>
              <a:t> ; </a:t>
            </a:r>
          </a:p>
          <a:p>
            <a:pPr>
              <a:lnSpc>
                <a:spcPct val="170000"/>
              </a:lnSpc>
            </a:pPr>
            <a:r>
              <a:rPr lang="en-US" altLang="zh-CN" sz="2000" b="0" err="1">
                <a:solidFill>
                  <a:schemeClr val="tx1"/>
                </a:solidFill>
              </a:rPr>
              <a:t>cout</a:t>
            </a:r>
            <a:r>
              <a:rPr lang="en-US" altLang="zh-CN" sz="2000" b="0">
                <a:solidFill>
                  <a:schemeClr val="tx1"/>
                </a:solidFill>
              </a:rPr>
              <a:t> &lt;&lt; </a:t>
            </a:r>
            <a:r>
              <a:rPr lang="en-US" altLang="zh-CN" sz="2000" i="1">
                <a:solidFill>
                  <a:srgbClr val="3333FF"/>
                </a:solidFill>
              </a:rPr>
              <a:t>Temp</a:t>
            </a:r>
            <a:r>
              <a:rPr lang="en-US" altLang="zh-CN" sz="2000" b="0">
                <a:solidFill>
                  <a:schemeClr val="tx1"/>
                </a:solidFill>
              </a:rPr>
              <a:t> / Volume ;</a:t>
            </a:r>
          </a:p>
        </p:txBody>
      </p:sp>
      <p:sp>
        <p:nvSpPr>
          <p:cNvPr id="830467" name="Rectangle 3"/>
          <p:cNvSpPr>
            <a:spLocks noChangeArrowheads="1"/>
          </p:cNvSpPr>
          <p:nvPr/>
        </p:nvSpPr>
        <p:spPr bwMode="auto">
          <a:xfrm>
            <a:off x="381000" y="152400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 b="0">
              <a:solidFill>
                <a:srgbClr val="008000"/>
              </a:solidFill>
            </a:endParaRPr>
          </a:p>
        </p:txBody>
      </p:sp>
      <p:sp>
        <p:nvSpPr>
          <p:cNvPr id="830468" name="AutoShape 4"/>
          <p:cNvSpPr>
            <a:spLocks/>
          </p:cNvSpPr>
          <p:nvPr/>
        </p:nvSpPr>
        <p:spPr bwMode="auto">
          <a:xfrm>
            <a:off x="5029200" y="2819400"/>
            <a:ext cx="2438400" cy="457200"/>
          </a:xfrm>
          <a:prstGeom prst="borderCallout2">
            <a:avLst>
              <a:gd name="adj1" fmla="val 25000"/>
              <a:gd name="adj2" fmla="val -3125"/>
              <a:gd name="adj3" fmla="val 25000"/>
              <a:gd name="adj4" fmla="val -48958"/>
              <a:gd name="adj5" fmla="val 406250"/>
              <a:gd name="adj6" fmla="val -94856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altLang="zh-CN" sz="2000">
                <a:solidFill>
                  <a:schemeClr val="tx1"/>
                </a:solidFill>
              </a:rPr>
              <a:t>float </a:t>
            </a:r>
            <a:r>
              <a:rPr lang="en-US" altLang="zh-CN" sz="2000">
                <a:solidFill>
                  <a:schemeClr val="tx1"/>
                </a:solidFill>
                <a:sym typeface="Wingdings" pitchFamily="2" charset="2"/>
              </a:rPr>
              <a:t> double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8" grpId="0" animBg="1" autoUpdateAnimBg="0"/>
    </p:bld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ChangeArrowheads="1"/>
          </p:cNvSpPr>
          <p:nvPr/>
        </p:nvSpPr>
        <p:spPr bwMode="auto">
          <a:xfrm>
            <a:off x="381000" y="152400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>
              <a:solidFill>
                <a:srgbClr val="008000"/>
              </a:solidFill>
            </a:endParaRPr>
          </a:p>
        </p:txBody>
      </p:sp>
      <p:sp>
        <p:nvSpPr>
          <p:cNvPr id="831491" name="Text Box 3"/>
          <p:cNvSpPr txBox="1">
            <a:spLocks noChangeArrowheads="1"/>
          </p:cNvSpPr>
          <p:nvPr/>
        </p:nvSpPr>
        <p:spPr bwMode="auto">
          <a:xfrm>
            <a:off x="742950" y="1220788"/>
            <a:ext cx="177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强制类型转换 </a:t>
            </a:r>
          </a:p>
        </p:txBody>
      </p:sp>
      <p:sp>
        <p:nvSpPr>
          <p:cNvPr id="831492" name="Text Box 4"/>
          <p:cNvSpPr txBox="1">
            <a:spLocks noChangeArrowheads="1"/>
          </p:cNvSpPr>
          <p:nvPr/>
        </p:nvSpPr>
        <p:spPr bwMode="auto">
          <a:xfrm>
            <a:off x="920750" y="1566863"/>
            <a:ext cx="60261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用类型符对表达式值转换成所需类型，一般形式为：</a:t>
            </a: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(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) (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>
                <a:solidFill>
                  <a:srgbClr val="3333FF"/>
                </a:solidFill>
              </a:rPr>
              <a:t>  </a:t>
            </a:r>
            <a:r>
              <a:rPr lang="zh-CN" altLang="en-US" sz="2000" i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00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sz="2000" i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lang="zh-CN" altLang="en-US" sz="200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(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) 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</a:t>
            </a:r>
          </a:p>
        </p:txBody>
      </p:sp>
      <p:sp>
        <p:nvSpPr>
          <p:cNvPr id="831493" name="Text Box 5"/>
          <p:cNvSpPr txBox="1">
            <a:spLocks noChangeArrowheads="1"/>
          </p:cNvSpPr>
          <p:nvPr/>
        </p:nvSpPr>
        <p:spPr bwMode="auto">
          <a:xfrm>
            <a:off x="898525" y="3505200"/>
            <a:ext cx="59594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8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int ( x + y )	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把</a:t>
            </a:r>
            <a:r>
              <a:rPr lang="en-US" altLang="zh-CN" sz="2000" i="1">
                <a:solidFill>
                  <a:srgbClr val="008000"/>
                </a:solidFill>
              </a:rPr>
              <a:t>x+y</a:t>
            </a:r>
            <a:r>
              <a:rPr lang="zh-CN" altLang="en-US" sz="2000" i="1">
                <a:solidFill>
                  <a:srgbClr val="008000"/>
                </a:solidFill>
              </a:rPr>
              <a:t>的结果转换成整型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( char ) 70	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把整数</a:t>
            </a:r>
            <a:r>
              <a:rPr lang="en-US" altLang="zh-CN" sz="2000" i="1">
                <a:solidFill>
                  <a:srgbClr val="008000"/>
                </a:solidFill>
              </a:rPr>
              <a:t>70</a:t>
            </a:r>
            <a:r>
              <a:rPr lang="zh-CN" altLang="en-US" sz="2000" i="1">
                <a:solidFill>
                  <a:srgbClr val="008000"/>
                </a:solidFill>
              </a:rPr>
              <a:t>转换成字符 </a:t>
            </a:r>
            <a:r>
              <a:rPr lang="en-US" altLang="zh-CN" sz="2000" i="1">
                <a:solidFill>
                  <a:srgbClr val="008000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 i="1">
                <a:solidFill>
                  <a:srgbClr val="008000"/>
                </a:solidFill>
              </a:rPr>
              <a:t>F</a:t>
            </a:r>
            <a:r>
              <a:rPr lang="en-US" altLang="zh-CN" sz="2000" i="1">
                <a:solidFill>
                  <a:srgbClr val="008000"/>
                </a:solidFill>
                <a:latin typeface="Arial" charset="0"/>
                <a:cs typeface="Arial" charset="0"/>
              </a:rPr>
              <a:t>'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double ) ( 2 / 4 ) 	</a:t>
            </a:r>
            <a:r>
              <a:rPr lang="en-US" altLang="zh-CN" sz="2000" i="1" smtClean="0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结果为 </a:t>
            </a:r>
            <a:r>
              <a:rPr lang="en-US" altLang="zh-CN" sz="2000" i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831494" name="AutoShape 6"/>
          <p:cNvSpPr>
            <a:spLocks noChangeArrowheads="1"/>
          </p:cNvSpPr>
          <p:nvPr/>
        </p:nvSpPr>
        <p:spPr bwMode="auto">
          <a:xfrm>
            <a:off x="5286380" y="5429264"/>
            <a:ext cx="3163888" cy="1066800"/>
          </a:xfrm>
          <a:prstGeom prst="cloudCallout">
            <a:avLst>
              <a:gd name="adj1" fmla="val -124914"/>
              <a:gd name="adj2" fmla="val -31187"/>
            </a:avLst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想一想，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为什么？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1" grpId="0" autoUpdateAnimBg="0"/>
      <p:bldP spid="831492" grpId="0" autoUpdateAnimBg="0"/>
      <p:bldP spid="831493" grpId="0" autoUpdateAnimBg="0"/>
      <p:bldP spid="831494" grpId="0" animBg="1" autoUpdateAnimBg="0"/>
    </p:bld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381000" y="152400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>
              <a:solidFill>
                <a:srgbClr val="008000"/>
              </a:solidFill>
            </a:endParaRP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742950" y="1220788"/>
            <a:ext cx="177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强制类型转换 </a:t>
            </a:r>
          </a:p>
        </p:txBody>
      </p:sp>
      <p:sp>
        <p:nvSpPr>
          <p:cNvPr id="320516" name="Text Box 5"/>
          <p:cNvSpPr txBox="1">
            <a:spLocks noChangeArrowheads="1"/>
          </p:cNvSpPr>
          <p:nvPr/>
        </p:nvSpPr>
        <p:spPr bwMode="auto">
          <a:xfrm>
            <a:off x="898525" y="3657600"/>
            <a:ext cx="67976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赋值时的类型转换和用类型符实现的类型转换是强制性</a:t>
            </a:r>
          </a:p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</a:t>
            </a:r>
            <a:r>
              <a:rPr lang="en-US" altLang="zh-CN" sz="2000" err="1">
                <a:solidFill>
                  <a:schemeClr val="tx1"/>
                </a:solidFill>
              </a:rPr>
              <a:t>int</a:t>
            </a:r>
            <a:r>
              <a:rPr lang="en-US" altLang="zh-CN" sz="2000">
                <a:solidFill>
                  <a:schemeClr val="tx1"/>
                </a:solidFill>
              </a:rPr>
              <a:t>  a = 2.516 ; 		</a:t>
            </a:r>
            <a:r>
              <a:rPr lang="en-US" altLang="zh-CN" sz="2000" i="1">
                <a:solidFill>
                  <a:srgbClr val="008000"/>
                </a:solidFill>
              </a:rPr>
              <a:t>// a </a:t>
            </a:r>
            <a:r>
              <a:rPr lang="zh-CN" altLang="en-US" sz="2000" i="1">
                <a:solidFill>
                  <a:srgbClr val="008000"/>
                </a:solidFill>
              </a:rPr>
              <a:t>的值为</a:t>
            </a:r>
            <a:r>
              <a:rPr lang="en-US" altLang="zh-CN" sz="2000" i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320517" name="Text Box 8"/>
          <p:cNvSpPr txBox="1">
            <a:spLocks noChangeArrowheads="1"/>
          </p:cNvSpPr>
          <p:nvPr/>
        </p:nvSpPr>
        <p:spPr bwMode="auto">
          <a:xfrm>
            <a:off x="920750" y="1566863"/>
            <a:ext cx="60261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用类型符对表达式值转换成所需类型，一般形式为：</a:t>
            </a:r>
          </a:p>
          <a:p>
            <a:pPr>
              <a:lnSpc>
                <a:spcPct val="16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(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) (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>
                <a:solidFill>
                  <a:srgbClr val="3333FF"/>
                </a:solidFill>
              </a:rPr>
              <a:t>  </a:t>
            </a:r>
            <a:r>
              <a:rPr lang="zh-CN" altLang="en-US" sz="2000" i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00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sz="2000" i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lang="zh-CN" altLang="en-US" sz="200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(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)  </a:t>
            </a: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381000" y="152400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>
              <a:solidFill>
                <a:srgbClr val="008000"/>
              </a:solidFill>
            </a:endParaRPr>
          </a:p>
        </p:txBody>
      </p:sp>
      <p:sp>
        <p:nvSpPr>
          <p:cNvPr id="320516" name="Text Box 5"/>
          <p:cNvSpPr txBox="1">
            <a:spLocks noChangeArrowheads="1"/>
          </p:cNvSpPr>
          <p:nvPr/>
        </p:nvSpPr>
        <p:spPr bwMode="auto">
          <a:xfrm>
            <a:off x="714348" y="1396261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#include&lt;</a:t>
            </a:r>
            <a:r>
              <a:rPr lang="en-US" altLang="zh-CN" sz="2000" err="1" smtClean="0">
                <a:solidFill>
                  <a:schemeClr val="tx1"/>
                </a:solidFill>
              </a:rPr>
              <a:t>iostream</a:t>
            </a:r>
            <a:r>
              <a:rPr lang="en-US" altLang="zh-CN" sz="2000" smtClean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using namespace std;</a:t>
            </a:r>
          </a:p>
          <a:p>
            <a:pPr>
              <a:lnSpc>
                <a:spcPct val="150000"/>
              </a:lnSpc>
            </a:pPr>
            <a:r>
              <a:rPr lang="en-US" altLang="zh-CN" sz="2000" err="1" smtClean="0">
                <a:solidFill>
                  <a:schemeClr val="tx1"/>
                </a:solidFill>
              </a:rPr>
              <a:t>int</a:t>
            </a:r>
            <a:r>
              <a:rPr lang="en-US" altLang="zh-CN" sz="2000" smtClean="0">
                <a:solidFill>
                  <a:schemeClr val="tx1"/>
                </a:solidFill>
              </a:rPr>
              <a:t> main()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{ double x=1.34567;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void *p=&amp;x;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</a:t>
            </a:r>
            <a:r>
              <a:rPr lang="en-US" altLang="zh-CN" sz="2000" err="1" smtClean="0">
                <a:solidFill>
                  <a:schemeClr val="tx1"/>
                </a:solidFill>
              </a:rPr>
              <a:t>cout</a:t>
            </a:r>
            <a:r>
              <a:rPr lang="en-US" altLang="zh-CN" sz="2000" smtClean="0">
                <a:solidFill>
                  <a:schemeClr val="tx1"/>
                </a:solidFill>
              </a:rPr>
              <a:t>&lt;&lt;x&lt;&lt;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endl</a:t>
            </a:r>
            <a:r>
              <a:rPr lang="en-US" altLang="zh-CN" sz="200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</a:t>
            </a:r>
            <a:r>
              <a:rPr lang="en-US" altLang="zh-CN" sz="2000" err="1" smtClean="0">
                <a:solidFill>
                  <a:schemeClr val="tx1"/>
                </a:solidFill>
              </a:rPr>
              <a:t>cout</a:t>
            </a:r>
            <a:r>
              <a:rPr lang="en-US" altLang="zh-CN" sz="2000" smtClean="0">
                <a:solidFill>
                  <a:schemeClr val="tx1"/>
                </a:solidFill>
              </a:rPr>
              <a:t>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int</a:t>
            </a:r>
            <a:r>
              <a:rPr lang="en-US" altLang="zh-CN" sz="2000" smtClean="0">
                <a:solidFill>
                  <a:schemeClr val="tx1"/>
                </a:solidFill>
              </a:rPr>
              <a:t>(x)&lt;&lt;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endl</a:t>
            </a:r>
            <a:r>
              <a:rPr lang="en-US" altLang="zh-CN" sz="200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</a:t>
            </a:r>
            <a:r>
              <a:rPr lang="en-US" altLang="zh-CN" sz="2000" err="1" smtClean="0">
                <a:solidFill>
                  <a:schemeClr val="tx1"/>
                </a:solidFill>
              </a:rPr>
              <a:t>cout</a:t>
            </a:r>
            <a:r>
              <a:rPr lang="en-US" altLang="zh-CN" sz="2000" smtClean="0">
                <a:solidFill>
                  <a:schemeClr val="tx1"/>
                </a:solidFill>
              </a:rPr>
              <a:t>&lt;&lt;*(</a:t>
            </a:r>
            <a:r>
              <a:rPr lang="en-US" altLang="zh-CN" sz="2000" err="1" smtClean="0">
                <a:solidFill>
                  <a:schemeClr val="tx1"/>
                </a:solidFill>
              </a:rPr>
              <a:t>int</a:t>
            </a:r>
            <a:r>
              <a:rPr lang="en-US" altLang="zh-CN" sz="2000" smtClean="0">
                <a:solidFill>
                  <a:schemeClr val="tx1"/>
                </a:solidFill>
              </a:rPr>
              <a:t>*)p&lt;&lt;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endl</a:t>
            </a:r>
            <a:r>
              <a:rPr lang="en-US" altLang="zh-CN" sz="200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3429001"/>
            <a:ext cx="3667125" cy="216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643438" y="1071546"/>
            <a:ext cx="3163888" cy="1066800"/>
          </a:xfrm>
          <a:prstGeom prst="cloudCallout">
            <a:avLst>
              <a:gd name="adj1" fmla="val -69975"/>
              <a:gd name="adj2" fmla="val 159134"/>
            </a:avLst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分析 输出结果</a:t>
            </a:r>
            <a:endParaRPr lang="zh-CN" altLang="en-US" sz="2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/>
      <p:bldP spid="9" grpId="0" animBg="1" autoUpdateAnimBg="0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381000" y="152400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>
              <a:solidFill>
                <a:srgbClr val="008000"/>
              </a:solidFill>
            </a:endParaRPr>
          </a:p>
        </p:txBody>
      </p:sp>
      <p:sp>
        <p:nvSpPr>
          <p:cNvPr id="320516" name="Text Box 5"/>
          <p:cNvSpPr txBox="1">
            <a:spLocks noChangeArrowheads="1"/>
          </p:cNvSpPr>
          <p:nvPr/>
        </p:nvSpPr>
        <p:spPr bwMode="auto">
          <a:xfrm>
            <a:off x="714348" y="1396261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#include&lt;</a:t>
            </a:r>
            <a:r>
              <a:rPr lang="en-US" altLang="zh-CN" sz="2000" err="1" smtClean="0">
                <a:solidFill>
                  <a:schemeClr val="tx1"/>
                </a:solidFill>
              </a:rPr>
              <a:t>iostream</a:t>
            </a:r>
            <a:r>
              <a:rPr lang="en-US" altLang="zh-CN" sz="2000" smtClean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using namespace std;</a:t>
            </a:r>
          </a:p>
          <a:p>
            <a:pPr>
              <a:lnSpc>
                <a:spcPct val="150000"/>
              </a:lnSpc>
            </a:pPr>
            <a:r>
              <a:rPr lang="en-US" altLang="zh-CN" sz="2000" err="1" smtClean="0">
                <a:solidFill>
                  <a:schemeClr val="tx1"/>
                </a:solidFill>
              </a:rPr>
              <a:t>int</a:t>
            </a:r>
            <a:r>
              <a:rPr lang="en-US" altLang="zh-CN" sz="2000" smtClean="0">
                <a:solidFill>
                  <a:schemeClr val="tx1"/>
                </a:solidFill>
              </a:rPr>
              <a:t> main()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{ double x=1.34567;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void *p=&amp;x;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altLang="zh-CN" sz="2000" err="1" smtClean="0">
                <a:solidFill>
                  <a:schemeClr val="tx1"/>
                </a:solidFill>
              </a:rPr>
              <a:t>cout</a:t>
            </a:r>
            <a:r>
              <a:rPr lang="en-US" altLang="zh-CN" sz="2000" smtClean="0">
                <a:solidFill>
                  <a:schemeClr val="tx1"/>
                </a:solidFill>
              </a:rPr>
              <a:t>&lt;&lt;</a:t>
            </a:r>
            <a:r>
              <a:rPr lang="en-US" altLang="zh-CN" sz="2000" smtClean="0">
                <a:solidFill>
                  <a:srgbClr val="0000CC"/>
                </a:solidFill>
              </a:rPr>
              <a:t>x</a:t>
            </a:r>
            <a:r>
              <a:rPr lang="en-US" altLang="zh-CN" sz="2000" smtClean="0">
                <a:solidFill>
                  <a:schemeClr val="tx1"/>
                </a:solidFill>
              </a:rPr>
              <a:t>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endl</a:t>
            </a:r>
            <a:r>
              <a:rPr lang="en-US" altLang="zh-CN" sz="200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</a:t>
            </a:r>
            <a:r>
              <a:rPr lang="en-US" altLang="zh-CN" sz="2000" err="1" smtClean="0">
                <a:solidFill>
                  <a:schemeClr val="tx1"/>
                </a:solidFill>
              </a:rPr>
              <a:t>cout</a:t>
            </a:r>
            <a:r>
              <a:rPr lang="en-US" altLang="zh-CN" sz="2000" smtClean="0">
                <a:solidFill>
                  <a:schemeClr val="tx1"/>
                </a:solidFill>
              </a:rPr>
              <a:t>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int</a:t>
            </a:r>
            <a:r>
              <a:rPr lang="en-US" altLang="zh-CN" sz="2000" smtClean="0">
                <a:solidFill>
                  <a:schemeClr val="tx1"/>
                </a:solidFill>
              </a:rPr>
              <a:t>(x)&lt;&lt;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endl</a:t>
            </a:r>
            <a:r>
              <a:rPr lang="en-US" altLang="zh-CN" sz="200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</a:t>
            </a:r>
            <a:r>
              <a:rPr lang="en-US" altLang="zh-CN" sz="2000" err="1" smtClean="0">
                <a:solidFill>
                  <a:schemeClr val="tx1"/>
                </a:solidFill>
              </a:rPr>
              <a:t>cout</a:t>
            </a:r>
            <a:r>
              <a:rPr lang="en-US" altLang="zh-CN" sz="2000" smtClean="0">
                <a:solidFill>
                  <a:schemeClr val="tx1"/>
                </a:solidFill>
              </a:rPr>
              <a:t>&lt;&lt;*(</a:t>
            </a:r>
            <a:r>
              <a:rPr lang="en-US" altLang="zh-CN" sz="2000" err="1" smtClean="0">
                <a:solidFill>
                  <a:schemeClr val="tx1"/>
                </a:solidFill>
              </a:rPr>
              <a:t>int</a:t>
            </a:r>
            <a:r>
              <a:rPr lang="en-US" altLang="zh-CN" sz="2000" smtClean="0">
                <a:solidFill>
                  <a:schemeClr val="tx1"/>
                </a:solidFill>
              </a:rPr>
              <a:t>*)p&lt;&lt;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endl</a:t>
            </a:r>
            <a:r>
              <a:rPr lang="en-US" altLang="zh-CN" sz="200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3429001"/>
            <a:ext cx="3667125" cy="216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500562" y="3643314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3286116" y="2143116"/>
            <a:ext cx="2239963" cy="533400"/>
          </a:xfrm>
          <a:prstGeom prst="borderCallout2">
            <a:avLst>
              <a:gd name="adj1" fmla="val 21431"/>
              <a:gd name="adj2" fmla="val -3403"/>
              <a:gd name="adj3" fmla="val 21431"/>
              <a:gd name="adj4" fmla="val -15523"/>
              <a:gd name="adj5" fmla="val 312204"/>
              <a:gd name="adj6" fmla="val -58681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smtClean="0">
                <a:solidFill>
                  <a:schemeClr val="tx1"/>
                </a:solidFill>
              </a:rPr>
              <a:t>输出</a:t>
            </a:r>
            <a:r>
              <a:rPr lang="en-US" altLang="zh-CN" sz="2000" smtClean="0">
                <a:solidFill>
                  <a:schemeClr val="tx1"/>
                </a:solidFill>
              </a:rPr>
              <a:t>double</a:t>
            </a:r>
            <a:r>
              <a:rPr lang="zh-CN" altLang="en-US" sz="2000" smtClean="0">
                <a:solidFill>
                  <a:schemeClr val="tx1"/>
                </a:solidFill>
              </a:rPr>
              <a:t>值</a:t>
            </a:r>
            <a:endParaRPr lang="en-US" altLang="zh-CN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381000" y="152400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>
              <a:solidFill>
                <a:srgbClr val="008000"/>
              </a:solidFill>
            </a:endParaRPr>
          </a:p>
        </p:txBody>
      </p:sp>
      <p:sp>
        <p:nvSpPr>
          <p:cNvPr id="320516" name="Text Box 5"/>
          <p:cNvSpPr txBox="1">
            <a:spLocks noChangeArrowheads="1"/>
          </p:cNvSpPr>
          <p:nvPr/>
        </p:nvSpPr>
        <p:spPr bwMode="auto">
          <a:xfrm>
            <a:off x="714348" y="1396261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#include&lt;</a:t>
            </a:r>
            <a:r>
              <a:rPr lang="en-US" altLang="zh-CN" sz="2000" err="1" smtClean="0">
                <a:solidFill>
                  <a:schemeClr val="tx1"/>
                </a:solidFill>
              </a:rPr>
              <a:t>iostream</a:t>
            </a:r>
            <a:r>
              <a:rPr lang="en-US" altLang="zh-CN" sz="2000" smtClean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using namespace std;</a:t>
            </a:r>
          </a:p>
          <a:p>
            <a:pPr>
              <a:lnSpc>
                <a:spcPct val="150000"/>
              </a:lnSpc>
            </a:pPr>
            <a:r>
              <a:rPr lang="en-US" altLang="zh-CN" sz="2000" err="1" smtClean="0">
                <a:solidFill>
                  <a:schemeClr val="tx1"/>
                </a:solidFill>
              </a:rPr>
              <a:t>int</a:t>
            </a:r>
            <a:r>
              <a:rPr lang="en-US" altLang="zh-CN" sz="2000" smtClean="0">
                <a:solidFill>
                  <a:schemeClr val="tx1"/>
                </a:solidFill>
              </a:rPr>
              <a:t> main()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{ double x=1.34567;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void *p=&amp;x;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</a:t>
            </a:r>
            <a:r>
              <a:rPr lang="en-US" altLang="zh-CN" sz="2000" err="1" smtClean="0">
                <a:solidFill>
                  <a:schemeClr val="tx1"/>
                </a:solidFill>
              </a:rPr>
              <a:t>cout</a:t>
            </a:r>
            <a:r>
              <a:rPr lang="en-US" altLang="zh-CN" sz="2000" smtClean="0">
                <a:solidFill>
                  <a:schemeClr val="tx1"/>
                </a:solidFill>
              </a:rPr>
              <a:t>&lt;&lt;x&lt;&lt;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endl</a:t>
            </a:r>
            <a:r>
              <a:rPr lang="en-US" altLang="zh-CN" sz="200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</a:t>
            </a:r>
            <a:r>
              <a:rPr lang="en-US" altLang="zh-CN" sz="2000" err="1" smtClean="0">
                <a:solidFill>
                  <a:schemeClr val="tx1"/>
                </a:solidFill>
              </a:rPr>
              <a:t>cout</a:t>
            </a:r>
            <a:r>
              <a:rPr lang="en-US" altLang="zh-CN" sz="2000" smtClean="0">
                <a:solidFill>
                  <a:schemeClr val="tx1"/>
                </a:solidFill>
              </a:rPr>
              <a:t>&lt;&lt;</a:t>
            </a:r>
            <a:r>
              <a:rPr lang="en-US" altLang="zh-CN" sz="2000" err="1" smtClean="0">
                <a:solidFill>
                  <a:srgbClr val="0000CC"/>
                </a:solidFill>
              </a:rPr>
              <a:t>int</a:t>
            </a:r>
            <a:r>
              <a:rPr lang="en-US" altLang="zh-CN" sz="2000" smtClean="0">
                <a:solidFill>
                  <a:srgbClr val="0000CC"/>
                </a:solidFill>
              </a:rPr>
              <a:t>(x)</a:t>
            </a:r>
            <a:r>
              <a:rPr lang="en-US" altLang="zh-CN" sz="2000" smtClean="0">
                <a:solidFill>
                  <a:schemeClr val="tx1"/>
                </a:solidFill>
              </a:rPr>
              <a:t>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endl</a:t>
            </a:r>
            <a:r>
              <a:rPr lang="en-US" altLang="zh-CN" sz="200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</a:t>
            </a:r>
            <a:r>
              <a:rPr lang="en-US" altLang="zh-CN" sz="2000" err="1" smtClean="0">
                <a:solidFill>
                  <a:schemeClr val="tx1"/>
                </a:solidFill>
              </a:rPr>
              <a:t>cout</a:t>
            </a:r>
            <a:r>
              <a:rPr lang="en-US" altLang="zh-CN" sz="2000" smtClean="0">
                <a:solidFill>
                  <a:schemeClr val="tx1"/>
                </a:solidFill>
              </a:rPr>
              <a:t>&lt;&lt;*(</a:t>
            </a:r>
            <a:r>
              <a:rPr lang="en-US" altLang="zh-CN" sz="2000" err="1" smtClean="0">
                <a:solidFill>
                  <a:schemeClr val="tx1"/>
                </a:solidFill>
              </a:rPr>
              <a:t>int</a:t>
            </a:r>
            <a:r>
              <a:rPr lang="en-US" altLang="zh-CN" sz="2000" smtClean="0">
                <a:solidFill>
                  <a:schemeClr val="tx1"/>
                </a:solidFill>
              </a:rPr>
              <a:t>*)p&lt;&lt;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endl</a:t>
            </a:r>
            <a:r>
              <a:rPr lang="en-US" altLang="zh-CN" sz="200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3429001"/>
            <a:ext cx="3667125" cy="216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429124" y="4000504"/>
            <a:ext cx="1000132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3643306" y="2143116"/>
            <a:ext cx="2239963" cy="1000132"/>
          </a:xfrm>
          <a:prstGeom prst="borderCallout2">
            <a:avLst>
              <a:gd name="adj1" fmla="val 21431"/>
              <a:gd name="adj2" fmla="val -3403"/>
              <a:gd name="adj3" fmla="val 21431"/>
              <a:gd name="adj4" fmla="val -15523"/>
              <a:gd name="adj5" fmla="val 215835"/>
              <a:gd name="adj6" fmla="val -70817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smtClean="0">
                <a:solidFill>
                  <a:schemeClr val="tx1"/>
                </a:solidFill>
              </a:rPr>
              <a:t>输出强类型转换后</a:t>
            </a:r>
            <a:r>
              <a:rPr lang="en-US" altLang="zh-CN" sz="2000" err="1" smtClean="0">
                <a:solidFill>
                  <a:schemeClr val="tx1"/>
                </a:solidFill>
              </a:rPr>
              <a:t>int</a:t>
            </a:r>
            <a:r>
              <a:rPr lang="zh-CN" altLang="en-US" sz="2000" smtClean="0">
                <a:solidFill>
                  <a:schemeClr val="tx1"/>
                </a:solidFill>
              </a:rPr>
              <a:t>值</a:t>
            </a:r>
            <a:endParaRPr lang="en-US" altLang="zh-CN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</p:bld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381000" y="152400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>
              <a:solidFill>
                <a:srgbClr val="008000"/>
              </a:solidFill>
            </a:endParaRPr>
          </a:p>
        </p:txBody>
      </p:sp>
      <p:sp>
        <p:nvSpPr>
          <p:cNvPr id="320516" name="Text Box 5"/>
          <p:cNvSpPr txBox="1">
            <a:spLocks noChangeArrowheads="1"/>
          </p:cNvSpPr>
          <p:nvPr/>
        </p:nvSpPr>
        <p:spPr bwMode="auto">
          <a:xfrm>
            <a:off x="714348" y="1396261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#include&lt;</a:t>
            </a:r>
            <a:r>
              <a:rPr lang="en-US" altLang="zh-CN" sz="2000" err="1" smtClean="0">
                <a:solidFill>
                  <a:schemeClr val="tx1"/>
                </a:solidFill>
              </a:rPr>
              <a:t>iostream</a:t>
            </a:r>
            <a:r>
              <a:rPr lang="en-US" altLang="zh-CN" sz="2000" smtClean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using namespace std;</a:t>
            </a:r>
          </a:p>
          <a:p>
            <a:pPr>
              <a:lnSpc>
                <a:spcPct val="150000"/>
              </a:lnSpc>
            </a:pPr>
            <a:r>
              <a:rPr lang="en-US" altLang="zh-CN" sz="2000" err="1" smtClean="0">
                <a:solidFill>
                  <a:schemeClr val="tx1"/>
                </a:solidFill>
              </a:rPr>
              <a:t>int</a:t>
            </a:r>
            <a:r>
              <a:rPr lang="en-US" altLang="zh-CN" sz="2000" smtClean="0">
                <a:solidFill>
                  <a:schemeClr val="tx1"/>
                </a:solidFill>
              </a:rPr>
              <a:t> main()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{ double x=1.34567;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void *p=&amp;x;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</a:t>
            </a:r>
            <a:r>
              <a:rPr lang="en-US" altLang="zh-CN" sz="2000" err="1" smtClean="0">
                <a:solidFill>
                  <a:schemeClr val="tx1"/>
                </a:solidFill>
              </a:rPr>
              <a:t>cout</a:t>
            </a:r>
            <a:r>
              <a:rPr lang="en-US" altLang="zh-CN" sz="2000" smtClean="0">
                <a:solidFill>
                  <a:schemeClr val="tx1"/>
                </a:solidFill>
              </a:rPr>
              <a:t>&lt;&lt;x&lt;&lt;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endl</a:t>
            </a:r>
            <a:r>
              <a:rPr lang="en-US" altLang="zh-CN" sz="200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</a:t>
            </a:r>
            <a:r>
              <a:rPr lang="en-US" altLang="zh-CN" sz="2000" err="1" smtClean="0">
                <a:solidFill>
                  <a:schemeClr val="tx1"/>
                </a:solidFill>
              </a:rPr>
              <a:t>cout</a:t>
            </a:r>
            <a:r>
              <a:rPr lang="en-US" altLang="zh-CN" sz="2000" smtClean="0">
                <a:solidFill>
                  <a:schemeClr val="tx1"/>
                </a:solidFill>
              </a:rPr>
              <a:t>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int</a:t>
            </a:r>
            <a:r>
              <a:rPr lang="en-US" altLang="zh-CN" sz="2000" smtClean="0">
                <a:solidFill>
                  <a:schemeClr val="tx1"/>
                </a:solidFill>
              </a:rPr>
              <a:t>(x)&lt;&lt;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endl</a:t>
            </a:r>
            <a:r>
              <a:rPr lang="en-US" altLang="zh-CN" sz="200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   </a:t>
            </a:r>
            <a:r>
              <a:rPr lang="en-US" altLang="zh-CN" sz="2000" err="1" smtClean="0">
                <a:solidFill>
                  <a:schemeClr val="tx1"/>
                </a:solidFill>
              </a:rPr>
              <a:t>cout</a:t>
            </a:r>
            <a:r>
              <a:rPr lang="en-US" altLang="zh-CN" sz="2000" smtClean="0">
                <a:solidFill>
                  <a:schemeClr val="tx1"/>
                </a:solidFill>
              </a:rPr>
              <a:t>&lt;&lt;</a:t>
            </a:r>
            <a:r>
              <a:rPr lang="en-US" altLang="zh-CN" sz="2000" smtClean="0">
                <a:solidFill>
                  <a:srgbClr val="0000CC"/>
                </a:solidFill>
              </a:rPr>
              <a:t>*(</a:t>
            </a:r>
            <a:r>
              <a:rPr lang="en-US" altLang="zh-CN" sz="2000" err="1" smtClean="0">
                <a:solidFill>
                  <a:srgbClr val="0000CC"/>
                </a:solidFill>
              </a:rPr>
              <a:t>int</a:t>
            </a:r>
            <a:r>
              <a:rPr lang="en-US" altLang="zh-CN" sz="2000" smtClean="0">
                <a:solidFill>
                  <a:srgbClr val="0000CC"/>
                </a:solidFill>
              </a:rPr>
              <a:t>*)p</a:t>
            </a:r>
            <a:r>
              <a:rPr lang="en-US" altLang="zh-CN" sz="2000" smtClean="0">
                <a:solidFill>
                  <a:schemeClr val="tx1"/>
                </a:solidFill>
              </a:rPr>
              <a:t>&lt;&lt;</a:t>
            </a:r>
            <a:r>
              <a:rPr lang="en-US" altLang="zh-CN" sz="2000" err="1" smtClean="0">
                <a:solidFill>
                  <a:schemeClr val="tx1"/>
                </a:solidFill>
              </a:rPr>
              <a:t>endl</a:t>
            </a:r>
            <a:r>
              <a:rPr lang="en-US" altLang="zh-CN" sz="200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3429001"/>
            <a:ext cx="3667125" cy="216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500562" y="4286256"/>
            <a:ext cx="2000264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4214810" y="1714488"/>
            <a:ext cx="3857652" cy="1000132"/>
          </a:xfrm>
          <a:prstGeom prst="borderCallout2">
            <a:avLst>
              <a:gd name="adj1" fmla="val 21431"/>
              <a:gd name="adj2" fmla="val -3403"/>
              <a:gd name="adj3" fmla="val 21431"/>
              <a:gd name="adj4" fmla="val -15523"/>
              <a:gd name="adj5" fmla="val 298049"/>
              <a:gd name="adj6" fmla="val -51567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smtClean="0">
                <a:solidFill>
                  <a:schemeClr val="tx1"/>
                </a:solidFill>
              </a:rPr>
              <a:t>对指针强类型转换</a:t>
            </a:r>
            <a:endParaRPr lang="en-US" altLang="zh-CN" sz="200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smtClean="0">
                <a:solidFill>
                  <a:schemeClr val="tx1"/>
                </a:solidFill>
              </a:rPr>
              <a:t>低位</a:t>
            </a:r>
            <a:r>
              <a:rPr lang="en-US" altLang="zh-CN" sz="2000" smtClean="0">
                <a:solidFill>
                  <a:schemeClr val="tx1"/>
                </a:solidFill>
              </a:rPr>
              <a:t>4</a:t>
            </a:r>
            <a:r>
              <a:rPr lang="zh-CN" altLang="en-US" sz="2000" smtClean="0">
                <a:solidFill>
                  <a:schemeClr val="tx1"/>
                </a:solidFill>
              </a:rPr>
              <a:t>字节直接解释为</a:t>
            </a:r>
            <a:r>
              <a:rPr lang="en-US" altLang="zh-CN" sz="2000" err="1" smtClean="0">
                <a:solidFill>
                  <a:schemeClr val="tx1"/>
                </a:solidFill>
              </a:rPr>
              <a:t>int</a:t>
            </a:r>
            <a:r>
              <a:rPr lang="zh-CN" altLang="en-US" sz="2000" smtClean="0">
                <a:solidFill>
                  <a:schemeClr val="tx1"/>
                </a:solidFill>
              </a:rPr>
              <a:t>数据</a:t>
            </a:r>
            <a:endParaRPr lang="en-US" altLang="zh-CN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284720" cy="502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9908" name="AutoShape 4"/>
          <p:cNvSpPr>
            <a:spLocks/>
          </p:cNvSpPr>
          <p:nvPr/>
        </p:nvSpPr>
        <p:spPr bwMode="auto">
          <a:xfrm>
            <a:off x="4286248" y="3357562"/>
            <a:ext cx="1655762" cy="647700"/>
          </a:xfrm>
          <a:prstGeom prst="borderCallout2">
            <a:avLst>
              <a:gd name="adj1" fmla="val 17648"/>
              <a:gd name="adj2" fmla="val -4602"/>
              <a:gd name="adj3" fmla="val 17648"/>
              <a:gd name="adj4" fmla="val -30583"/>
              <a:gd name="adj5" fmla="val 287500"/>
              <a:gd name="adj6" fmla="val -11467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输入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  <p:sp>
        <p:nvSpPr>
          <p:cNvPr id="1019910" name="Oval 6"/>
          <p:cNvSpPr>
            <a:spLocks noChangeArrowheads="1"/>
          </p:cNvSpPr>
          <p:nvPr/>
        </p:nvSpPr>
        <p:spPr bwMode="auto">
          <a:xfrm>
            <a:off x="1714480" y="5276871"/>
            <a:ext cx="863600" cy="10810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214810" y="2285992"/>
            <a:ext cx="3529012" cy="2374900"/>
          </a:xfrm>
          <a:prstGeom prst="rect">
            <a:avLst/>
          </a:prstGeom>
          <a:solidFill>
            <a:srgbClr val="FFFFCC"/>
          </a:solidFill>
          <a:ln w="19050" algn="ctr">
            <a:solidFill>
              <a:srgbClr val="FF3300"/>
            </a:solidFill>
            <a:round/>
            <a:headEnd/>
            <a:tailEnd type="oval" w="lg" len="lg"/>
          </a:ln>
        </p:spPr>
        <p:txBody>
          <a:bodyPr/>
          <a:lstStyle/>
          <a:p>
            <a:pPr algn="ctr" eaLnBrk="0" hangingPunct="0"/>
            <a:endParaRPr lang="en-US" altLang="zh-CN" b="0">
              <a:solidFill>
                <a:schemeClr val="tx1"/>
              </a:solidFill>
            </a:endParaRPr>
          </a:p>
          <a:p>
            <a:pPr algn="ctr" eaLnBrk="0" hangingPunct="0"/>
            <a:r>
              <a:rPr lang="zh-CN" altLang="en-US" sz="2000">
                <a:solidFill>
                  <a:schemeClr val="tx1"/>
                </a:solidFill>
              </a:rPr>
              <a:t>一个解决方案可以</a:t>
            </a:r>
            <a:endParaRPr lang="en-US" altLang="zh-CN" sz="20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包含多个项目</a:t>
            </a:r>
            <a:endParaRPr lang="en-US" altLang="zh-CN" sz="20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一个项目建立一个解决方案</a:t>
            </a:r>
            <a:endParaRPr lang="en-US" altLang="zh-CN" sz="20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是好习惯</a:t>
            </a:r>
            <a:endParaRPr lang="zh-CN" altLang="en-US" sz="200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1950" y="984250"/>
            <a:ext cx="1370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 smtClean="0">
                <a:solidFill>
                  <a:srgbClr val="3333FF"/>
                </a:solidFill>
              </a:rPr>
              <a:t>新建项目</a:t>
            </a:r>
            <a:endParaRPr lang="zh-CN" altLang="en-US" sz="200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1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8" grpId="0" animBg="1" autoUpdateAnimBg="0"/>
      <p:bldP spid="1019910" grpId="0" animBg="1"/>
      <p:bldP spid="17" grpId="0" animBg="1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38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1573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74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75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76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77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78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79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80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81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82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83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84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85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86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87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88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89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90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91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92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93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94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95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96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97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98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99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00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01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02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03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04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05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06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07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08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09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10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11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12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13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14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15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16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17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18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19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20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21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22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23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24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25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26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27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28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29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30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31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32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33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34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35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36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37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38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39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40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41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42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43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44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645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833612" name="Rectangle 76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  <p:sp>
        <p:nvSpPr>
          <p:cNvPr id="833613" name="Rectangle 77"/>
          <p:cNvSpPr>
            <a:spLocks noChangeArrowheads="1"/>
          </p:cNvSpPr>
          <p:nvPr/>
        </p:nvSpPr>
        <p:spPr bwMode="auto">
          <a:xfrm>
            <a:off x="533400" y="1000125"/>
            <a:ext cx="8467756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  <p:grpSp>
        <p:nvGrpSpPr>
          <p:cNvPr id="321541" name="Group 78"/>
          <p:cNvGrpSpPr>
            <a:grpSpLocks/>
          </p:cNvGrpSpPr>
          <p:nvPr/>
        </p:nvGrpSpPr>
        <p:grpSpPr bwMode="auto">
          <a:xfrm>
            <a:off x="6629400" y="3306763"/>
            <a:ext cx="492125" cy="1036637"/>
            <a:chOff x="3408" y="2064"/>
            <a:chExt cx="310" cy="653"/>
          </a:xfrm>
        </p:grpSpPr>
        <p:grpSp>
          <p:nvGrpSpPr>
            <p:cNvPr id="321567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1571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1572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1568" name="Text Box 82"/>
            <p:cNvSpPr txBox="1">
              <a:spLocks noChangeArrowheads="1"/>
            </p:cNvSpPr>
            <p:nvPr/>
          </p:nvSpPr>
          <p:spPr bwMode="auto">
            <a:xfrm>
              <a:off x="3434" y="2064"/>
              <a:ext cx="28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/>
                <a:t>100</a:t>
              </a:r>
            </a:p>
          </p:txBody>
        </p:sp>
        <p:sp>
          <p:nvSpPr>
            <p:cNvPr id="321569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70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1550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51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52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53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54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55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56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57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58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59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60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61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62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63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64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65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66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1543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1544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1548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1549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1545" name="Text Box 107"/>
            <p:cNvSpPr txBox="1">
              <a:spLocks noChangeArrowheads="1"/>
            </p:cNvSpPr>
            <p:nvPr/>
          </p:nvSpPr>
          <p:spPr bwMode="auto">
            <a:xfrm>
              <a:off x="3462" y="2064"/>
              <a:ext cx="22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/>
                <a:t>50</a:t>
              </a:r>
            </a:p>
          </p:txBody>
        </p:sp>
        <p:sp>
          <p:nvSpPr>
            <p:cNvPr id="321546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1547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83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612" grpId="0" autoUpdateAnimBg="0"/>
      <p:bldP spid="833613" grpId="0" autoUpdateAnimBg="0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62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2598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99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00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01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02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03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04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05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06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07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08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09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10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11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12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13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14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15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16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17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18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19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20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21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22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23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24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25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26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27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28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29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30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31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32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33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34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35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36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37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38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39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40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41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42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43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44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45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46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47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48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49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50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51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52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53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54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55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56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57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58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59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60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61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62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63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64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65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66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67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68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69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670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322563" name="Rectangle 77"/>
          <p:cNvSpPr>
            <a:spLocks noChangeArrowheads="1"/>
          </p:cNvSpPr>
          <p:nvPr/>
        </p:nvSpPr>
        <p:spPr bwMode="auto">
          <a:xfrm>
            <a:off x="533400" y="1000125"/>
            <a:ext cx="83597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  <p:grpSp>
        <p:nvGrpSpPr>
          <p:cNvPr id="322564" name="Group 78"/>
          <p:cNvGrpSpPr>
            <a:grpSpLocks/>
          </p:cNvGrpSpPr>
          <p:nvPr/>
        </p:nvGrpSpPr>
        <p:grpSpPr bwMode="auto">
          <a:xfrm>
            <a:off x="6629400" y="3306763"/>
            <a:ext cx="492125" cy="1036637"/>
            <a:chOff x="3408" y="2064"/>
            <a:chExt cx="310" cy="653"/>
          </a:xfrm>
        </p:grpSpPr>
        <p:grpSp>
          <p:nvGrpSpPr>
            <p:cNvPr id="322592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2596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2597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2593" name="Text Box 82"/>
            <p:cNvSpPr txBox="1">
              <a:spLocks noChangeArrowheads="1"/>
            </p:cNvSpPr>
            <p:nvPr/>
          </p:nvSpPr>
          <p:spPr bwMode="auto">
            <a:xfrm>
              <a:off x="3434" y="2064"/>
              <a:ext cx="28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rgbClr val="FFCCFF"/>
                  </a:solidFill>
                </a:rPr>
                <a:t>100</a:t>
              </a:r>
            </a:p>
          </p:txBody>
        </p:sp>
        <p:sp>
          <p:nvSpPr>
            <p:cNvPr id="322594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95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2565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2575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76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77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78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79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80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81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82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83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84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85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86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87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88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89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90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91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2566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2569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2573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2574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2570" name="Text Box 107"/>
            <p:cNvSpPr txBox="1">
              <a:spLocks noChangeArrowheads="1"/>
            </p:cNvSpPr>
            <p:nvPr/>
          </p:nvSpPr>
          <p:spPr bwMode="auto">
            <a:xfrm>
              <a:off x="3462" y="2064"/>
              <a:ext cx="22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rgbClr val="FFCCFF"/>
                  </a:solidFill>
                </a:rPr>
                <a:t>50</a:t>
              </a:r>
            </a:p>
          </p:txBody>
        </p:sp>
        <p:sp>
          <p:nvSpPr>
            <p:cNvPr id="322571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2572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834670" name="Rectangle 110"/>
          <p:cNvSpPr>
            <a:spLocks noChangeArrowheads="1"/>
          </p:cNvSpPr>
          <p:nvPr/>
        </p:nvSpPr>
        <p:spPr bwMode="auto">
          <a:xfrm>
            <a:off x="533400" y="2895600"/>
            <a:ext cx="78486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00FF"/>
                </a:solidFill>
              </a:rPr>
              <a:t>解决问题步骤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给出提示并输入里程和时间数据；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计算消耗时间；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计算旅行距离；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计算平均速度；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输出数据。</a:t>
            </a:r>
          </a:p>
        </p:txBody>
      </p:sp>
      <p:sp>
        <p:nvSpPr>
          <p:cNvPr id="322568" name="Rectangle 113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3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670" grpId="0" autoUpdateAnimBg="0"/>
    </p:bld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586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3623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24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25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26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27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28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29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30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31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32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33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34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35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36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37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38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39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40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41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42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43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44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45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46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47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48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49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50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51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52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53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54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55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56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57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58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59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60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61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62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63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64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65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66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67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68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69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70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71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72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73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74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75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76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77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78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79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80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81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82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83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84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85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86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87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88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89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90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91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92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93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94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95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3587" name="Group 78"/>
          <p:cNvGrpSpPr>
            <a:grpSpLocks/>
          </p:cNvGrpSpPr>
          <p:nvPr/>
        </p:nvGrpSpPr>
        <p:grpSpPr bwMode="auto">
          <a:xfrm>
            <a:off x="6629400" y="3306763"/>
            <a:ext cx="492125" cy="1036637"/>
            <a:chOff x="3408" y="2064"/>
            <a:chExt cx="310" cy="653"/>
          </a:xfrm>
        </p:grpSpPr>
        <p:grpSp>
          <p:nvGrpSpPr>
            <p:cNvPr id="323617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3621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3622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3618" name="Text Box 82"/>
            <p:cNvSpPr txBox="1">
              <a:spLocks noChangeArrowheads="1"/>
            </p:cNvSpPr>
            <p:nvPr/>
          </p:nvSpPr>
          <p:spPr bwMode="auto">
            <a:xfrm>
              <a:off x="3434" y="2064"/>
              <a:ext cx="28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rgbClr val="FFCCFF"/>
                  </a:solidFill>
                </a:rPr>
                <a:t>100</a:t>
              </a:r>
            </a:p>
          </p:txBody>
        </p:sp>
        <p:sp>
          <p:nvSpPr>
            <p:cNvPr id="323619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20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3588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3600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01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02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03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04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05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06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07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08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09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10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11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12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13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14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15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616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3589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3594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3598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3599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3595" name="Text Box 107"/>
            <p:cNvSpPr txBox="1">
              <a:spLocks noChangeArrowheads="1"/>
            </p:cNvSpPr>
            <p:nvPr/>
          </p:nvSpPr>
          <p:spPr bwMode="auto">
            <a:xfrm>
              <a:off x="3462" y="2064"/>
              <a:ext cx="22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rgbClr val="FFCCFF"/>
                  </a:solidFill>
                </a:rPr>
                <a:t>50</a:t>
              </a:r>
            </a:p>
          </p:txBody>
        </p:sp>
        <p:sp>
          <p:nvSpPr>
            <p:cNvPr id="323596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3597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835694" name="Rectangle 110"/>
          <p:cNvSpPr>
            <a:spLocks noChangeArrowheads="1"/>
          </p:cNvSpPr>
          <p:nvPr/>
        </p:nvSpPr>
        <p:spPr bwMode="auto">
          <a:xfrm>
            <a:off x="533400" y="2895600"/>
            <a:ext cx="78486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</a:rPr>
              <a:t>解决问题步骤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给出提示并输入里程和时间数据；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计算消耗时间；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计算旅行距离；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计算平均速度；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输出数据。</a:t>
            </a:r>
          </a:p>
        </p:txBody>
      </p:sp>
      <p:sp>
        <p:nvSpPr>
          <p:cNvPr id="835695" name="AutoShape 111"/>
          <p:cNvSpPr>
            <a:spLocks/>
          </p:cNvSpPr>
          <p:nvPr/>
        </p:nvSpPr>
        <p:spPr bwMode="auto">
          <a:xfrm>
            <a:off x="5435600" y="4508500"/>
            <a:ext cx="2438400" cy="762000"/>
          </a:xfrm>
          <a:prstGeom prst="borderCallout2">
            <a:avLst>
              <a:gd name="adj1" fmla="val 15000"/>
              <a:gd name="adj2" fmla="val -3125"/>
              <a:gd name="adj3" fmla="val 15000"/>
              <a:gd name="adj4" fmla="val -33333"/>
              <a:gd name="adj5" fmla="val -86875"/>
              <a:gd name="adj6" fmla="val -6354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输入全部为整型数据时，分，秒</a:t>
            </a:r>
            <a:endParaRPr lang="zh-CN" altLang="en-US" sz="20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23592" name="Rectangle 11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  <p:sp>
        <p:nvSpPr>
          <p:cNvPr id="323593" name="Rectangle 116"/>
          <p:cNvSpPr>
            <a:spLocks noChangeArrowheads="1"/>
          </p:cNvSpPr>
          <p:nvPr/>
        </p:nvSpPr>
        <p:spPr bwMode="auto">
          <a:xfrm>
            <a:off x="533400" y="1000125"/>
            <a:ext cx="83597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695" grpId="0" animBg="1" autoUpdateAnimBg="0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10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4647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48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49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50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51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52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53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54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55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56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57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58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59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60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61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62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63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64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65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66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67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68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69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70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71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72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73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74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75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76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77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78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79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80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81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82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83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84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85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86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87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88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89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90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91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92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93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94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95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96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97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98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99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00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01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02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03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04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05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06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07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08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09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10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11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12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13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14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15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16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17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18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719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4611" name="Group 78"/>
          <p:cNvGrpSpPr>
            <a:grpSpLocks/>
          </p:cNvGrpSpPr>
          <p:nvPr/>
        </p:nvGrpSpPr>
        <p:grpSpPr bwMode="auto">
          <a:xfrm>
            <a:off x="6629400" y="3306763"/>
            <a:ext cx="492125" cy="1036637"/>
            <a:chOff x="3408" y="2064"/>
            <a:chExt cx="310" cy="653"/>
          </a:xfrm>
        </p:grpSpPr>
        <p:grpSp>
          <p:nvGrpSpPr>
            <p:cNvPr id="324641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4645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4646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4642" name="Text Box 82"/>
            <p:cNvSpPr txBox="1">
              <a:spLocks noChangeArrowheads="1"/>
            </p:cNvSpPr>
            <p:nvPr/>
          </p:nvSpPr>
          <p:spPr bwMode="auto">
            <a:xfrm>
              <a:off x="3434" y="2064"/>
              <a:ext cx="28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rgbClr val="FFCCFF"/>
                  </a:solidFill>
                </a:rPr>
                <a:t>100</a:t>
              </a:r>
            </a:p>
          </p:txBody>
        </p:sp>
        <p:sp>
          <p:nvSpPr>
            <p:cNvPr id="324643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44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4612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4624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25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26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27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28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29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30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31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32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33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34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35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36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37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38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39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40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4613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4618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4622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4623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4619" name="Text Box 107"/>
            <p:cNvSpPr txBox="1">
              <a:spLocks noChangeArrowheads="1"/>
            </p:cNvSpPr>
            <p:nvPr/>
          </p:nvSpPr>
          <p:spPr bwMode="auto">
            <a:xfrm>
              <a:off x="3462" y="2064"/>
              <a:ext cx="22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rgbClr val="FFCCFF"/>
                  </a:solidFill>
                </a:rPr>
                <a:t>50</a:t>
              </a:r>
            </a:p>
          </p:txBody>
        </p:sp>
        <p:sp>
          <p:nvSpPr>
            <p:cNvPr id="324620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4621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836718" name="Rectangle 110"/>
          <p:cNvSpPr>
            <a:spLocks noChangeArrowheads="1"/>
          </p:cNvSpPr>
          <p:nvPr/>
        </p:nvSpPr>
        <p:spPr bwMode="auto">
          <a:xfrm>
            <a:off x="533400" y="2895600"/>
            <a:ext cx="78486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</a:rPr>
              <a:t>解决问题步骤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给出提示并输入里程和时间数据；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计算消耗时间；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计算旅行距离；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计算平均速度；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输出数据。</a:t>
            </a:r>
          </a:p>
        </p:txBody>
      </p:sp>
      <p:sp>
        <p:nvSpPr>
          <p:cNvPr id="836719" name="AutoShape 111"/>
          <p:cNvSpPr>
            <a:spLocks/>
          </p:cNvSpPr>
          <p:nvPr/>
        </p:nvSpPr>
        <p:spPr bwMode="auto">
          <a:xfrm>
            <a:off x="4191000" y="2743200"/>
            <a:ext cx="3981450" cy="1622425"/>
          </a:xfrm>
          <a:prstGeom prst="borderCallout2">
            <a:avLst>
              <a:gd name="adj1" fmla="val 7046"/>
              <a:gd name="adj2" fmla="val -1912"/>
              <a:gd name="adj3" fmla="val 7046"/>
              <a:gd name="adj4" fmla="val -15310"/>
              <a:gd name="adj5" fmla="val 74167"/>
              <a:gd name="adj6" fmla="val -4150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消耗时间</a:t>
            </a:r>
            <a:r>
              <a:rPr lang="en-US" altLang="zh-CN" sz="2000">
                <a:solidFill>
                  <a:schemeClr val="tx1"/>
                </a:solidFill>
              </a:rPr>
              <a:t>=</a:t>
            </a:r>
            <a:r>
              <a:rPr lang="zh-CN" altLang="en-US" sz="2000">
                <a:solidFill>
                  <a:schemeClr val="tx1"/>
                </a:solidFill>
              </a:rPr>
              <a:t>结束时间</a:t>
            </a:r>
            <a:r>
              <a:rPr lang="en-US" altLang="zh-CN" sz="2000">
                <a:solidFill>
                  <a:schemeClr val="tx1"/>
                </a:solidFill>
              </a:rPr>
              <a:t>-</a:t>
            </a:r>
            <a:r>
              <a:rPr lang="zh-CN" altLang="en-US" sz="2000">
                <a:solidFill>
                  <a:schemeClr val="tx1"/>
                </a:solidFill>
              </a:rPr>
              <a:t>开始时间</a:t>
            </a:r>
          </a:p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需换算成秒进行计算</a:t>
            </a:r>
          </a:p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然后再换算成消耗的小时数</a:t>
            </a:r>
            <a:endParaRPr lang="zh-CN" altLang="en-US" sz="20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24616" name="Rectangle 11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  <p:sp>
        <p:nvSpPr>
          <p:cNvPr id="324617" name="Rectangle 115"/>
          <p:cNvSpPr>
            <a:spLocks noChangeArrowheads="1"/>
          </p:cNvSpPr>
          <p:nvPr/>
        </p:nvSpPr>
        <p:spPr bwMode="auto">
          <a:xfrm>
            <a:off x="533400" y="1000125"/>
            <a:ext cx="83597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719" grpId="0" animBg="1" autoUpdateAnimBg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634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5671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72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73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74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75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76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77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78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79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80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81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82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83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84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85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86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87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88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89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90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91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92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93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94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95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96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97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98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99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00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01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02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03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04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05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06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07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08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09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10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11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12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13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14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15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16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17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18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19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20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21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22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23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24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25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26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27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28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29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30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31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32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33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34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35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36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37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38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39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40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41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42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743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5635" name="Group 78"/>
          <p:cNvGrpSpPr>
            <a:grpSpLocks/>
          </p:cNvGrpSpPr>
          <p:nvPr/>
        </p:nvGrpSpPr>
        <p:grpSpPr bwMode="auto">
          <a:xfrm>
            <a:off x="6629400" y="3306763"/>
            <a:ext cx="492125" cy="1036637"/>
            <a:chOff x="3408" y="2064"/>
            <a:chExt cx="310" cy="653"/>
          </a:xfrm>
        </p:grpSpPr>
        <p:grpSp>
          <p:nvGrpSpPr>
            <p:cNvPr id="325665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5669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5670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5666" name="Text Box 82"/>
            <p:cNvSpPr txBox="1">
              <a:spLocks noChangeArrowheads="1"/>
            </p:cNvSpPr>
            <p:nvPr/>
          </p:nvSpPr>
          <p:spPr bwMode="auto">
            <a:xfrm>
              <a:off x="3434" y="2064"/>
              <a:ext cx="28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rgbClr val="FFCCFF"/>
                  </a:solidFill>
                </a:rPr>
                <a:t>100</a:t>
              </a:r>
            </a:p>
          </p:txBody>
        </p:sp>
        <p:sp>
          <p:nvSpPr>
            <p:cNvPr id="325667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68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5636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5648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49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50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51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52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53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54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55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56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57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58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59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60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61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62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63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64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5637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5642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5646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5647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5643" name="Text Box 107"/>
            <p:cNvSpPr txBox="1">
              <a:spLocks noChangeArrowheads="1"/>
            </p:cNvSpPr>
            <p:nvPr/>
          </p:nvSpPr>
          <p:spPr bwMode="auto">
            <a:xfrm>
              <a:off x="3462" y="2064"/>
              <a:ext cx="22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rgbClr val="FFCCFF"/>
                  </a:solidFill>
                </a:rPr>
                <a:t>50</a:t>
              </a:r>
            </a:p>
          </p:txBody>
        </p:sp>
        <p:sp>
          <p:nvSpPr>
            <p:cNvPr id="325644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5645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837742" name="Rectangle 110"/>
          <p:cNvSpPr>
            <a:spLocks noChangeArrowheads="1"/>
          </p:cNvSpPr>
          <p:nvPr/>
        </p:nvSpPr>
        <p:spPr bwMode="auto">
          <a:xfrm>
            <a:off x="533400" y="2895600"/>
            <a:ext cx="78486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</a:rPr>
              <a:t>解决问题步骤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给出提示并输入里程和时间数据；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计算消耗时间；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计算旅行距离；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计算平均速度；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输出数据。</a:t>
            </a:r>
          </a:p>
        </p:txBody>
      </p:sp>
      <p:sp>
        <p:nvSpPr>
          <p:cNvPr id="837743" name="AutoShape 111"/>
          <p:cNvSpPr>
            <a:spLocks/>
          </p:cNvSpPr>
          <p:nvPr/>
        </p:nvSpPr>
        <p:spPr bwMode="auto">
          <a:xfrm>
            <a:off x="4267200" y="2871788"/>
            <a:ext cx="3400425" cy="457200"/>
          </a:xfrm>
          <a:prstGeom prst="borderCallout2">
            <a:avLst>
              <a:gd name="adj1" fmla="val 25000"/>
              <a:gd name="adj2" fmla="val -2241"/>
              <a:gd name="adj3" fmla="val 25000"/>
              <a:gd name="adj4" fmla="val -23204"/>
              <a:gd name="adj5" fmla="val 335069"/>
              <a:gd name="adj6" fmla="val -5522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距离 </a:t>
            </a:r>
            <a:r>
              <a:rPr lang="en-US" altLang="zh-CN" sz="2000">
                <a:solidFill>
                  <a:schemeClr val="tx1"/>
                </a:solidFill>
              </a:rPr>
              <a:t>= </a:t>
            </a:r>
            <a:r>
              <a:rPr lang="zh-CN" altLang="en-US" sz="2000">
                <a:solidFill>
                  <a:schemeClr val="tx1"/>
                </a:solidFill>
              </a:rPr>
              <a:t>结束里程 </a:t>
            </a:r>
            <a:r>
              <a:rPr lang="en-US" altLang="zh-CN" sz="2000">
                <a:solidFill>
                  <a:schemeClr val="tx1"/>
                </a:solidFill>
              </a:rPr>
              <a:t>- </a:t>
            </a:r>
            <a:r>
              <a:rPr lang="zh-CN" altLang="en-US" sz="2000">
                <a:solidFill>
                  <a:schemeClr val="tx1"/>
                </a:solidFill>
              </a:rPr>
              <a:t>开始里程</a:t>
            </a:r>
            <a:endParaRPr lang="zh-CN" altLang="en-US" sz="20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25640" name="Rectangle 11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  <p:sp>
        <p:nvSpPr>
          <p:cNvPr id="325641" name="Rectangle 115"/>
          <p:cNvSpPr>
            <a:spLocks noChangeArrowheads="1"/>
          </p:cNvSpPr>
          <p:nvPr/>
        </p:nvSpPr>
        <p:spPr bwMode="auto">
          <a:xfrm>
            <a:off x="533400" y="1000125"/>
            <a:ext cx="83597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743" grpId="0" animBg="1" autoUpdateAnimBg="0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58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6695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96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97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98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99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00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01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02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03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04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05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06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07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08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09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10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11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12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13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14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15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16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17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18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19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20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21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22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23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24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25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26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27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28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29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30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31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32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33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34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35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36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37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38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39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40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41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42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43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44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45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46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47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48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49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50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51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52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53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54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55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56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57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58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59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60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61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62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63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64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65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66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767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6659" name="Group 78"/>
          <p:cNvGrpSpPr>
            <a:grpSpLocks/>
          </p:cNvGrpSpPr>
          <p:nvPr/>
        </p:nvGrpSpPr>
        <p:grpSpPr bwMode="auto">
          <a:xfrm>
            <a:off x="6629400" y="3306763"/>
            <a:ext cx="492125" cy="1036637"/>
            <a:chOff x="3408" y="2064"/>
            <a:chExt cx="310" cy="653"/>
          </a:xfrm>
        </p:grpSpPr>
        <p:grpSp>
          <p:nvGrpSpPr>
            <p:cNvPr id="326689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6693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6694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6690" name="Text Box 82"/>
            <p:cNvSpPr txBox="1">
              <a:spLocks noChangeArrowheads="1"/>
            </p:cNvSpPr>
            <p:nvPr/>
          </p:nvSpPr>
          <p:spPr bwMode="auto">
            <a:xfrm>
              <a:off x="3434" y="2064"/>
              <a:ext cx="28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rgbClr val="FFCCFF"/>
                  </a:solidFill>
                </a:rPr>
                <a:t>100</a:t>
              </a:r>
            </a:p>
          </p:txBody>
        </p:sp>
        <p:sp>
          <p:nvSpPr>
            <p:cNvPr id="326691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92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6660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6672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73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74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75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76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77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78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79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80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81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82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83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84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85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86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87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88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6661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6666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6670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6671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6667" name="Text Box 107"/>
            <p:cNvSpPr txBox="1">
              <a:spLocks noChangeArrowheads="1"/>
            </p:cNvSpPr>
            <p:nvPr/>
          </p:nvSpPr>
          <p:spPr bwMode="auto">
            <a:xfrm>
              <a:off x="3462" y="2064"/>
              <a:ext cx="22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rgbClr val="FFCCFF"/>
                  </a:solidFill>
                </a:rPr>
                <a:t>50</a:t>
              </a:r>
            </a:p>
          </p:txBody>
        </p:sp>
        <p:sp>
          <p:nvSpPr>
            <p:cNvPr id="326668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6669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838766" name="Rectangle 110"/>
          <p:cNvSpPr>
            <a:spLocks noChangeArrowheads="1"/>
          </p:cNvSpPr>
          <p:nvPr/>
        </p:nvSpPr>
        <p:spPr bwMode="auto">
          <a:xfrm>
            <a:off x="533400" y="2895600"/>
            <a:ext cx="78486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</a:rPr>
              <a:t>解决问题步骤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给出提示并输入里程和时间数据；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计算消耗时间；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计算旅行距离；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计算平均速度；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输出数据。</a:t>
            </a:r>
          </a:p>
        </p:txBody>
      </p:sp>
      <p:sp>
        <p:nvSpPr>
          <p:cNvPr id="838767" name="AutoShape 111"/>
          <p:cNvSpPr>
            <a:spLocks/>
          </p:cNvSpPr>
          <p:nvPr/>
        </p:nvSpPr>
        <p:spPr bwMode="auto">
          <a:xfrm>
            <a:off x="4343400" y="3200400"/>
            <a:ext cx="2438400" cy="457200"/>
          </a:xfrm>
          <a:prstGeom prst="borderCallout2">
            <a:avLst>
              <a:gd name="adj1" fmla="val 25000"/>
              <a:gd name="adj2" fmla="val -3125"/>
              <a:gd name="adj3" fmla="val 25000"/>
              <a:gd name="adj4" fmla="val -30014"/>
              <a:gd name="adj5" fmla="val 348611"/>
              <a:gd name="adj6" fmla="val -77931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>
                <a:solidFill>
                  <a:schemeClr val="tx1"/>
                </a:solidFill>
              </a:rPr>
              <a:t>速度</a:t>
            </a:r>
            <a:r>
              <a:rPr lang="en-US" altLang="zh-CN">
                <a:solidFill>
                  <a:schemeClr val="tx1"/>
                </a:solidFill>
              </a:rPr>
              <a:t>=</a:t>
            </a:r>
            <a:r>
              <a:rPr lang="zh-CN" altLang="en-US">
                <a:solidFill>
                  <a:schemeClr val="tx1"/>
                </a:solidFill>
              </a:rPr>
              <a:t>距离</a:t>
            </a:r>
            <a:r>
              <a:rPr lang="en-US" altLang="zh-CN">
                <a:solidFill>
                  <a:schemeClr val="tx1"/>
                </a:solidFill>
              </a:rPr>
              <a:t>/</a:t>
            </a:r>
            <a:r>
              <a:rPr lang="zh-CN" altLang="en-US">
                <a:solidFill>
                  <a:schemeClr val="tx1"/>
                </a:solidFill>
              </a:rPr>
              <a:t>消耗时间</a:t>
            </a:r>
            <a:endParaRPr lang="zh-CN" altLang="en-US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26664" name="Rectangle 11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  <p:sp>
        <p:nvSpPr>
          <p:cNvPr id="326665" name="Rectangle 115"/>
          <p:cNvSpPr>
            <a:spLocks noChangeArrowheads="1"/>
          </p:cNvSpPr>
          <p:nvPr/>
        </p:nvSpPr>
        <p:spPr bwMode="auto">
          <a:xfrm>
            <a:off x="533400" y="1000125"/>
            <a:ext cx="83597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767" grpId="0" animBg="1" autoUpdateAnimBg="0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82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7719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20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21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22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23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24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25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26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27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28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29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30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31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32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33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34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35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36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37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38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39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40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41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42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43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44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45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46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47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48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49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50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51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52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53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54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55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56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57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58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59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60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61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62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63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64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65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66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67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68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69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70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71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72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73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74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75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76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77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78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79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80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81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82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83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84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85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86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87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88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89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90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91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7683" name="Group 78"/>
          <p:cNvGrpSpPr>
            <a:grpSpLocks/>
          </p:cNvGrpSpPr>
          <p:nvPr/>
        </p:nvGrpSpPr>
        <p:grpSpPr bwMode="auto">
          <a:xfrm>
            <a:off x="6629400" y="3306763"/>
            <a:ext cx="492125" cy="1036637"/>
            <a:chOff x="3408" y="2064"/>
            <a:chExt cx="310" cy="653"/>
          </a:xfrm>
        </p:grpSpPr>
        <p:grpSp>
          <p:nvGrpSpPr>
            <p:cNvPr id="327713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7717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718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7714" name="Text Box 82"/>
            <p:cNvSpPr txBox="1">
              <a:spLocks noChangeArrowheads="1"/>
            </p:cNvSpPr>
            <p:nvPr/>
          </p:nvSpPr>
          <p:spPr bwMode="auto">
            <a:xfrm>
              <a:off x="3434" y="2064"/>
              <a:ext cx="28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rgbClr val="FFCCFF"/>
                  </a:solidFill>
                </a:rPr>
                <a:t>100</a:t>
              </a:r>
            </a:p>
          </p:txBody>
        </p:sp>
        <p:sp>
          <p:nvSpPr>
            <p:cNvPr id="327715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16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7684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7696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697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698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699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00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01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02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03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04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05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06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07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08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09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10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11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712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grpSp>
        <p:nvGrpSpPr>
          <p:cNvPr id="327685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7690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7694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695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7691" name="Text Box 107"/>
            <p:cNvSpPr txBox="1">
              <a:spLocks noChangeArrowheads="1"/>
            </p:cNvSpPr>
            <p:nvPr/>
          </p:nvSpPr>
          <p:spPr bwMode="auto">
            <a:xfrm>
              <a:off x="3462" y="2064"/>
              <a:ext cx="22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solidFill>
                    <a:srgbClr val="FFCCFF"/>
                  </a:solidFill>
                </a:rPr>
                <a:t>50</a:t>
              </a:r>
            </a:p>
          </p:txBody>
        </p:sp>
        <p:sp>
          <p:nvSpPr>
            <p:cNvPr id="327692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27693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839790" name="Rectangle 110"/>
          <p:cNvSpPr>
            <a:spLocks noChangeArrowheads="1"/>
          </p:cNvSpPr>
          <p:nvPr/>
        </p:nvSpPr>
        <p:spPr bwMode="auto">
          <a:xfrm>
            <a:off x="533400" y="2895600"/>
            <a:ext cx="78486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</a:rPr>
              <a:t>解决问题步骤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给出提示并输入里程和时间数据；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计算消耗时间；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计算旅行距离；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tx1"/>
                </a:solidFill>
              </a:rPr>
              <a:t>  计算平均速度；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输出数据。</a:t>
            </a:r>
          </a:p>
        </p:txBody>
      </p:sp>
      <p:sp>
        <p:nvSpPr>
          <p:cNvPr id="839791" name="AutoShape 111"/>
          <p:cNvSpPr>
            <a:spLocks/>
          </p:cNvSpPr>
          <p:nvPr/>
        </p:nvSpPr>
        <p:spPr bwMode="auto">
          <a:xfrm>
            <a:off x="4267200" y="3403600"/>
            <a:ext cx="3041650" cy="457200"/>
          </a:xfrm>
          <a:prstGeom prst="borderCallout2">
            <a:avLst>
              <a:gd name="adj1" fmla="val 25000"/>
              <a:gd name="adj2" fmla="val -2505"/>
              <a:gd name="adj3" fmla="val 25000"/>
              <a:gd name="adj4" fmla="val -39250"/>
              <a:gd name="adj5" fmla="val 406250"/>
              <a:gd name="adj6" fmla="val -7604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以清晰的格式输出数据</a:t>
            </a:r>
            <a:endParaRPr lang="zh-CN" altLang="en-US" sz="20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27688" name="Rectangle 11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  <p:sp>
        <p:nvSpPr>
          <p:cNvPr id="327689" name="Rectangle 115"/>
          <p:cNvSpPr>
            <a:spLocks noChangeArrowheads="1"/>
          </p:cNvSpPr>
          <p:nvPr/>
        </p:nvSpPr>
        <p:spPr bwMode="auto">
          <a:xfrm>
            <a:off x="533400" y="1000125"/>
            <a:ext cx="83597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91" grpId="0" animBg="1" autoUpdateAnimBg="0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ChangeArrowheads="1"/>
          </p:cNvSpPr>
          <p:nvPr/>
        </p:nvSpPr>
        <p:spPr bwMode="auto">
          <a:xfrm>
            <a:off x="533400" y="188913"/>
            <a:ext cx="7848600" cy="629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1-17 </a:t>
            </a:r>
            <a:r>
              <a:rPr lang="zh-CN" altLang="en-US" sz="2000" i="1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cout &lt;&lt; "</a:t>
            </a:r>
            <a:r>
              <a:rPr lang="zh-CN" altLang="en-US" sz="2000" b="0">
                <a:solidFill>
                  <a:schemeClr val="tx1"/>
                </a:solidFill>
              </a:rPr>
              <a:t>所有输入数据为整数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"</a:t>
            </a:r>
            <a:r>
              <a:rPr lang="zh-CN" altLang="en-US" sz="2000" b="0">
                <a:solidFill>
                  <a:schemeClr val="tx1"/>
                </a:solidFill>
              </a:rPr>
              <a:t>开始里程？ 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int StartPost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cin &gt;&gt; StartPost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"</a:t>
            </a:r>
            <a:r>
              <a:rPr lang="zh-CN" altLang="en-US" sz="2000" b="0">
                <a:solidFill>
                  <a:schemeClr val="tx1"/>
                </a:solidFill>
              </a:rPr>
              <a:t>开始时间（时，分，秒）？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int StartHour, StarMinute, StarSecond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cin &gt;&gt; StartHour &gt;&gt; StarMinute &gt;&gt; StarSecond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"</a:t>
            </a:r>
            <a:r>
              <a:rPr lang="zh-CN" altLang="en-US" sz="2000" b="0">
                <a:solidFill>
                  <a:schemeClr val="tx1"/>
                </a:solidFill>
              </a:rPr>
              <a:t>结束里程？ 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int EndPost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cin &gt;&gt; EndPost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"</a:t>
            </a:r>
            <a:r>
              <a:rPr lang="zh-CN" altLang="en-US" sz="2000" b="0">
                <a:solidFill>
                  <a:schemeClr val="tx1"/>
                </a:solidFill>
              </a:rPr>
              <a:t>结束时间（时，分，秒）？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int EndHour, EndMinute, EndSecond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cin &gt;&gt; EndHour &gt;&gt; EndMinute &gt;&gt; EndSecond ;</a:t>
            </a:r>
          </a:p>
        </p:txBody>
      </p:sp>
      <p:sp>
        <p:nvSpPr>
          <p:cNvPr id="32870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6" grpId="0" autoUpdateAnimBg="0"/>
    </p:bld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533400" y="188913"/>
            <a:ext cx="7848600" cy="629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1-17 </a:t>
            </a:r>
            <a:r>
              <a:rPr lang="zh-CN" altLang="en-US" sz="2000" i="1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</a:t>
            </a:r>
            <a:r>
              <a:rPr lang="en-US" altLang="zh-CN" sz="2000" i="1">
                <a:solidFill>
                  <a:srgbClr val="0000FF"/>
                </a:solidFill>
              </a:rPr>
              <a:t>cout &lt;&lt; "</a:t>
            </a:r>
            <a:r>
              <a:rPr lang="zh-CN" altLang="en-US" sz="2000" i="1">
                <a:solidFill>
                  <a:srgbClr val="0000FF"/>
                </a:solidFill>
              </a:rPr>
              <a:t>所有输入数据为整数</a:t>
            </a:r>
            <a:r>
              <a:rPr lang="en-US" altLang="zh-CN" sz="2000" i="1">
                <a:solidFill>
                  <a:srgbClr val="0000FF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</a:t>
            </a:r>
            <a:r>
              <a:rPr lang="en-US" altLang="zh-CN" sz="2000" i="1">
                <a:solidFill>
                  <a:srgbClr val="0000FF"/>
                </a:solidFill>
              </a:rPr>
              <a:t>cout &lt;&lt; "</a:t>
            </a:r>
            <a:r>
              <a:rPr lang="zh-CN" altLang="en-US" sz="2000" i="1">
                <a:solidFill>
                  <a:srgbClr val="0000FF"/>
                </a:solidFill>
              </a:rPr>
              <a:t>开始里程？</a:t>
            </a:r>
            <a:r>
              <a:rPr lang="en-US" altLang="zh-CN" sz="2000" i="1">
                <a:solidFill>
                  <a:srgbClr val="0000FF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int StartPost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cin &gt;&gt; StartPost ;</a:t>
            </a:r>
          </a:p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chemeClr val="tx1"/>
                </a:solidFill>
              </a:rPr>
              <a:t>  </a:t>
            </a:r>
            <a:r>
              <a:rPr lang="en-US" altLang="zh-CN" sz="2000" i="1">
                <a:solidFill>
                  <a:srgbClr val="0000FF"/>
                </a:solidFill>
              </a:rPr>
              <a:t>cout &lt;&lt; "</a:t>
            </a:r>
            <a:r>
              <a:rPr lang="zh-CN" altLang="en-US" sz="2000" i="1">
                <a:solidFill>
                  <a:srgbClr val="0000FF"/>
                </a:solidFill>
              </a:rPr>
              <a:t>开始时间（时，分，秒）？</a:t>
            </a:r>
            <a:r>
              <a:rPr lang="en-US" altLang="zh-CN" sz="2000" i="1">
                <a:solidFill>
                  <a:srgbClr val="0000FF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int StartHour, StarMinute, StarSecond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cin &gt;&gt; StartHour &gt;&gt; StarMinute &gt;&gt; StarSecond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</a:t>
            </a:r>
            <a:r>
              <a:rPr lang="en-US" altLang="zh-CN" sz="2000" i="1">
                <a:solidFill>
                  <a:srgbClr val="0000FF"/>
                </a:solidFill>
              </a:rPr>
              <a:t>cout &lt;&lt; "</a:t>
            </a:r>
            <a:r>
              <a:rPr lang="zh-CN" altLang="en-US" sz="2000" i="1">
                <a:solidFill>
                  <a:srgbClr val="0000FF"/>
                </a:solidFill>
              </a:rPr>
              <a:t>结束里程？</a:t>
            </a:r>
            <a:r>
              <a:rPr lang="en-US" altLang="zh-CN" sz="2000" i="1">
                <a:solidFill>
                  <a:srgbClr val="0000FF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int EndPost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cin &gt;&gt; EndPost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</a:t>
            </a:r>
            <a:r>
              <a:rPr lang="en-US" altLang="zh-CN" sz="2000" i="1">
                <a:solidFill>
                  <a:srgbClr val="0000FF"/>
                </a:solidFill>
              </a:rPr>
              <a:t>cout &lt;&lt; "</a:t>
            </a:r>
            <a:r>
              <a:rPr lang="zh-CN" altLang="en-US" sz="2000" i="1">
                <a:solidFill>
                  <a:srgbClr val="0000FF"/>
                </a:solidFill>
              </a:rPr>
              <a:t>结束时间（时，分，秒）？</a:t>
            </a:r>
            <a:r>
              <a:rPr lang="en-US" altLang="zh-CN" sz="2000" i="1">
                <a:solidFill>
                  <a:srgbClr val="0000FF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int EndHour, EndMinute, EndSecond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cin &gt;&gt; EndHour &gt;&gt; EndMinute &gt;&gt; EndSecond ;</a:t>
            </a:r>
          </a:p>
        </p:txBody>
      </p:sp>
      <p:sp>
        <p:nvSpPr>
          <p:cNvPr id="841731" name="Rectangle 3"/>
          <p:cNvSpPr>
            <a:spLocks noChangeArrowheads="1"/>
          </p:cNvSpPr>
          <p:nvPr/>
        </p:nvSpPr>
        <p:spPr bwMode="auto">
          <a:xfrm>
            <a:off x="5791200" y="2008188"/>
            <a:ext cx="2438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显示</a:t>
            </a:r>
          </a:p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提示信息</a:t>
            </a:r>
          </a:p>
        </p:txBody>
      </p:sp>
      <p:sp>
        <p:nvSpPr>
          <p:cNvPr id="32973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animBg="1" autoUpdateAnimBg="0"/>
    </p:bld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533400" y="188913"/>
            <a:ext cx="7848600" cy="629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1-17 </a:t>
            </a:r>
            <a:r>
              <a:rPr lang="zh-CN" altLang="en-US" sz="2000" i="1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cout &lt;&lt; "</a:t>
            </a:r>
            <a:r>
              <a:rPr lang="zh-CN" altLang="en-US" sz="2000" b="0">
                <a:solidFill>
                  <a:schemeClr val="tx1"/>
                </a:solidFill>
              </a:rPr>
              <a:t>所有输入数据为整数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"</a:t>
            </a:r>
            <a:r>
              <a:rPr lang="zh-CN" altLang="en-US" sz="2000" b="0">
                <a:solidFill>
                  <a:schemeClr val="tx1"/>
                </a:solidFill>
              </a:rPr>
              <a:t>开始里程？ 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</a:t>
            </a:r>
            <a:r>
              <a:rPr lang="en-US" altLang="zh-CN" sz="2000" i="1">
                <a:solidFill>
                  <a:srgbClr val="0000FF"/>
                </a:solidFill>
              </a:rPr>
              <a:t>int StartPost ;</a:t>
            </a:r>
          </a:p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  cin &gt;&gt; StartPost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"</a:t>
            </a:r>
            <a:r>
              <a:rPr lang="zh-CN" altLang="en-US" sz="2000" b="0">
                <a:solidFill>
                  <a:schemeClr val="tx1"/>
                </a:solidFill>
              </a:rPr>
              <a:t>开始时间（时，分，秒）？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</a:t>
            </a:r>
            <a:r>
              <a:rPr lang="en-US" altLang="zh-CN" sz="2000" i="1">
                <a:solidFill>
                  <a:srgbClr val="0000FF"/>
                </a:solidFill>
              </a:rPr>
              <a:t>int StartHour, StarMinute, StarSecond ;</a:t>
            </a:r>
          </a:p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  cin &gt;&gt; StartHour &gt;&gt; StarMinute &gt;&gt; StarSecond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"</a:t>
            </a:r>
            <a:r>
              <a:rPr lang="zh-CN" altLang="en-US" sz="2000" b="0">
                <a:solidFill>
                  <a:schemeClr val="tx1"/>
                </a:solidFill>
              </a:rPr>
              <a:t>结束里程？ 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</a:t>
            </a:r>
            <a:r>
              <a:rPr lang="en-US" altLang="zh-CN" sz="2000" i="1">
                <a:solidFill>
                  <a:srgbClr val="0000FF"/>
                </a:solidFill>
              </a:rPr>
              <a:t>int EndPost ;</a:t>
            </a:r>
          </a:p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  cin &gt;&gt; EndPost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cout &lt;&lt; "</a:t>
            </a:r>
            <a:r>
              <a:rPr lang="zh-CN" altLang="en-US" sz="2000" b="0">
                <a:solidFill>
                  <a:schemeClr val="tx1"/>
                </a:solidFill>
              </a:rPr>
              <a:t>结束时间（时，分，秒）？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</a:t>
            </a:r>
            <a:r>
              <a:rPr lang="en-US" altLang="zh-CN" sz="2000" i="1">
                <a:solidFill>
                  <a:srgbClr val="0000FF"/>
                </a:solidFill>
              </a:rPr>
              <a:t>int EndHour, EndMinute, EndSecond ;</a:t>
            </a:r>
          </a:p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  cin &gt;&gt; EndHour &gt;&gt; EndMinute &gt;&gt; EndSecond ;</a:t>
            </a:r>
          </a:p>
        </p:txBody>
      </p:sp>
      <p:sp>
        <p:nvSpPr>
          <p:cNvPr id="842755" name="Rectangle 3"/>
          <p:cNvSpPr>
            <a:spLocks noChangeArrowheads="1"/>
          </p:cNvSpPr>
          <p:nvPr/>
        </p:nvSpPr>
        <p:spPr bwMode="auto">
          <a:xfrm>
            <a:off x="5791200" y="2008188"/>
            <a:ext cx="2438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说明变量</a:t>
            </a:r>
          </a:p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输入数据</a:t>
            </a:r>
          </a:p>
        </p:txBody>
      </p:sp>
      <p:sp>
        <p:nvSpPr>
          <p:cNvPr id="33075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7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088" y="1516063"/>
            <a:ext cx="5265737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  <p:sp>
        <p:nvSpPr>
          <p:cNvPr id="1012744" name="AutoShape 8"/>
          <p:cNvSpPr>
            <a:spLocks/>
          </p:cNvSpPr>
          <p:nvPr/>
        </p:nvSpPr>
        <p:spPr bwMode="auto">
          <a:xfrm>
            <a:off x="6588125" y="3644900"/>
            <a:ext cx="1655763" cy="647700"/>
          </a:xfrm>
          <a:prstGeom prst="borderCallout2">
            <a:avLst>
              <a:gd name="adj1" fmla="val 17648"/>
              <a:gd name="adj2" fmla="val -4602"/>
              <a:gd name="adj3" fmla="val 17648"/>
              <a:gd name="adj4" fmla="val -19653"/>
              <a:gd name="adj5" fmla="val 291912"/>
              <a:gd name="adj6" fmla="val -6759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确认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1950" y="984250"/>
            <a:ext cx="1370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 smtClean="0">
                <a:solidFill>
                  <a:srgbClr val="3333FF"/>
                </a:solidFill>
              </a:rPr>
              <a:t>新建项目</a:t>
            </a:r>
            <a:endParaRPr lang="zh-CN" altLang="en-US" sz="200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44" grpId="0" animBg="1" autoUpdateAnimBg="0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ChangeArrowheads="1"/>
          </p:cNvSpPr>
          <p:nvPr/>
        </p:nvSpPr>
        <p:spPr bwMode="auto">
          <a:xfrm>
            <a:off x="609600" y="188913"/>
            <a:ext cx="7924800" cy="604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1-17 </a:t>
            </a:r>
            <a:r>
              <a:rPr lang="zh-CN" altLang="en-US" sz="2000" i="1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ElapsedTS = ( EndHour * 3600 + EndMinute * 60 + EndSecond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- ( StartHour * 3600 + StarMinute * 60 + StarSecond )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ElapsedHour = ElapsedTS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ElapsedMinute = ElapsedTS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ElapsedSecond = ElapsedTS %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ElapsedTime = ElapsedHour + ElapsedMinute / 60.0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      + ElapsedSecond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Distant = EndPost - StartPost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Velocity = Distant / ElapsedTime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cout &lt;&lt; "</a:t>
            </a:r>
            <a:r>
              <a:rPr lang="zh-CN" altLang="en-US" sz="2000" b="0">
                <a:solidFill>
                  <a:schemeClr val="tx1"/>
                </a:solidFill>
              </a:rPr>
              <a:t>汽车行驶了</a:t>
            </a:r>
            <a:r>
              <a:rPr lang="en-US" altLang="zh-CN" sz="2000" b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>
                <a:solidFill>
                  <a:schemeClr val="tx1"/>
                </a:solidFill>
              </a:rPr>
              <a:t>公里</a:t>
            </a:r>
            <a:r>
              <a:rPr lang="en-US" altLang="zh-CN" sz="2000" b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消耗时间</a:t>
            </a:r>
            <a:r>
              <a:rPr lang="en-US" altLang="zh-CN" sz="2000" b="0">
                <a:solidFill>
                  <a:schemeClr val="tx1"/>
                </a:solidFill>
              </a:rPr>
              <a:t>" &lt;&lt; ElapsedHour &lt;&lt; "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ElapsedMinute &lt;&lt; "</a:t>
            </a:r>
            <a:r>
              <a:rPr lang="zh-CN" altLang="en-US" sz="2000" b="0">
                <a:solidFill>
                  <a:schemeClr val="tx1"/>
                </a:solidFill>
              </a:rPr>
              <a:t>分</a:t>
            </a:r>
            <a:r>
              <a:rPr lang="en-US" altLang="zh-CN" sz="2000" b="0">
                <a:solidFill>
                  <a:schemeClr val="tx1"/>
                </a:solidFill>
              </a:rPr>
              <a:t>" &lt;&lt; ElapsedSecond &lt;&lt; "</a:t>
            </a:r>
            <a:r>
              <a:rPr lang="zh-CN" altLang="en-US" sz="2000" b="0">
                <a:solidFill>
                  <a:schemeClr val="tx1"/>
                </a:solidFill>
              </a:rPr>
              <a:t>秒</a:t>
            </a:r>
            <a:r>
              <a:rPr lang="en-US" altLang="zh-CN" sz="2000" b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平均速度： </a:t>
            </a:r>
            <a:r>
              <a:rPr lang="en-US" altLang="zh-CN" sz="2000" b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>
                <a:solidFill>
                  <a:schemeClr val="tx1"/>
                </a:solidFill>
              </a:rPr>
              <a:t>公里 </a:t>
            </a:r>
            <a:r>
              <a:rPr lang="en-US" altLang="zh-CN" sz="2000" b="0">
                <a:solidFill>
                  <a:schemeClr val="tx1"/>
                </a:solidFill>
              </a:rPr>
              <a:t>/ 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3177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8" grpId="0" autoUpdateAnimBg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609600" y="188913"/>
            <a:ext cx="7924800" cy="604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1-17 </a:t>
            </a:r>
            <a:r>
              <a:rPr lang="zh-CN" altLang="en-US" sz="2000" i="1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int ElapsedTS = ( EndHour * 3600 + EndMinute * 60 + EndSecond )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		 - ( StartHour * 3600 + StarMinute * 60 + StarSecond )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ElapsedHour = ElapsedTS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ElapsedMinute = ElapsedTS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ElapsedSecond = ElapsedTS %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ElapsedTime = ElapsedHour + ElapsedMinute / 60.0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      + ElapsedSecond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Distant = EndPost - StartPost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Velocity = Distant / ElapsedTime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cout &lt;&lt; "</a:t>
            </a:r>
            <a:r>
              <a:rPr lang="zh-CN" altLang="en-US" sz="2000" b="0">
                <a:solidFill>
                  <a:schemeClr val="tx1"/>
                </a:solidFill>
              </a:rPr>
              <a:t>汽车行驶了</a:t>
            </a:r>
            <a:r>
              <a:rPr lang="en-US" altLang="zh-CN" sz="2000" b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>
                <a:solidFill>
                  <a:schemeClr val="tx1"/>
                </a:solidFill>
              </a:rPr>
              <a:t>公里</a:t>
            </a:r>
            <a:r>
              <a:rPr lang="en-US" altLang="zh-CN" sz="2000" b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消耗时间</a:t>
            </a:r>
            <a:r>
              <a:rPr lang="en-US" altLang="zh-CN" sz="2000" b="0">
                <a:solidFill>
                  <a:schemeClr val="tx1"/>
                </a:solidFill>
              </a:rPr>
              <a:t>" &lt;&lt; ElapsedHour &lt;&lt; "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ElapsedMinute &lt;&lt; "</a:t>
            </a:r>
            <a:r>
              <a:rPr lang="zh-CN" altLang="en-US" sz="2000" b="0">
                <a:solidFill>
                  <a:schemeClr val="tx1"/>
                </a:solidFill>
              </a:rPr>
              <a:t>分</a:t>
            </a:r>
            <a:r>
              <a:rPr lang="en-US" altLang="zh-CN" sz="2000" b="0">
                <a:solidFill>
                  <a:schemeClr val="tx1"/>
                </a:solidFill>
              </a:rPr>
              <a:t>" &lt;&lt; ElapsedSecond &lt;&lt; "</a:t>
            </a:r>
            <a:r>
              <a:rPr lang="zh-CN" altLang="en-US" sz="2000" b="0">
                <a:solidFill>
                  <a:schemeClr val="tx1"/>
                </a:solidFill>
              </a:rPr>
              <a:t>秒</a:t>
            </a:r>
            <a:r>
              <a:rPr lang="en-US" altLang="zh-CN" sz="2000" b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平均速度： </a:t>
            </a:r>
            <a:r>
              <a:rPr lang="en-US" altLang="zh-CN" sz="2000" b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>
                <a:solidFill>
                  <a:schemeClr val="tx1"/>
                </a:solidFill>
              </a:rPr>
              <a:t>公里 </a:t>
            </a:r>
            <a:r>
              <a:rPr lang="en-US" altLang="zh-CN" sz="2000" b="0">
                <a:solidFill>
                  <a:schemeClr val="tx1"/>
                </a:solidFill>
              </a:rPr>
              <a:t>/ 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44803" name="AutoShape 3"/>
          <p:cNvSpPr>
            <a:spLocks/>
          </p:cNvSpPr>
          <p:nvPr/>
        </p:nvSpPr>
        <p:spPr bwMode="auto">
          <a:xfrm>
            <a:off x="3962400" y="2093913"/>
            <a:ext cx="2841625" cy="457200"/>
          </a:xfrm>
          <a:prstGeom prst="borderCallout2">
            <a:avLst>
              <a:gd name="adj1" fmla="val 25000"/>
              <a:gd name="adj2" fmla="val -2681"/>
              <a:gd name="adj3" fmla="val 25000"/>
              <a:gd name="adj4" fmla="val -26593"/>
              <a:gd name="adj5" fmla="val -203472"/>
              <a:gd name="adj6" fmla="val -69106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消耗时间（总秒数）</a:t>
            </a:r>
            <a:endParaRPr lang="zh-CN" altLang="en-US" sz="20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3280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4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3" grpId="0" animBg="1" autoUpdateAnimBg="0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609600" y="188913"/>
            <a:ext cx="7924800" cy="604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1-17 </a:t>
            </a:r>
            <a:r>
              <a:rPr lang="zh-CN" altLang="en-US" sz="2000" i="1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ElapsedTS = ( EndHour * 3600 + EndMinute * 60 + EndSecond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- ( StartHour * 3600 + StarMinute * 60 + StarSecond ) ;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int ElapsedHour = ElapsedTS / 3600 ;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int ElapsedMinute = ElapsedTS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int ElapsedSecond = ElapsedTS %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ElapsedTime = ElapsedHour + ElapsedMinute / 60.0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      + ElapsedSecond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Distant = EndPost - StartPost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Velocity = Distant / ElapsedTime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cout &lt;&lt; "</a:t>
            </a:r>
            <a:r>
              <a:rPr lang="zh-CN" altLang="en-US" sz="2000" b="0">
                <a:solidFill>
                  <a:schemeClr val="tx1"/>
                </a:solidFill>
              </a:rPr>
              <a:t>汽车行驶了</a:t>
            </a:r>
            <a:r>
              <a:rPr lang="en-US" altLang="zh-CN" sz="2000" b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>
                <a:solidFill>
                  <a:schemeClr val="tx1"/>
                </a:solidFill>
              </a:rPr>
              <a:t>公里</a:t>
            </a:r>
            <a:r>
              <a:rPr lang="en-US" altLang="zh-CN" sz="2000" b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消耗时间</a:t>
            </a:r>
            <a:r>
              <a:rPr lang="en-US" altLang="zh-CN" sz="2000" b="0">
                <a:solidFill>
                  <a:schemeClr val="tx1"/>
                </a:solidFill>
              </a:rPr>
              <a:t>" &lt;&lt; ElapsedHour &lt;&lt; "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ElapsedMinute &lt;&lt; "</a:t>
            </a:r>
            <a:r>
              <a:rPr lang="zh-CN" altLang="en-US" sz="2000" b="0">
                <a:solidFill>
                  <a:schemeClr val="tx1"/>
                </a:solidFill>
              </a:rPr>
              <a:t>分</a:t>
            </a:r>
            <a:r>
              <a:rPr lang="en-US" altLang="zh-CN" sz="2000" b="0">
                <a:solidFill>
                  <a:schemeClr val="tx1"/>
                </a:solidFill>
              </a:rPr>
              <a:t>" &lt;&lt; ElapsedSecond &lt;&lt; "</a:t>
            </a:r>
            <a:r>
              <a:rPr lang="zh-CN" altLang="en-US" sz="2000" b="0">
                <a:solidFill>
                  <a:schemeClr val="tx1"/>
                </a:solidFill>
              </a:rPr>
              <a:t>秒</a:t>
            </a:r>
            <a:r>
              <a:rPr lang="en-US" altLang="zh-CN" sz="2000" b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平均速度： </a:t>
            </a:r>
            <a:r>
              <a:rPr lang="en-US" altLang="zh-CN" sz="2000" b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>
                <a:solidFill>
                  <a:schemeClr val="tx1"/>
                </a:solidFill>
              </a:rPr>
              <a:t>公里 </a:t>
            </a:r>
            <a:r>
              <a:rPr lang="en-US" altLang="zh-CN" sz="2000" b="0">
                <a:solidFill>
                  <a:schemeClr val="tx1"/>
                </a:solidFill>
              </a:rPr>
              <a:t>/ 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45827" name="AutoShape 3"/>
          <p:cNvSpPr>
            <a:spLocks/>
          </p:cNvSpPr>
          <p:nvPr/>
        </p:nvSpPr>
        <p:spPr bwMode="auto">
          <a:xfrm>
            <a:off x="4648200" y="3644900"/>
            <a:ext cx="2587625" cy="762000"/>
          </a:xfrm>
          <a:prstGeom prst="borderCallout2">
            <a:avLst>
              <a:gd name="adj1" fmla="val 15000"/>
              <a:gd name="adj2" fmla="val -2944"/>
              <a:gd name="adj3" fmla="val 15000"/>
              <a:gd name="adj4" fmla="val -29630"/>
              <a:gd name="adj5" fmla="val -132500"/>
              <a:gd name="adj6" fmla="val -7766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把消耗时间</a:t>
            </a:r>
          </a:p>
          <a:p>
            <a:pPr algn="ctr">
              <a:lnSpc>
                <a:spcPct val="11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转换成时，分，秒</a:t>
            </a:r>
            <a:endParaRPr lang="zh-CN" altLang="en-US" sz="20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3382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4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animBg="1" autoUpdateAnimBg="0"/>
    </p:bld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609600" y="188913"/>
            <a:ext cx="7924800" cy="604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1-17 </a:t>
            </a:r>
            <a:r>
              <a:rPr lang="zh-CN" altLang="en-US" sz="2000" i="1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ElapsedTS = ( EndHour * 3600 + EndMinute * 60 + EndSecond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- ( StartHour * 3600 + StarMinute * 60 + StarSecond )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ElapsedHour = ElapsedTS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ElapsedMinute = ElapsedTS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ElapsedSecond = ElapsedTS % 60 ;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double ElapsedTime = ElapsedHour + ElapsedMinute / 60.0 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		       + ElapsedSecond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Distant = EndPost - StartPost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Velocity = Distant / ElapsedTime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cout &lt;&lt; "</a:t>
            </a:r>
            <a:r>
              <a:rPr lang="zh-CN" altLang="en-US" sz="2000" b="0">
                <a:solidFill>
                  <a:schemeClr val="tx1"/>
                </a:solidFill>
              </a:rPr>
              <a:t>汽车行驶了</a:t>
            </a:r>
            <a:r>
              <a:rPr lang="en-US" altLang="zh-CN" sz="2000" b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>
                <a:solidFill>
                  <a:schemeClr val="tx1"/>
                </a:solidFill>
              </a:rPr>
              <a:t>公里</a:t>
            </a:r>
            <a:r>
              <a:rPr lang="en-US" altLang="zh-CN" sz="2000" b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消耗时间</a:t>
            </a:r>
            <a:r>
              <a:rPr lang="en-US" altLang="zh-CN" sz="2000" b="0">
                <a:solidFill>
                  <a:schemeClr val="tx1"/>
                </a:solidFill>
              </a:rPr>
              <a:t>" &lt;&lt; ElapsedHour &lt;&lt; "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ElapsedMinute &lt;&lt; "</a:t>
            </a:r>
            <a:r>
              <a:rPr lang="zh-CN" altLang="en-US" sz="2000" b="0">
                <a:solidFill>
                  <a:schemeClr val="tx1"/>
                </a:solidFill>
              </a:rPr>
              <a:t>分</a:t>
            </a:r>
            <a:r>
              <a:rPr lang="en-US" altLang="zh-CN" sz="2000" b="0">
                <a:solidFill>
                  <a:schemeClr val="tx1"/>
                </a:solidFill>
              </a:rPr>
              <a:t>" &lt;&lt; ElapsedSecond &lt;&lt; "</a:t>
            </a:r>
            <a:r>
              <a:rPr lang="zh-CN" altLang="en-US" sz="2000" b="0">
                <a:solidFill>
                  <a:schemeClr val="tx1"/>
                </a:solidFill>
              </a:rPr>
              <a:t>秒</a:t>
            </a:r>
            <a:r>
              <a:rPr lang="en-US" altLang="zh-CN" sz="2000" b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平均速度： </a:t>
            </a:r>
            <a:r>
              <a:rPr lang="en-US" altLang="zh-CN" sz="2000" b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>
                <a:solidFill>
                  <a:schemeClr val="tx1"/>
                </a:solidFill>
              </a:rPr>
              <a:t>公里 </a:t>
            </a:r>
            <a:r>
              <a:rPr lang="en-US" altLang="zh-CN" sz="2000" b="0">
                <a:solidFill>
                  <a:schemeClr val="tx1"/>
                </a:solidFill>
              </a:rPr>
              <a:t>/ 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46851" name="AutoShape 3"/>
          <p:cNvSpPr>
            <a:spLocks/>
          </p:cNvSpPr>
          <p:nvPr/>
        </p:nvSpPr>
        <p:spPr bwMode="auto">
          <a:xfrm>
            <a:off x="4648200" y="4151313"/>
            <a:ext cx="2516188" cy="933450"/>
          </a:xfrm>
          <a:prstGeom prst="borderCallout2">
            <a:avLst>
              <a:gd name="adj1" fmla="val 12245"/>
              <a:gd name="adj2" fmla="val -3028"/>
              <a:gd name="adj3" fmla="val 12245"/>
              <a:gd name="adj4" fmla="val -35394"/>
              <a:gd name="adj5" fmla="val -109523"/>
              <a:gd name="adj6" fmla="val -9350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把消耗时间</a:t>
            </a:r>
          </a:p>
          <a:p>
            <a:pPr algn="ctr">
              <a:lnSpc>
                <a:spcPct val="11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转换成小时数</a:t>
            </a:r>
          </a:p>
        </p:txBody>
      </p:sp>
      <p:sp>
        <p:nvSpPr>
          <p:cNvPr id="33485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4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animBg="1" autoUpdateAnimBg="0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609600" y="188913"/>
            <a:ext cx="7924800" cy="604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1-17 </a:t>
            </a:r>
            <a:r>
              <a:rPr lang="zh-CN" altLang="en-US" sz="2000" i="1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ElapsedTS = ( EndHour * 3600 + EndMinute * 60 + EndSecond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- ( StartHour * 3600 + StarMinute * 60 + StarSecond )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ElapsedHour = ElapsedTS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ElapsedMinute = ElapsedTS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ElapsedSecond = ElapsedTS % 60 ;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double ElapsedTime = ElapsedHour + ElapsedMinute / </a:t>
            </a:r>
            <a:r>
              <a:rPr lang="en-US" altLang="zh-CN" sz="2000" i="1"/>
              <a:t>60.0</a:t>
            </a:r>
            <a:r>
              <a:rPr lang="en-US" altLang="zh-CN" sz="2000" i="1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		       + ElapsedSecond / </a:t>
            </a:r>
            <a:r>
              <a:rPr lang="en-US" altLang="zh-CN" sz="2000" i="1"/>
              <a:t>3600.0</a:t>
            </a:r>
            <a:r>
              <a:rPr lang="en-US" altLang="zh-CN" sz="2000" i="1">
                <a:solidFill>
                  <a:srgbClr val="0000FF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Distant = EndPost - StartPost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Velocity = Distant / ElapsedTime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cout &lt;&lt; "</a:t>
            </a:r>
            <a:r>
              <a:rPr lang="zh-CN" altLang="en-US" sz="2000" b="0">
                <a:solidFill>
                  <a:schemeClr val="tx1"/>
                </a:solidFill>
              </a:rPr>
              <a:t>汽车行驶了</a:t>
            </a:r>
            <a:r>
              <a:rPr lang="en-US" altLang="zh-CN" sz="2000" b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>
                <a:solidFill>
                  <a:schemeClr val="tx1"/>
                </a:solidFill>
              </a:rPr>
              <a:t>公里</a:t>
            </a:r>
            <a:r>
              <a:rPr lang="en-US" altLang="zh-CN" sz="2000" b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消耗时间</a:t>
            </a:r>
            <a:r>
              <a:rPr lang="en-US" altLang="zh-CN" sz="2000" b="0">
                <a:solidFill>
                  <a:schemeClr val="tx1"/>
                </a:solidFill>
              </a:rPr>
              <a:t>" &lt;&lt; ElapsedHour &lt;&lt; "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ElapsedMinute &lt;&lt; "</a:t>
            </a:r>
            <a:r>
              <a:rPr lang="zh-CN" altLang="en-US" sz="2000" b="0">
                <a:solidFill>
                  <a:schemeClr val="tx1"/>
                </a:solidFill>
              </a:rPr>
              <a:t>分</a:t>
            </a:r>
            <a:r>
              <a:rPr lang="en-US" altLang="zh-CN" sz="2000" b="0">
                <a:solidFill>
                  <a:schemeClr val="tx1"/>
                </a:solidFill>
              </a:rPr>
              <a:t>" &lt;&lt; ElapsedSecond &lt;&lt; "</a:t>
            </a:r>
            <a:r>
              <a:rPr lang="zh-CN" altLang="en-US" sz="2000" b="0">
                <a:solidFill>
                  <a:schemeClr val="tx1"/>
                </a:solidFill>
              </a:rPr>
              <a:t>秒</a:t>
            </a:r>
            <a:r>
              <a:rPr lang="en-US" altLang="zh-CN" sz="2000" b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平均速度： </a:t>
            </a:r>
            <a:r>
              <a:rPr lang="en-US" altLang="zh-CN" sz="2000" b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>
                <a:solidFill>
                  <a:schemeClr val="tx1"/>
                </a:solidFill>
              </a:rPr>
              <a:t>公里 </a:t>
            </a:r>
            <a:r>
              <a:rPr lang="en-US" altLang="zh-CN" sz="2000" b="0">
                <a:solidFill>
                  <a:schemeClr val="tx1"/>
                </a:solidFill>
              </a:rPr>
              <a:t>/ 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47875" name="AutoShape 3"/>
          <p:cNvSpPr>
            <a:spLocks/>
          </p:cNvSpPr>
          <p:nvPr/>
        </p:nvSpPr>
        <p:spPr bwMode="auto">
          <a:xfrm>
            <a:off x="1476375" y="4151313"/>
            <a:ext cx="3019425" cy="914400"/>
          </a:xfrm>
          <a:prstGeom prst="borderCallout2">
            <a:avLst>
              <a:gd name="adj1" fmla="val 12500"/>
              <a:gd name="adj2" fmla="val 102523"/>
              <a:gd name="adj3" fmla="val 12500"/>
              <a:gd name="adj4" fmla="val 115773"/>
              <a:gd name="adj5" fmla="val -74653"/>
              <a:gd name="adj6" fmla="val 139588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为获得浮点类型运算结果</a:t>
            </a:r>
          </a:p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被除数为浮点常量</a:t>
            </a:r>
          </a:p>
        </p:txBody>
      </p:sp>
      <p:sp>
        <p:nvSpPr>
          <p:cNvPr id="33587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4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5" grpId="0" animBg="1" autoUpdateAnimBg="0"/>
    </p:bld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609600" y="188913"/>
            <a:ext cx="7924800" cy="604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1-17 </a:t>
            </a:r>
            <a:r>
              <a:rPr lang="zh-CN" altLang="en-US" sz="2000" i="1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ElapsedTS = ( EndHour * 3600 + EndMinute * 60 + EndSecond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- ( StartHour * 3600 + StarMinute * 60 + StarSecond )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ElapsedHour = ElapsedTS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ElapsedMinute = ElapsedTS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ElapsedSecond = ElapsedTS % 60 ;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double ElapsedTime = ElapsedHour + </a:t>
            </a:r>
            <a:r>
              <a:rPr lang="en-US" altLang="zh-CN" sz="2000" i="1"/>
              <a:t>( double )</a:t>
            </a:r>
            <a:r>
              <a:rPr lang="en-US" altLang="zh-CN" sz="2000" i="1">
                <a:solidFill>
                  <a:srgbClr val="0000FF"/>
                </a:solidFill>
              </a:rPr>
              <a:t>ElapsedMinute / 60 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		       + </a:t>
            </a:r>
            <a:r>
              <a:rPr lang="en-US" altLang="zh-CN" sz="2000" i="1"/>
              <a:t>( double )</a:t>
            </a:r>
            <a:r>
              <a:rPr lang="en-US" altLang="zh-CN" sz="2000" i="1">
                <a:solidFill>
                  <a:srgbClr val="0000FF"/>
                </a:solidFill>
              </a:rPr>
              <a:t> ElapsedSecond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Distant = EndPost - StartPost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Velocity = Distant / ElapsedTime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cout &lt;&lt; "</a:t>
            </a:r>
            <a:r>
              <a:rPr lang="zh-CN" altLang="en-US" sz="2000" b="0">
                <a:solidFill>
                  <a:schemeClr val="tx1"/>
                </a:solidFill>
              </a:rPr>
              <a:t>汽车行驶了</a:t>
            </a:r>
            <a:r>
              <a:rPr lang="en-US" altLang="zh-CN" sz="2000" b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>
                <a:solidFill>
                  <a:schemeClr val="tx1"/>
                </a:solidFill>
              </a:rPr>
              <a:t>公里</a:t>
            </a:r>
            <a:r>
              <a:rPr lang="en-US" altLang="zh-CN" sz="2000" b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消耗时间</a:t>
            </a:r>
            <a:r>
              <a:rPr lang="en-US" altLang="zh-CN" sz="2000" b="0">
                <a:solidFill>
                  <a:schemeClr val="tx1"/>
                </a:solidFill>
              </a:rPr>
              <a:t>" &lt;&lt; ElapsedHour &lt;&lt; "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ElapsedMinute &lt;&lt; "</a:t>
            </a:r>
            <a:r>
              <a:rPr lang="zh-CN" altLang="en-US" sz="2000" b="0">
                <a:solidFill>
                  <a:schemeClr val="tx1"/>
                </a:solidFill>
              </a:rPr>
              <a:t>分</a:t>
            </a:r>
            <a:r>
              <a:rPr lang="en-US" altLang="zh-CN" sz="2000" b="0">
                <a:solidFill>
                  <a:schemeClr val="tx1"/>
                </a:solidFill>
              </a:rPr>
              <a:t>" &lt;&lt; ElapsedSecond &lt;&lt; "</a:t>
            </a:r>
            <a:r>
              <a:rPr lang="zh-CN" altLang="en-US" sz="2000" b="0">
                <a:solidFill>
                  <a:schemeClr val="tx1"/>
                </a:solidFill>
              </a:rPr>
              <a:t>秒</a:t>
            </a:r>
            <a:r>
              <a:rPr lang="en-US" altLang="zh-CN" sz="2000" b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平均速度： </a:t>
            </a:r>
            <a:r>
              <a:rPr lang="en-US" altLang="zh-CN" sz="2000" b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>
                <a:solidFill>
                  <a:schemeClr val="tx1"/>
                </a:solidFill>
              </a:rPr>
              <a:t>公里 </a:t>
            </a:r>
            <a:r>
              <a:rPr lang="en-US" altLang="zh-CN" sz="2000" b="0">
                <a:solidFill>
                  <a:schemeClr val="tx1"/>
                </a:solidFill>
              </a:rPr>
              <a:t>/ 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48899" name="AutoShape 3"/>
          <p:cNvSpPr>
            <a:spLocks/>
          </p:cNvSpPr>
          <p:nvPr/>
        </p:nvSpPr>
        <p:spPr bwMode="auto">
          <a:xfrm>
            <a:off x="5219700" y="4292600"/>
            <a:ext cx="2819400" cy="533400"/>
          </a:xfrm>
          <a:prstGeom prst="borderCallout2">
            <a:avLst>
              <a:gd name="adj1" fmla="val 21431"/>
              <a:gd name="adj2" fmla="val -2704"/>
              <a:gd name="adj3" fmla="val 21431"/>
              <a:gd name="adj4" fmla="val -16218"/>
              <a:gd name="adj5" fmla="val -144644"/>
              <a:gd name="adj6" fmla="val -40486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或者用强制类型转换</a:t>
            </a:r>
          </a:p>
        </p:txBody>
      </p:sp>
      <p:sp>
        <p:nvSpPr>
          <p:cNvPr id="33690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4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animBg="1" autoUpdateAnimBg="0"/>
    </p:bld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609600" y="188913"/>
            <a:ext cx="7924800" cy="604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1-17 </a:t>
            </a:r>
            <a:r>
              <a:rPr lang="zh-CN" altLang="en-US" sz="2000" i="1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ElapsedTS = ( EndHour * 3600 + EndMinute * 60 + EndSecond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- ( StartHour * 3600 + StarMinute * 60 + StarSecond )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ElapsedHour = ElapsedTS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ElapsedMinute = ElapsedTS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ElapsedSecond = ElapsedTS %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ElapsedTime = ElapsedHour + ElapsedMinute / 60.0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      + ElapsedSecond / 3600.0 ;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int Distant = EndPost - StartPost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Velocity = Distant / ElapsedTime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cout &lt;&lt; "</a:t>
            </a:r>
            <a:r>
              <a:rPr lang="zh-CN" altLang="en-US" sz="2000" b="0">
                <a:solidFill>
                  <a:schemeClr val="tx1"/>
                </a:solidFill>
              </a:rPr>
              <a:t>汽车行驶了</a:t>
            </a:r>
            <a:r>
              <a:rPr lang="en-US" altLang="zh-CN" sz="2000" b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>
                <a:solidFill>
                  <a:schemeClr val="tx1"/>
                </a:solidFill>
              </a:rPr>
              <a:t>公里</a:t>
            </a:r>
            <a:r>
              <a:rPr lang="en-US" altLang="zh-CN" sz="2000" b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消耗时间</a:t>
            </a:r>
            <a:r>
              <a:rPr lang="en-US" altLang="zh-CN" sz="2000" b="0">
                <a:solidFill>
                  <a:schemeClr val="tx1"/>
                </a:solidFill>
              </a:rPr>
              <a:t>" &lt;&lt; ElapsedHour &lt;&lt; "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ElapsedMinute &lt;&lt; "</a:t>
            </a:r>
            <a:r>
              <a:rPr lang="zh-CN" altLang="en-US" sz="2000" b="0">
                <a:solidFill>
                  <a:schemeClr val="tx1"/>
                </a:solidFill>
              </a:rPr>
              <a:t>分</a:t>
            </a:r>
            <a:r>
              <a:rPr lang="en-US" altLang="zh-CN" sz="2000" b="0">
                <a:solidFill>
                  <a:schemeClr val="tx1"/>
                </a:solidFill>
              </a:rPr>
              <a:t>" &lt;&lt; ElapsedSecond &lt;&lt; "</a:t>
            </a:r>
            <a:r>
              <a:rPr lang="zh-CN" altLang="en-US" sz="2000" b="0">
                <a:solidFill>
                  <a:schemeClr val="tx1"/>
                </a:solidFill>
              </a:rPr>
              <a:t>秒</a:t>
            </a:r>
            <a:r>
              <a:rPr lang="en-US" altLang="zh-CN" sz="2000" b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平均速度： </a:t>
            </a:r>
            <a:r>
              <a:rPr lang="en-US" altLang="zh-CN" sz="2000" b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>
                <a:solidFill>
                  <a:schemeClr val="tx1"/>
                </a:solidFill>
              </a:rPr>
              <a:t>公里 </a:t>
            </a:r>
            <a:r>
              <a:rPr lang="en-US" altLang="zh-CN" sz="2000" b="0">
                <a:solidFill>
                  <a:schemeClr val="tx1"/>
                </a:solidFill>
              </a:rPr>
              <a:t>/ 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49923" name="AutoShape 3"/>
          <p:cNvSpPr>
            <a:spLocks/>
          </p:cNvSpPr>
          <p:nvPr/>
        </p:nvSpPr>
        <p:spPr bwMode="auto">
          <a:xfrm>
            <a:off x="4648200" y="4437063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31722"/>
              <a:gd name="adj5" fmla="val -108037"/>
              <a:gd name="adj6" fmla="val -80588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计算距离</a:t>
            </a:r>
          </a:p>
        </p:txBody>
      </p:sp>
      <p:sp>
        <p:nvSpPr>
          <p:cNvPr id="33792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4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3" grpId="0" animBg="1" autoUpdateAnimBg="0"/>
    </p:bld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609600" y="188913"/>
            <a:ext cx="7924800" cy="604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1-17 </a:t>
            </a:r>
            <a:r>
              <a:rPr lang="zh-CN" altLang="en-US" sz="2000" i="1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ElapsedTS = ( EndHour * 3600 + EndMinute * 60 + EndSecond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- ( StartHour * 3600 + StarMinute * 60 + StarSecond )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ElapsedHour = ElapsedTS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ElapsedMinute = ElapsedTS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ElapsedSecond = ElapsedTS %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ElapsedTime = ElapsedHour + ElapsedMinute / 60.0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      + ElapsedSecond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Distant = EndPost - StartPost ;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double Velocity = Distant / ElapsedTime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cout &lt;&lt; "</a:t>
            </a:r>
            <a:r>
              <a:rPr lang="zh-CN" altLang="en-US" sz="2000" b="0">
                <a:solidFill>
                  <a:schemeClr val="tx1"/>
                </a:solidFill>
              </a:rPr>
              <a:t>汽车行驶了</a:t>
            </a:r>
            <a:r>
              <a:rPr lang="en-US" altLang="zh-CN" sz="2000" b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>
                <a:solidFill>
                  <a:schemeClr val="tx1"/>
                </a:solidFill>
              </a:rPr>
              <a:t>公里</a:t>
            </a:r>
            <a:r>
              <a:rPr lang="en-US" altLang="zh-CN" sz="2000" b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消耗时间</a:t>
            </a:r>
            <a:r>
              <a:rPr lang="en-US" altLang="zh-CN" sz="2000" b="0">
                <a:solidFill>
                  <a:schemeClr val="tx1"/>
                </a:solidFill>
              </a:rPr>
              <a:t>" &lt;&lt; ElapsedHour &lt;&lt; "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ElapsedMinute &lt;&lt; "</a:t>
            </a:r>
            <a:r>
              <a:rPr lang="zh-CN" altLang="en-US" sz="2000" b="0">
                <a:solidFill>
                  <a:schemeClr val="tx1"/>
                </a:solidFill>
              </a:rPr>
              <a:t>分</a:t>
            </a:r>
            <a:r>
              <a:rPr lang="en-US" altLang="zh-CN" sz="2000" b="0">
                <a:solidFill>
                  <a:schemeClr val="tx1"/>
                </a:solidFill>
              </a:rPr>
              <a:t>" &lt;&lt; ElapsedSecond &lt;&lt; "</a:t>
            </a:r>
            <a:r>
              <a:rPr lang="zh-CN" altLang="en-US" sz="2000" b="0">
                <a:solidFill>
                  <a:schemeClr val="tx1"/>
                </a:solidFill>
              </a:rPr>
              <a:t>秒</a:t>
            </a:r>
            <a:r>
              <a:rPr lang="en-US" altLang="zh-CN" sz="2000" b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平均速度： </a:t>
            </a:r>
            <a:r>
              <a:rPr lang="en-US" altLang="zh-CN" sz="2000" b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>
                <a:solidFill>
                  <a:schemeClr val="tx1"/>
                </a:solidFill>
              </a:rPr>
              <a:t>公里 </a:t>
            </a:r>
            <a:r>
              <a:rPr lang="en-US" altLang="zh-CN" sz="2000" b="0">
                <a:solidFill>
                  <a:schemeClr val="tx1"/>
                </a:solidFill>
              </a:rPr>
              <a:t>/ 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50947" name="AutoShape 3"/>
          <p:cNvSpPr>
            <a:spLocks/>
          </p:cNvSpPr>
          <p:nvPr/>
        </p:nvSpPr>
        <p:spPr bwMode="auto">
          <a:xfrm>
            <a:off x="4648200" y="5065713"/>
            <a:ext cx="2155825" cy="533400"/>
          </a:xfrm>
          <a:prstGeom prst="borderCallout2">
            <a:avLst>
              <a:gd name="adj1" fmla="val 21431"/>
              <a:gd name="adj2" fmla="val -3532"/>
              <a:gd name="adj3" fmla="val 21431"/>
              <a:gd name="adj4" fmla="val -23713"/>
              <a:gd name="adj5" fmla="val -162500"/>
              <a:gd name="adj6" fmla="val -5994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计算平均速度</a:t>
            </a:r>
          </a:p>
        </p:txBody>
      </p:sp>
      <p:sp>
        <p:nvSpPr>
          <p:cNvPr id="33894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5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7" grpId="0" animBg="1" autoUpdateAnimBg="0"/>
    </p:bld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609600" y="188913"/>
            <a:ext cx="7924800" cy="604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6600"/>
                </a:solidFill>
              </a:rPr>
              <a:t>// </a:t>
            </a:r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1-17 </a:t>
            </a:r>
            <a:r>
              <a:rPr lang="zh-CN" altLang="en-US" sz="2000" i="1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ElapsedTS = ( EndHour * 3600 + EndMinute * 60 + EndSecond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- ( StartHour * 3600 + StarMinute * 60 + StarSecond )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ElapsedHour = ElapsedTS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ElapsedMinute = ElapsedTS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ElapsedSecond = ElapsedTS %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ElapsedTime = ElapsedHour + ElapsedMinute / 60.0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      + ElapsedSecond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Distant = EndPost - StartPost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Velocity = Distant / ElapsedTime ;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cout &lt;&lt; "</a:t>
            </a:r>
            <a:r>
              <a:rPr lang="zh-CN" altLang="en-US" sz="2000" i="1">
                <a:solidFill>
                  <a:srgbClr val="0000FF"/>
                </a:solidFill>
              </a:rPr>
              <a:t>汽车行驶了</a:t>
            </a:r>
            <a:r>
              <a:rPr lang="en-US" altLang="zh-CN" sz="2000" i="1">
                <a:solidFill>
                  <a:srgbClr val="0000FF"/>
                </a:solidFill>
              </a:rPr>
              <a:t>" &lt;&lt; Distant &lt;&lt; "</a:t>
            </a:r>
            <a:r>
              <a:rPr lang="zh-CN" altLang="en-US" sz="2000" i="1">
                <a:solidFill>
                  <a:srgbClr val="0000FF"/>
                </a:solidFill>
              </a:rPr>
              <a:t>公里</a:t>
            </a:r>
            <a:r>
              <a:rPr lang="en-US" altLang="zh-CN" sz="2000" i="1">
                <a:solidFill>
                  <a:srgbClr val="0000FF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         &lt;&lt; "</a:t>
            </a:r>
            <a:r>
              <a:rPr lang="zh-CN" altLang="en-US" sz="2000" i="1">
                <a:solidFill>
                  <a:srgbClr val="0000FF"/>
                </a:solidFill>
              </a:rPr>
              <a:t>消耗时间</a:t>
            </a:r>
            <a:r>
              <a:rPr lang="en-US" altLang="zh-CN" sz="2000" i="1">
                <a:solidFill>
                  <a:srgbClr val="0000FF"/>
                </a:solidFill>
              </a:rPr>
              <a:t>" &lt;&lt; ElapsedHour &lt;&lt; "</a:t>
            </a:r>
            <a:r>
              <a:rPr lang="zh-CN" altLang="en-US" sz="2000" i="1">
                <a:solidFill>
                  <a:srgbClr val="0000FF"/>
                </a:solidFill>
              </a:rPr>
              <a:t>小时</a:t>
            </a:r>
            <a:r>
              <a:rPr lang="en-US" altLang="zh-CN" sz="2000" i="1">
                <a:solidFill>
                  <a:srgbClr val="0000FF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         &lt;&lt; ElapsedMinute &lt;&lt; "</a:t>
            </a:r>
            <a:r>
              <a:rPr lang="zh-CN" altLang="en-US" sz="2000" i="1">
                <a:solidFill>
                  <a:srgbClr val="0000FF"/>
                </a:solidFill>
              </a:rPr>
              <a:t>分</a:t>
            </a:r>
            <a:r>
              <a:rPr lang="en-US" altLang="zh-CN" sz="2000" i="1">
                <a:solidFill>
                  <a:srgbClr val="0000FF"/>
                </a:solidFill>
              </a:rPr>
              <a:t>" &lt;&lt; ElapsedSecond &lt;&lt; "</a:t>
            </a:r>
            <a:r>
              <a:rPr lang="zh-CN" altLang="en-US" sz="2000" i="1">
                <a:solidFill>
                  <a:srgbClr val="0000FF"/>
                </a:solidFill>
              </a:rPr>
              <a:t>秒</a:t>
            </a:r>
            <a:r>
              <a:rPr lang="en-US" altLang="zh-CN" sz="2000" i="1">
                <a:solidFill>
                  <a:srgbClr val="0000FF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         &lt;&lt; "</a:t>
            </a:r>
            <a:r>
              <a:rPr lang="zh-CN" altLang="en-US" sz="2000" i="1">
                <a:solidFill>
                  <a:srgbClr val="0000FF"/>
                </a:solidFill>
              </a:rPr>
              <a:t>平均速度： </a:t>
            </a:r>
            <a:r>
              <a:rPr lang="en-US" altLang="zh-CN" sz="2000" i="1">
                <a:solidFill>
                  <a:srgbClr val="0000FF"/>
                </a:solidFill>
              </a:rPr>
              <a:t>" &lt;&lt; Velocity &lt;&lt; "</a:t>
            </a:r>
            <a:r>
              <a:rPr lang="zh-CN" altLang="en-US" sz="2000" i="1">
                <a:solidFill>
                  <a:srgbClr val="0000FF"/>
                </a:solidFill>
              </a:rPr>
              <a:t>公里 </a:t>
            </a:r>
            <a:r>
              <a:rPr lang="en-US" altLang="zh-CN" sz="2000" i="1">
                <a:solidFill>
                  <a:srgbClr val="0000FF"/>
                </a:solidFill>
              </a:rPr>
              <a:t>/ </a:t>
            </a:r>
            <a:r>
              <a:rPr lang="zh-CN" altLang="en-US" sz="2000" i="1">
                <a:solidFill>
                  <a:srgbClr val="0000FF"/>
                </a:solidFill>
              </a:rPr>
              <a:t>小时</a:t>
            </a:r>
            <a:r>
              <a:rPr lang="en-US" altLang="zh-CN" sz="2000" i="1">
                <a:solidFill>
                  <a:srgbClr val="0000FF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51971" name="AutoShape 3"/>
          <p:cNvSpPr>
            <a:spLocks/>
          </p:cNvSpPr>
          <p:nvPr/>
        </p:nvSpPr>
        <p:spPr bwMode="auto">
          <a:xfrm>
            <a:off x="6172200" y="3236913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9829"/>
              <a:gd name="adj5" fmla="val 193454"/>
              <a:gd name="adj6" fmla="val -75093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输出数据</a:t>
            </a:r>
          </a:p>
        </p:txBody>
      </p:sp>
      <p:sp>
        <p:nvSpPr>
          <p:cNvPr id="33997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5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1" grpId="0" animBg="1" autoUpdateAnimBg="0"/>
    </p:bld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609600" y="188913"/>
            <a:ext cx="7924800" cy="604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9900"/>
                </a:solidFill>
              </a:rPr>
              <a:t>// </a:t>
            </a:r>
            <a:r>
              <a:rPr lang="zh-CN" altLang="en-US" sz="2000" i="1">
                <a:solidFill>
                  <a:srgbClr val="009900"/>
                </a:solidFill>
              </a:rPr>
              <a:t>例</a:t>
            </a:r>
            <a:r>
              <a:rPr lang="en-US" altLang="zh-CN" sz="2000" i="1">
                <a:solidFill>
                  <a:srgbClr val="009900"/>
                </a:solidFill>
              </a:rPr>
              <a:t>1-17 </a:t>
            </a:r>
            <a:r>
              <a:rPr lang="zh-CN" altLang="en-US" sz="2000" i="1">
                <a:solidFill>
                  <a:srgbClr val="0099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ElapsedTS = ( EndHour * 3600 + EndMinute * 60 + EndSecond )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- ( StartHour * 3600 + StarMinute * 60 + StarSecond )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ElapsedHour = ElapsedTS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ElapsedMinute = ElapsedTS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ElapsedSecond = ElapsedTS % 60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ElapsedTime = ElapsedHour + ElapsedMinute / 60.0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		       + ElapsedSecond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Distant = EndPost - StartPost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double Velocity = Distant / ElapsedTime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cout &lt;&lt; "</a:t>
            </a:r>
            <a:r>
              <a:rPr lang="zh-CN" altLang="en-US" sz="2000" b="0">
                <a:solidFill>
                  <a:schemeClr val="tx1"/>
                </a:solidFill>
              </a:rPr>
              <a:t>汽车行驶了</a:t>
            </a:r>
            <a:r>
              <a:rPr lang="en-US" altLang="zh-CN" sz="2000" b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>
                <a:solidFill>
                  <a:schemeClr val="tx1"/>
                </a:solidFill>
              </a:rPr>
              <a:t>公里</a:t>
            </a:r>
            <a:r>
              <a:rPr lang="en-US" altLang="zh-CN" sz="2000" b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消耗时间</a:t>
            </a:r>
            <a:r>
              <a:rPr lang="en-US" altLang="zh-CN" sz="2000" b="0">
                <a:solidFill>
                  <a:schemeClr val="tx1"/>
                </a:solidFill>
              </a:rPr>
              <a:t>" &lt;&lt; ElapsedHour &lt;&lt; "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ElapsedMinute &lt;&lt; "</a:t>
            </a:r>
            <a:r>
              <a:rPr lang="zh-CN" altLang="en-US" sz="2000" b="0">
                <a:solidFill>
                  <a:schemeClr val="tx1"/>
                </a:solidFill>
              </a:rPr>
              <a:t>分</a:t>
            </a:r>
            <a:r>
              <a:rPr lang="en-US" altLang="zh-CN" sz="2000" b="0">
                <a:solidFill>
                  <a:schemeClr val="tx1"/>
                </a:solidFill>
              </a:rPr>
              <a:t>" &lt;&lt; ElapsedSecond &lt;&lt; "</a:t>
            </a:r>
            <a:r>
              <a:rPr lang="zh-CN" altLang="en-US" sz="2000" b="0">
                <a:solidFill>
                  <a:schemeClr val="tx1"/>
                </a:solidFill>
              </a:rPr>
              <a:t>秒</a:t>
            </a:r>
            <a:r>
              <a:rPr lang="en-US" altLang="zh-CN" sz="2000" b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>
                <a:solidFill>
                  <a:schemeClr val="tx1"/>
                </a:solidFill>
              </a:rPr>
              <a:t>平均速度： </a:t>
            </a:r>
            <a:r>
              <a:rPr lang="en-US" altLang="zh-CN" sz="2000" b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>
                <a:solidFill>
                  <a:schemeClr val="tx1"/>
                </a:solidFill>
              </a:rPr>
              <a:t>公里 </a:t>
            </a:r>
            <a:r>
              <a:rPr lang="en-US" altLang="zh-CN" sz="2000" b="0">
                <a:solidFill>
                  <a:schemeClr val="tx1"/>
                </a:solidFill>
              </a:rPr>
              <a:t>/ </a:t>
            </a:r>
            <a:r>
              <a:rPr lang="zh-CN" altLang="en-US" sz="2000" b="0">
                <a:solidFill>
                  <a:schemeClr val="tx1"/>
                </a:solidFill>
              </a:rPr>
              <a:t>小时</a:t>
            </a:r>
            <a:r>
              <a:rPr lang="en-US" altLang="zh-CN" sz="2000" b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4099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smtClean="0">
                <a:solidFill>
                  <a:schemeClr val="accent2"/>
                </a:solidFill>
              </a:rPr>
              <a:t>应用例子</a:t>
            </a:r>
          </a:p>
        </p:txBody>
      </p:sp>
      <p:pic>
        <p:nvPicPr>
          <p:cNvPr id="8530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8288" y="2492375"/>
            <a:ext cx="361632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  <p:pic>
        <p:nvPicPr>
          <p:cNvPr id="10137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25" y="1443038"/>
            <a:ext cx="5275263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66" name="Oval 6"/>
          <p:cNvSpPr>
            <a:spLocks noChangeArrowheads="1"/>
          </p:cNvSpPr>
          <p:nvPr/>
        </p:nvSpPr>
        <p:spPr bwMode="auto">
          <a:xfrm>
            <a:off x="3492500" y="3429000"/>
            <a:ext cx="8636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13767" name="AutoShape 7"/>
          <p:cNvSpPr>
            <a:spLocks/>
          </p:cNvSpPr>
          <p:nvPr/>
        </p:nvSpPr>
        <p:spPr bwMode="auto">
          <a:xfrm>
            <a:off x="6948488" y="3429000"/>
            <a:ext cx="1655762" cy="647700"/>
          </a:xfrm>
          <a:prstGeom prst="borderCallout2">
            <a:avLst>
              <a:gd name="adj1" fmla="val 17648"/>
              <a:gd name="adj2" fmla="val -4602"/>
              <a:gd name="adj3" fmla="val 17648"/>
              <a:gd name="adj4" fmla="val -16009"/>
              <a:gd name="adj5" fmla="val 323037"/>
              <a:gd name="adj6" fmla="val -5254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确认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1950" y="984250"/>
            <a:ext cx="1370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 smtClean="0">
                <a:solidFill>
                  <a:srgbClr val="3333FF"/>
                </a:solidFill>
              </a:rPr>
              <a:t>新建项目</a:t>
            </a:r>
            <a:endParaRPr lang="zh-CN" altLang="en-US" sz="200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1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6" grpId="0" animBg="1"/>
      <p:bldP spid="1013767" grpId="0" animBg="1" autoUpdateAnimBg="0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1.5.3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逻辑表达式</a:t>
            </a:r>
            <a:r>
              <a:rPr lang="zh-CN" altLang="en-US" sz="2400" b="1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54019" name="Text Box 3"/>
          <p:cNvSpPr txBox="1">
            <a:spLocks noChangeArrowheads="1"/>
          </p:cNvSpPr>
          <p:nvPr/>
        </p:nvSpPr>
        <p:spPr bwMode="auto">
          <a:xfrm>
            <a:off x="1143000" y="1679575"/>
            <a:ext cx="71310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逻辑表达式用于判断运算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逻辑表达式的值只有两个：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表达式    成立      为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true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）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表达式  不成立    为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false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）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表达式求值过程中，非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值都作为逻辑真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构成逻辑表达式的运算符有关系运算符和逻辑运算符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"/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5"/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"/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75"/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75"/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8" grpId="0" autoUpdateAnimBg="0"/>
      <p:bldP spid="854019" grpId="0" build="p" autoUpdateAnimBg="0"/>
    </p:bld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关系运算</a:t>
            </a:r>
            <a:r>
              <a:rPr lang="zh-CN" altLang="en-US" sz="2400" b="1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990600" y="1524000"/>
            <a:ext cx="532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关系运算是指对两个运算量的大小进行比较</a:t>
            </a:r>
          </a:p>
        </p:txBody>
      </p:sp>
      <p:sp>
        <p:nvSpPr>
          <p:cNvPr id="965636" name="Text Box 4"/>
          <p:cNvSpPr txBox="1">
            <a:spLocks noChangeArrowheads="1"/>
          </p:cNvSpPr>
          <p:nvPr/>
        </p:nvSpPr>
        <p:spPr bwMode="auto">
          <a:xfrm>
            <a:off x="1274763" y="2667000"/>
            <a:ext cx="6719887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关系运算符：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&gt; </a:t>
            </a: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zh-CN" altLang="en-US" sz="2000">
                <a:solidFill>
                  <a:schemeClr val="tx1"/>
                </a:solidFill>
              </a:rPr>
              <a:t>大于			</a:t>
            </a:r>
            <a:r>
              <a:rPr lang="en-US" altLang="zh-CN" sz="2000">
                <a:solidFill>
                  <a:srgbClr val="0000FF"/>
                </a:solidFill>
              </a:rPr>
              <a:t>&gt;=</a:t>
            </a: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大于等于		</a:t>
            </a:r>
            <a:r>
              <a:rPr lang="en-US" altLang="zh-CN" sz="2000">
                <a:solidFill>
                  <a:srgbClr val="0000FF"/>
                </a:solidFill>
              </a:rPr>
              <a:t>&lt;</a:t>
            </a: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zh-CN" altLang="en-US" sz="2000">
                <a:solidFill>
                  <a:schemeClr val="tx1"/>
                </a:solidFill>
              </a:rPr>
              <a:t>小于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&lt;=</a:t>
            </a: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小于等于		</a:t>
            </a:r>
            <a:r>
              <a:rPr lang="en-US" altLang="zh-CN" sz="2000">
                <a:solidFill>
                  <a:srgbClr val="0000FF"/>
                </a:solidFill>
              </a:rPr>
              <a:t>==</a:t>
            </a: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等于		</a:t>
            </a:r>
            <a:r>
              <a:rPr lang="en-US" altLang="zh-CN" sz="2000">
                <a:solidFill>
                  <a:srgbClr val="0000FF"/>
                </a:solidFill>
              </a:rPr>
              <a:t>!=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不等于</a:t>
            </a:r>
          </a:p>
          <a:p>
            <a:pPr>
              <a:lnSpc>
                <a:spcPct val="21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优先级：</a:t>
            </a:r>
            <a:r>
              <a:rPr lang="zh-CN" altLang="en-US" sz="2000">
                <a:solidFill>
                  <a:schemeClr val="tx1"/>
                </a:solidFill>
              </a:rPr>
              <a:t>    低于算术运算类，高于赋值类</a:t>
            </a:r>
          </a:p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结合性：</a:t>
            </a:r>
            <a:r>
              <a:rPr lang="zh-CN" altLang="en-US" sz="2000">
                <a:solidFill>
                  <a:schemeClr val="tx1"/>
                </a:solidFill>
              </a:rPr>
              <a:t>    从左向右结合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66" y="5715016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汇编是通过减法实现的，结果影响标志寄存器</a:t>
            </a:r>
            <a:endParaRPr lang="en-US" altLang="zh-CN" smtClean="0"/>
          </a:p>
          <a:p>
            <a:r>
              <a:rPr lang="zh-CN" altLang="en-US" smtClean="0"/>
              <a:t>减法可由加法实现，如</a:t>
            </a:r>
            <a:r>
              <a:rPr lang="en-US" altLang="zh-CN" smtClean="0"/>
              <a:t>a-b=a+-b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"/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5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65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utoUpdateAnimBg="0"/>
      <p:bldP spid="965635" grpId="0" build="p" autoUpdateAnimBg="0"/>
      <p:bldP spid="965636" grpId="0" build="p" autoUpdateAnimBg="0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Text Box 2"/>
          <p:cNvSpPr txBox="1">
            <a:spLocks noChangeArrowheads="1"/>
          </p:cNvSpPr>
          <p:nvPr/>
        </p:nvSpPr>
        <p:spPr bwMode="auto">
          <a:xfrm>
            <a:off x="1066800" y="1279525"/>
            <a:ext cx="32099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9900"/>
                </a:solidFill>
                <a:sym typeface="Symbol" pitchFamily="18" charset="2"/>
              </a:rPr>
              <a:t>例：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若有	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int  x = 2 , y = 3 , z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则    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x = = y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         x != y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855043" name="Text Box 3"/>
          <p:cNvSpPr txBox="1">
            <a:spLocks noChangeArrowheads="1"/>
          </p:cNvSpPr>
          <p:nvPr/>
        </p:nvSpPr>
        <p:spPr bwMode="auto">
          <a:xfrm>
            <a:off x="3810000" y="2347913"/>
            <a:ext cx="87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值为</a:t>
            </a:r>
            <a:r>
              <a:rPr lang="zh-CN" altLang="en-US" sz="2000">
                <a:solidFill>
                  <a:srgbClr val="CC0000"/>
                </a:solidFill>
              </a:rPr>
              <a:t> </a:t>
            </a:r>
            <a:r>
              <a:rPr lang="en-US" altLang="zh-CN" sz="2000">
                <a:solidFill>
                  <a:srgbClr val="CC0000"/>
                </a:solidFill>
              </a:rPr>
              <a:t>0</a:t>
            </a:r>
            <a:endParaRPr lang="en-US" altLang="zh-CN" sz="2000">
              <a:solidFill>
                <a:schemeClr val="hlink"/>
              </a:solidFill>
            </a:endParaRPr>
          </a:p>
        </p:txBody>
      </p:sp>
      <p:sp>
        <p:nvSpPr>
          <p:cNvPr id="855044" name="Text Box 4"/>
          <p:cNvSpPr txBox="1">
            <a:spLocks noChangeArrowheads="1"/>
          </p:cNvSpPr>
          <p:nvPr/>
        </p:nvSpPr>
        <p:spPr bwMode="auto">
          <a:xfrm>
            <a:off x="3810000" y="2805113"/>
            <a:ext cx="87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值为</a:t>
            </a:r>
            <a:r>
              <a:rPr lang="zh-CN" altLang="en-US" sz="2000">
                <a:solidFill>
                  <a:schemeClr val="hlink"/>
                </a:solidFill>
              </a:rPr>
              <a:t> </a:t>
            </a:r>
            <a:r>
              <a:rPr lang="en-US" altLang="zh-CN" sz="2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855045" name="Text Box 5"/>
          <p:cNvSpPr txBox="1">
            <a:spLocks noChangeArrowheads="1"/>
          </p:cNvSpPr>
          <p:nvPr/>
        </p:nvSpPr>
        <p:spPr bwMode="auto">
          <a:xfrm>
            <a:off x="6342063" y="3276600"/>
            <a:ext cx="1309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</a:rPr>
              <a:t>z </a:t>
            </a:r>
            <a:r>
              <a:rPr lang="zh-CN" altLang="en-US" sz="2000">
                <a:solidFill>
                  <a:schemeClr val="tx1"/>
                </a:solidFill>
              </a:rPr>
              <a:t>的值为</a:t>
            </a:r>
            <a:r>
              <a:rPr lang="zh-CN" altLang="en-US" sz="2000">
                <a:solidFill>
                  <a:schemeClr val="hlink"/>
                </a:solidFill>
              </a:rPr>
              <a:t> </a:t>
            </a:r>
            <a:r>
              <a:rPr lang="en-US" altLang="zh-CN" sz="200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855046" name="Text Box 6"/>
          <p:cNvSpPr txBox="1">
            <a:spLocks noChangeArrowheads="1"/>
          </p:cNvSpPr>
          <p:nvPr/>
        </p:nvSpPr>
        <p:spPr bwMode="auto">
          <a:xfrm>
            <a:off x="2105025" y="3962400"/>
            <a:ext cx="273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z =     </a:t>
            </a:r>
            <a:r>
              <a:rPr lang="en-US" altLang="zh-CN" sz="2000">
                <a:solidFill>
                  <a:srgbClr val="008000"/>
                </a:solidFill>
                <a:sym typeface="Symbol" pitchFamily="18" charset="2"/>
              </a:rPr>
              <a:t>2 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  &gt;=    </a:t>
            </a:r>
            <a:r>
              <a:rPr lang="en-US" altLang="zh-CN" sz="2000">
                <a:solidFill>
                  <a:srgbClr val="008000"/>
                </a:solidFill>
                <a:sym typeface="Symbol" pitchFamily="18" charset="2"/>
              </a:rPr>
              <a:t>3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  &lt; =   </a:t>
            </a:r>
            <a:r>
              <a:rPr lang="en-US" altLang="zh-CN" sz="2000">
                <a:solidFill>
                  <a:srgbClr val="008000"/>
                </a:solidFill>
                <a:sym typeface="Symbol" pitchFamily="18" charset="2"/>
              </a:rPr>
              <a:t>5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19400" y="3657600"/>
            <a:ext cx="1981200" cy="304800"/>
            <a:chOff x="1776" y="2304"/>
            <a:chExt cx="1248" cy="192"/>
          </a:xfrm>
        </p:grpSpPr>
        <p:sp>
          <p:nvSpPr>
            <p:cNvPr id="344078" name="AutoShape 8"/>
            <p:cNvSpPr>
              <a:spLocks noChangeArrowheads="1"/>
            </p:cNvSpPr>
            <p:nvPr/>
          </p:nvSpPr>
          <p:spPr bwMode="auto">
            <a:xfrm>
              <a:off x="2352" y="2304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4079" name="AutoShape 9"/>
            <p:cNvSpPr>
              <a:spLocks noChangeArrowheads="1"/>
            </p:cNvSpPr>
            <p:nvPr/>
          </p:nvSpPr>
          <p:spPr bwMode="auto">
            <a:xfrm>
              <a:off x="2928" y="2304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4080" name="AutoShape 10"/>
            <p:cNvSpPr>
              <a:spLocks noChangeArrowheads="1"/>
            </p:cNvSpPr>
            <p:nvPr/>
          </p:nvSpPr>
          <p:spPr bwMode="auto">
            <a:xfrm>
              <a:off x="1776" y="2304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55051" name="AutoShape 11"/>
          <p:cNvSpPr>
            <a:spLocks noChangeArrowheads="1"/>
          </p:cNvSpPr>
          <p:nvPr/>
        </p:nvSpPr>
        <p:spPr bwMode="auto">
          <a:xfrm>
            <a:off x="3352800" y="43434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855052" name="AutoShape 12"/>
          <p:cNvSpPr>
            <a:spLocks noChangeArrowheads="1"/>
          </p:cNvSpPr>
          <p:nvPr/>
        </p:nvSpPr>
        <p:spPr bwMode="auto">
          <a:xfrm>
            <a:off x="4191000" y="50292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855053" name="Text Box 13"/>
          <p:cNvSpPr txBox="1">
            <a:spLocks noChangeArrowheads="1"/>
          </p:cNvSpPr>
          <p:nvPr/>
        </p:nvSpPr>
        <p:spPr bwMode="auto">
          <a:xfrm>
            <a:off x="2105025" y="4648200"/>
            <a:ext cx="269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z =             </a:t>
            </a:r>
            <a:r>
              <a:rPr lang="en-US" altLang="zh-CN" sz="2000">
                <a:solidFill>
                  <a:srgbClr val="CC0000"/>
                </a:solidFill>
                <a:sym typeface="Symbol" pitchFamily="18" charset="2"/>
              </a:rPr>
              <a:t>0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        &lt;=    5</a:t>
            </a:r>
          </a:p>
        </p:txBody>
      </p:sp>
      <p:sp>
        <p:nvSpPr>
          <p:cNvPr id="855054" name="Text Box 14"/>
          <p:cNvSpPr txBox="1">
            <a:spLocks noChangeArrowheads="1"/>
          </p:cNvSpPr>
          <p:nvPr/>
        </p:nvSpPr>
        <p:spPr bwMode="auto">
          <a:xfrm>
            <a:off x="2079625" y="5318125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z =                           </a:t>
            </a:r>
            <a:r>
              <a:rPr lang="en-US" altLang="zh-CN" sz="2000">
                <a:solidFill>
                  <a:srgbClr val="008000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855055" name="Rectangle 15"/>
          <p:cNvSpPr>
            <a:spLocks noChangeArrowheads="1"/>
          </p:cNvSpPr>
          <p:nvPr/>
        </p:nvSpPr>
        <p:spPr bwMode="auto">
          <a:xfrm>
            <a:off x="2197100" y="3276600"/>
            <a:ext cx="291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z = 3 - 1 &gt;= x + 1 &lt;= y + 2</a:t>
            </a:r>
          </a:p>
        </p:txBody>
      </p:sp>
      <p:sp>
        <p:nvSpPr>
          <p:cNvPr id="344077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关系运算</a:t>
            </a:r>
            <a:r>
              <a:rPr lang="zh-CN" altLang="en-US" sz="2400" b="1" smtClean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5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55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55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2" grpId="0" build="p" autoUpdateAnimBg="0" advAuto="1000"/>
      <p:bldP spid="855043" grpId="0" autoUpdateAnimBg="0"/>
      <p:bldP spid="855044" grpId="0" autoUpdateAnimBg="0"/>
      <p:bldP spid="855045" grpId="0" autoUpdateAnimBg="0"/>
      <p:bldP spid="855046" grpId="0" autoUpdateAnimBg="0"/>
      <p:bldP spid="855051" grpId="0" animBg="1"/>
      <p:bldP spid="855052" grpId="0" animBg="1"/>
      <p:bldP spid="855053" grpId="0" autoUpdateAnimBg="0"/>
      <p:bldP spid="855054" grpId="0" autoUpdateAnimBg="0"/>
      <p:bldP spid="855055" grpId="0" autoUpdateAnimBg="0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Text Box 2"/>
          <p:cNvSpPr txBox="1">
            <a:spLocks noChangeArrowheads="1"/>
          </p:cNvSpPr>
          <p:nvPr/>
        </p:nvSpPr>
        <p:spPr bwMode="auto">
          <a:xfrm>
            <a:off x="762000" y="1524000"/>
            <a:ext cx="5257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）设  </a:t>
            </a:r>
            <a:r>
              <a:rPr lang="en-US" altLang="zh-CN" sz="2000">
                <a:solidFill>
                  <a:schemeClr val="tx1"/>
                </a:solidFill>
              </a:rPr>
              <a:t>a = 0, b = 0.5, x = 0.3</a:t>
            </a:r>
          </a:p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  </a:t>
            </a:r>
            <a:r>
              <a:rPr lang="zh-CN" altLang="en-US" sz="2000">
                <a:solidFill>
                  <a:schemeClr val="tx1"/>
                </a:solidFill>
              </a:rPr>
              <a:t>表达式  </a:t>
            </a:r>
            <a:r>
              <a:rPr lang="en-US" altLang="zh-CN" sz="2000">
                <a:solidFill>
                  <a:schemeClr val="tx1"/>
                </a:solidFill>
              </a:rPr>
              <a:t>a &lt;= x &lt;= b </a:t>
            </a:r>
            <a:r>
              <a:rPr lang="zh-CN" altLang="zh-CN" sz="2000">
                <a:solidFill>
                  <a:schemeClr val="tx1"/>
                </a:solidFill>
              </a:rPr>
              <a:t>的结果为：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856067" name="Text Box 3"/>
          <p:cNvSpPr txBox="1">
            <a:spLocks noChangeArrowheads="1"/>
          </p:cNvSpPr>
          <p:nvPr/>
        </p:nvSpPr>
        <p:spPr bwMode="auto">
          <a:xfrm>
            <a:off x="2971800" y="3824288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CC0000"/>
                </a:solidFill>
              </a:rPr>
              <a:t>0</a:t>
            </a:r>
            <a:endParaRPr lang="en-US" altLang="zh-CN">
              <a:solidFill>
                <a:schemeClr val="hlink"/>
              </a:solidFill>
            </a:endParaRPr>
          </a:p>
        </p:txBody>
      </p:sp>
      <p:sp>
        <p:nvSpPr>
          <p:cNvPr id="856068" name="Text Box 4"/>
          <p:cNvSpPr txBox="1">
            <a:spLocks noChangeArrowheads="1"/>
          </p:cNvSpPr>
          <p:nvPr/>
        </p:nvSpPr>
        <p:spPr bwMode="auto">
          <a:xfrm>
            <a:off x="2514600" y="3033713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chemeClr val="hlink"/>
                </a:solidFill>
              </a:rPr>
              <a:t> </a:t>
            </a:r>
            <a:r>
              <a:rPr lang="en-US" altLang="zh-CN" sz="2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856069" name="AutoShape 5"/>
          <p:cNvSpPr>
            <a:spLocks noChangeArrowheads="1"/>
          </p:cNvSpPr>
          <p:nvPr/>
        </p:nvSpPr>
        <p:spPr bwMode="auto">
          <a:xfrm>
            <a:off x="2667000" y="2743200"/>
            <a:ext cx="152400" cy="323850"/>
          </a:xfrm>
          <a:prstGeom prst="downArrow">
            <a:avLst>
              <a:gd name="adj1" fmla="val 50000"/>
              <a:gd name="adj2" fmla="val 5312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856070" name="Text Box 6"/>
          <p:cNvSpPr txBox="1">
            <a:spLocks noChangeArrowheads="1"/>
          </p:cNvSpPr>
          <p:nvPr/>
        </p:nvSpPr>
        <p:spPr bwMode="auto">
          <a:xfrm>
            <a:off x="762000" y="4038600"/>
            <a:ext cx="66008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chemeClr val="accent2"/>
                </a:solidFill>
              </a:rPr>
              <a:t>注意：</a:t>
            </a:r>
            <a:r>
              <a:rPr lang="zh-CN" altLang="en-US" sz="2000">
                <a:solidFill>
                  <a:schemeClr val="tx1"/>
                </a:solidFill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说明数学含义 </a:t>
            </a:r>
            <a:r>
              <a:rPr lang="en-US" altLang="zh-CN" sz="2000">
                <a:solidFill>
                  <a:schemeClr val="tx1"/>
                </a:solidFill>
              </a:rPr>
              <a:t>x</a:t>
            </a:r>
            <a:r>
              <a:rPr lang="zh-CN" altLang="en-US" sz="2000">
                <a:solidFill>
                  <a:schemeClr val="tx1"/>
                </a:solidFill>
              </a:rPr>
              <a:t>在区间</a:t>
            </a:r>
            <a:r>
              <a:rPr lang="en-US" altLang="zh-CN" sz="2000">
                <a:solidFill>
                  <a:schemeClr val="tx1"/>
                </a:solidFill>
              </a:rPr>
              <a:t>[a, b] </a:t>
            </a:r>
            <a:r>
              <a:rPr lang="zh-CN" altLang="en-US" sz="2000">
                <a:solidFill>
                  <a:schemeClr val="tx1"/>
                </a:solidFill>
              </a:rPr>
              <a:t>的数学表达式 </a:t>
            </a:r>
            <a:r>
              <a:rPr lang="zh-CN" altLang="en-US" sz="2000">
                <a:solidFill>
                  <a:schemeClr val="hlink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a </a:t>
            </a:r>
            <a:r>
              <a:rPr lang="en-US" altLang="zh-CN" sz="2000">
                <a:solidFill>
                  <a:schemeClr val="tx1"/>
                </a:solidFill>
                <a:sym typeface="MT Extra" pitchFamily="18" charset="2"/>
              </a:rPr>
              <a:t>≤ x ≤ b</a:t>
            </a:r>
            <a:endParaRPr lang="en-US" altLang="zh-CN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</a:t>
            </a:r>
            <a:r>
              <a:rPr lang="zh-CN" altLang="en-US" sz="2000">
                <a:solidFill>
                  <a:schemeClr val="tx1"/>
                </a:solidFill>
              </a:rPr>
              <a:t>不能使用</a:t>
            </a:r>
            <a:r>
              <a:rPr lang="zh-CN" altLang="en-US" sz="2000">
                <a:solidFill>
                  <a:srgbClr val="CC0000"/>
                </a:solidFill>
              </a:rPr>
              <a:t>    </a:t>
            </a:r>
            <a:r>
              <a:rPr lang="en-US" altLang="zh-CN" sz="2000">
                <a:solidFill>
                  <a:srgbClr val="CC0000"/>
                </a:solidFill>
              </a:rPr>
              <a:t>a &lt;= x &lt;= b	      </a:t>
            </a:r>
            <a:r>
              <a:rPr lang="zh-CN" altLang="en-US" sz="2000">
                <a:solidFill>
                  <a:schemeClr val="tx1"/>
                </a:solidFill>
              </a:rPr>
              <a:t>表示</a:t>
            </a:r>
            <a:endParaRPr lang="zh-CN" altLang="en-US" sz="2000">
              <a:solidFill>
                <a:srgbClr val="CC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   应该使用</a:t>
            </a:r>
            <a:r>
              <a:rPr lang="zh-CN" altLang="en-US" sz="2000">
                <a:solidFill>
                  <a:schemeClr val="folHlink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a &lt;= x &amp;&amp; x &lt;= b</a:t>
            </a:r>
            <a:r>
              <a:rPr lang="en-US" altLang="zh-CN" sz="2000">
                <a:solidFill>
                  <a:schemeClr val="hlink"/>
                </a:solidFill>
              </a:rPr>
              <a:t>        </a:t>
            </a:r>
            <a:r>
              <a:rPr lang="zh-CN" altLang="en-US" sz="2000">
                <a:solidFill>
                  <a:schemeClr val="tx1"/>
                </a:solidFill>
              </a:rPr>
              <a:t>表示</a:t>
            </a:r>
            <a:endParaRPr lang="zh-CN" altLang="en-US" sz="2000">
              <a:solidFill>
                <a:schemeClr val="hlink"/>
              </a:solidFill>
            </a:endParaRPr>
          </a:p>
        </p:txBody>
      </p:sp>
      <p:sp>
        <p:nvSpPr>
          <p:cNvPr id="856071" name="Text Box 7"/>
          <p:cNvSpPr txBox="1">
            <a:spLocks noChangeArrowheads="1"/>
          </p:cNvSpPr>
          <p:nvPr/>
        </p:nvSpPr>
        <p:spPr bwMode="auto">
          <a:xfrm>
            <a:off x="6096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i="1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43200" y="2895600"/>
            <a:ext cx="685800" cy="990600"/>
            <a:chOff x="2688" y="1776"/>
            <a:chExt cx="432" cy="480"/>
          </a:xfrm>
        </p:grpSpPr>
        <p:sp>
          <p:nvSpPr>
            <p:cNvPr id="345098" name="AutoShape 9"/>
            <p:cNvSpPr>
              <a:spLocks noChangeArrowheads="1"/>
            </p:cNvSpPr>
            <p:nvPr/>
          </p:nvSpPr>
          <p:spPr bwMode="auto">
            <a:xfrm>
              <a:off x="2880" y="2112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5099" name="Line 10"/>
            <p:cNvSpPr>
              <a:spLocks noChangeShapeType="1"/>
            </p:cNvSpPr>
            <p:nvPr/>
          </p:nvSpPr>
          <p:spPr bwMode="auto">
            <a:xfrm>
              <a:off x="3120" y="17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5100" name="Line 11"/>
            <p:cNvSpPr>
              <a:spLocks noChangeShapeType="1"/>
            </p:cNvSpPr>
            <p:nvPr/>
          </p:nvSpPr>
          <p:spPr bwMode="auto">
            <a:xfrm flipH="1">
              <a:off x="2688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5101" name="Line 12"/>
            <p:cNvSpPr>
              <a:spLocks noChangeShapeType="1"/>
            </p:cNvSpPr>
            <p:nvPr/>
          </p:nvSpPr>
          <p:spPr bwMode="auto">
            <a:xfrm>
              <a:off x="2688" y="20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45097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关系运算</a:t>
            </a:r>
            <a:r>
              <a:rPr lang="zh-CN" altLang="en-US" sz="2400" b="1" smtClean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5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5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56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75"/>
                                        <p:tgtEl>
                                          <p:spTgt spid="85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6" grpId="0" build="p" autoUpdateAnimBg="0" advAuto="1000"/>
      <p:bldP spid="856067" grpId="0" autoUpdateAnimBg="0"/>
      <p:bldP spid="856068" grpId="0" autoUpdateAnimBg="0"/>
      <p:bldP spid="856069" grpId="0" animBg="1"/>
      <p:bldP spid="856070" grpId="0" autoUpdateAnimBg="0"/>
      <p:bldP spid="856071" grpId="0" autoUpdateAnimBg="0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i="1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857091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2</a:t>
            </a:r>
            <a:r>
              <a:rPr lang="zh-CN" altLang="en-US" sz="2000">
                <a:solidFill>
                  <a:schemeClr val="tx1"/>
                </a:solidFill>
              </a:rPr>
              <a:t>）表达式  </a:t>
            </a:r>
            <a:r>
              <a:rPr lang="en-US" altLang="zh-CN" sz="2000">
                <a:solidFill>
                  <a:schemeClr val="tx1"/>
                </a:solidFill>
              </a:rPr>
              <a:t>5 &gt; 2 &gt; 7 &gt; 6 </a:t>
            </a:r>
            <a:r>
              <a:rPr lang="zh-CN" altLang="zh-CN" sz="2000">
                <a:solidFill>
                  <a:schemeClr val="tx1"/>
                </a:solidFill>
              </a:rPr>
              <a:t>的结果为：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857092" name="Text Box 4"/>
          <p:cNvSpPr txBox="1">
            <a:spLocks noChangeArrowheads="1"/>
          </p:cNvSpPr>
          <p:nvPr/>
        </p:nvSpPr>
        <p:spPr bwMode="auto">
          <a:xfrm>
            <a:off x="2514600" y="3184525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rgbClr val="CC0000"/>
                </a:solidFill>
              </a:rPr>
              <a:t>0</a:t>
            </a:r>
            <a:endParaRPr lang="en-US" altLang="zh-CN" sz="2000">
              <a:solidFill>
                <a:schemeClr val="hlink"/>
              </a:solidFill>
            </a:endParaRPr>
          </a:p>
        </p:txBody>
      </p:sp>
      <p:sp>
        <p:nvSpPr>
          <p:cNvPr id="857093" name="Text Box 5"/>
          <p:cNvSpPr txBox="1">
            <a:spLocks noChangeArrowheads="1"/>
          </p:cNvSpPr>
          <p:nvPr/>
        </p:nvSpPr>
        <p:spPr bwMode="auto">
          <a:xfrm>
            <a:off x="2209800" y="2482850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chemeClr val="hlink"/>
                </a:solidFill>
              </a:rPr>
              <a:t> </a:t>
            </a:r>
            <a:r>
              <a:rPr lang="en-US" altLang="zh-CN" sz="2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857094" name="AutoShape 6"/>
          <p:cNvSpPr>
            <a:spLocks noChangeArrowheads="1"/>
          </p:cNvSpPr>
          <p:nvPr/>
        </p:nvSpPr>
        <p:spPr bwMode="auto">
          <a:xfrm>
            <a:off x="2362200" y="2270125"/>
            <a:ext cx="152400" cy="287338"/>
          </a:xfrm>
          <a:prstGeom prst="downArrow">
            <a:avLst>
              <a:gd name="adj1" fmla="val 50000"/>
              <a:gd name="adj2" fmla="val 4713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857095" name="Text Box 7"/>
          <p:cNvSpPr txBox="1">
            <a:spLocks noChangeArrowheads="1"/>
          </p:cNvSpPr>
          <p:nvPr/>
        </p:nvSpPr>
        <p:spPr bwMode="auto">
          <a:xfrm>
            <a:off x="547688" y="3994150"/>
            <a:ext cx="762793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sz="2000" i="1">
                <a:solidFill>
                  <a:srgbClr val="009900"/>
                </a:solidFill>
              </a:rPr>
              <a:t>讨论：</a:t>
            </a:r>
            <a:r>
              <a:rPr lang="zh-CN" altLang="en-US" sz="2000" i="1">
                <a:solidFill>
                  <a:schemeClr val="tx1"/>
                </a:solidFill>
              </a:rPr>
              <a:t>		</a:t>
            </a:r>
            <a:endParaRPr lang="zh-CN" altLang="en-US" sz="2000">
              <a:solidFill>
                <a:schemeClr val="hlink"/>
              </a:solidFill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  </a:t>
            </a:r>
            <a:r>
              <a:rPr lang="en-US" altLang="zh-CN" sz="2000">
                <a:solidFill>
                  <a:schemeClr val="tx1"/>
                </a:solidFill>
              </a:rPr>
              <a:t>5 &gt; 2 &gt; 7 &gt; 8 </a:t>
            </a:r>
            <a:r>
              <a:rPr lang="zh-CN" altLang="en-US" sz="2000">
                <a:solidFill>
                  <a:schemeClr val="tx1"/>
                </a:solidFill>
              </a:rPr>
              <a:t>是一个无意义的数学式子，但在</a:t>
            </a:r>
            <a:r>
              <a:rPr lang="en-US" altLang="zh-CN" sz="2000">
                <a:solidFill>
                  <a:schemeClr val="tx1"/>
                </a:solidFill>
              </a:rPr>
              <a:t>C++</a:t>
            </a:r>
            <a:r>
              <a:rPr lang="zh-CN" altLang="en-US" sz="2000">
                <a:solidFill>
                  <a:schemeClr val="tx1"/>
                </a:solidFill>
              </a:rPr>
              <a:t>中是合法表达式</a:t>
            </a:r>
            <a:endParaRPr lang="zh-CN" altLang="en-US" sz="2000">
              <a:solidFill>
                <a:schemeClr val="hlink"/>
              </a:solidFill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应尽量避免使用这种意义不清的表达式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38400" y="2346325"/>
            <a:ext cx="457200" cy="914400"/>
            <a:chOff x="2208" y="1584"/>
            <a:chExt cx="288" cy="480"/>
          </a:xfrm>
        </p:grpSpPr>
        <p:sp>
          <p:nvSpPr>
            <p:cNvPr id="346128" name="AutoShape 9"/>
            <p:cNvSpPr>
              <a:spLocks noChangeArrowheads="1"/>
            </p:cNvSpPr>
            <p:nvPr/>
          </p:nvSpPr>
          <p:spPr bwMode="auto">
            <a:xfrm>
              <a:off x="2304" y="1920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6129" name="Line 10"/>
            <p:cNvSpPr>
              <a:spLocks noChangeShapeType="1"/>
            </p:cNvSpPr>
            <p:nvPr/>
          </p:nvSpPr>
          <p:spPr bwMode="auto">
            <a:xfrm>
              <a:off x="2496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6130" name="Line 11"/>
            <p:cNvSpPr>
              <a:spLocks noChangeShapeType="1"/>
            </p:cNvSpPr>
            <p:nvPr/>
          </p:nvSpPr>
          <p:spPr bwMode="auto">
            <a:xfrm flipH="1" flipV="1">
              <a:off x="2208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6131" name="Line 12"/>
            <p:cNvSpPr>
              <a:spLocks noChangeShapeType="1"/>
            </p:cNvSpPr>
            <p:nvPr/>
          </p:nvSpPr>
          <p:spPr bwMode="auto">
            <a:xfrm>
              <a:off x="2208" y="18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09863" y="2498725"/>
            <a:ext cx="566737" cy="1371600"/>
            <a:chOff x="2352" y="1584"/>
            <a:chExt cx="432" cy="864"/>
          </a:xfrm>
        </p:grpSpPr>
        <p:sp>
          <p:nvSpPr>
            <p:cNvPr id="346124" name="Line 14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6125" name="Line 15"/>
            <p:cNvSpPr>
              <a:spLocks noChangeShapeType="1"/>
            </p:cNvSpPr>
            <p:nvPr/>
          </p:nvSpPr>
          <p:spPr bwMode="auto">
            <a:xfrm>
              <a:off x="2784" y="15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6126" name="Line 16"/>
            <p:cNvSpPr>
              <a:spLocks noChangeShapeType="1"/>
            </p:cNvSpPr>
            <p:nvPr/>
          </p:nvSpPr>
          <p:spPr bwMode="auto">
            <a:xfrm>
              <a:off x="2352" y="23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6127" name="AutoShape 17"/>
            <p:cNvSpPr>
              <a:spLocks noChangeArrowheads="1"/>
            </p:cNvSpPr>
            <p:nvPr/>
          </p:nvSpPr>
          <p:spPr bwMode="auto">
            <a:xfrm>
              <a:off x="2544" y="2304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57106" name="Text Box 18"/>
          <p:cNvSpPr txBox="1">
            <a:spLocks noChangeArrowheads="1"/>
          </p:cNvSpPr>
          <p:nvPr/>
        </p:nvSpPr>
        <p:spPr bwMode="auto">
          <a:xfrm>
            <a:off x="2892425" y="377825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rgbClr val="CC0000"/>
                </a:solidFill>
              </a:rPr>
              <a:t>0</a:t>
            </a:r>
            <a:endParaRPr lang="en-US" altLang="zh-CN" sz="2000">
              <a:solidFill>
                <a:schemeClr val="hlink"/>
              </a:solidFill>
            </a:endParaRPr>
          </a:p>
        </p:txBody>
      </p:sp>
      <p:sp>
        <p:nvSpPr>
          <p:cNvPr id="346123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关系运算</a:t>
            </a:r>
            <a:r>
              <a:rPr lang="zh-CN" altLang="en-US" sz="2400" b="1" smtClean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75"/>
                                        <p:tgtEl>
                                          <p:spTgt spid="85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1" grpId="0" build="p" autoUpdateAnimBg="0" advAuto="1000"/>
      <p:bldP spid="857092" grpId="0" autoUpdateAnimBg="0"/>
      <p:bldP spid="857093" grpId="0" autoUpdateAnimBg="0"/>
      <p:bldP spid="857094" grpId="0" animBg="1"/>
      <p:bldP spid="857095" grpId="0" autoUpdateAnimBg="0"/>
      <p:bldP spid="857106" grpId="0" autoUpdateAnimBg="0"/>
    </p:bld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i="1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1008643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854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3</a:t>
            </a:r>
            <a:r>
              <a:rPr lang="zh-CN" altLang="en-US" sz="2000">
                <a:solidFill>
                  <a:schemeClr val="tx1"/>
                </a:solidFill>
              </a:rPr>
              <a:t>） 关系表达式</a:t>
            </a:r>
            <a:r>
              <a:rPr lang="zh-CN" altLang="zh-CN" sz="2000">
                <a:solidFill>
                  <a:schemeClr val="tx1"/>
                </a:solidFill>
              </a:rPr>
              <a:t>的结果为整数，所以也可以看作整型表达式。	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34714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关系运算</a:t>
            </a:r>
          </a:p>
        </p:txBody>
      </p:sp>
      <p:sp>
        <p:nvSpPr>
          <p:cNvPr id="1008660" name="Rectangle 20"/>
          <p:cNvSpPr>
            <a:spLocks noChangeArrowheads="1"/>
          </p:cNvSpPr>
          <p:nvPr/>
        </p:nvSpPr>
        <p:spPr bwMode="auto">
          <a:xfrm>
            <a:off x="900113" y="2276475"/>
            <a:ext cx="7705725" cy="3292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>
                <a:solidFill>
                  <a:schemeClr val="tx1"/>
                </a:solidFill>
              </a:rPr>
              <a:t>例</a:t>
            </a:r>
            <a:r>
              <a:rPr lang="en-US" altLang="zh-CN" sz="2000">
                <a:solidFill>
                  <a:schemeClr val="tx1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int score1, score2, score3, score4, sore5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int  excellent=0;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//……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excellent=int(score1&gt;=85)+int(score2&gt;=85)+int(score3&gt;=85)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	+int(score4&gt;=85)+int(score5&gt;=85)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cout&lt;&lt;“</a:t>
            </a:r>
            <a:r>
              <a:rPr lang="en-US" altLang="zh-CN">
                <a:solidFill>
                  <a:schemeClr val="tx1"/>
                </a:solidFill>
              </a:rPr>
              <a:t>excellent= </a:t>
            </a:r>
            <a:r>
              <a:rPr lang="en-US" altLang="zh-CN" sz="2000">
                <a:solidFill>
                  <a:schemeClr val="tx1"/>
                </a:solidFill>
              </a:rPr>
              <a:t>”&lt;&lt;</a:t>
            </a:r>
            <a:r>
              <a:rPr lang="en-US" altLang="zh-CN">
                <a:solidFill>
                  <a:schemeClr val="tx1"/>
                </a:solidFill>
              </a:rPr>
              <a:t>excellent&lt;&lt;endl;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3" grpId="0"/>
      <p:bldP spid="1008660" grpId="0"/>
    </p:bld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i="1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854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3</a:t>
            </a:r>
            <a:r>
              <a:rPr lang="zh-CN" altLang="en-US" sz="2000">
                <a:solidFill>
                  <a:schemeClr val="tx1"/>
                </a:solidFill>
              </a:rPr>
              <a:t>） 关系表达式</a:t>
            </a:r>
            <a:r>
              <a:rPr lang="zh-CN" altLang="zh-CN" sz="2000">
                <a:solidFill>
                  <a:schemeClr val="tx1"/>
                </a:solidFill>
              </a:rPr>
              <a:t>的结果为整数，所以也可以看作整型表达式。	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关系运算</a:t>
            </a:r>
          </a:p>
        </p:txBody>
      </p:sp>
      <p:sp>
        <p:nvSpPr>
          <p:cNvPr id="1009669" name="Rectangle 5"/>
          <p:cNvSpPr>
            <a:spLocks noChangeArrowheads="1"/>
          </p:cNvSpPr>
          <p:nvPr/>
        </p:nvSpPr>
        <p:spPr bwMode="auto">
          <a:xfrm>
            <a:off x="900113" y="2276475"/>
            <a:ext cx="7705725" cy="3292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000">
                <a:solidFill>
                  <a:schemeClr val="tx1"/>
                </a:solidFill>
              </a:rPr>
              <a:t>例</a:t>
            </a:r>
            <a:r>
              <a:rPr lang="en-US" altLang="zh-CN" sz="2000">
                <a:solidFill>
                  <a:schemeClr val="tx1"/>
                </a:solidFill>
              </a:rPr>
              <a:t>1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	int score1, score2, score3, score4, sore5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	int  excellent=0;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	//……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	excellent=</a:t>
            </a:r>
            <a:r>
              <a:rPr lang="en-US" altLang="zh-CN" sz="2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int(score1&gt;=85)+int(score2&gt;=85)+int(score3&gt;=85)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		</a:t>
            </a:r>
            <a:r>
              <a:rPr lang="en-US" altLang="zh-CN" sz="2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+int(score4&gt;=85)+int(score5&gt;=85)</a:t>
            </a:r>
            <a:r>
              <a:rPr lang="en-US" altLang="zh-CN" sz="200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	cout&lt;&lt;“</a:t>
            </a:r>
            <a:r>
              <a:rPr lang="en-US" altLang="zh-CN">
                <a:solidFill>
                  <a:schemeClr val="tx1"/>
                </a:solidFill>
              </a:rPr>
              <a:t>excellent= </a:t>
            </a:r>
            <a:r>
              <a:rPr lang="en-US" altLang="zh-CN" sz="2000">
                <a:solidFill>
                  <a:schemeClr val="tx1"/>
                </a:solidFill>
              </a:rPr>
              <a:t>”&lt;&lt;</a:t>
            </a:r>
            <a:r>
              <a:rPr lang="en-US" altLang="zh-CN">
                <a:solidFill>
                  <a:schemeClr val="tx1"/>
                </a:solidFill>
              </a:rPr>
              <a:t>excellent&lt;&lt;endl;</a:t>
            </a:r>
          </a:p>
        </p:txBody>
      </p:sp>
      <p:sp>
        <p:nvSpPr>
          <p:cNvPr id="1009672" name="AutoShape 8"/>
          <p:cNvSpPr>
            <a:spLocks/>
          </p:cNvSpPr>
          <p:nvPr/>
        </p:nvSpPr>
        <p:spPr bwMode="auto">
          <a:xfrm>
            <a:off x="6011863" y="1887538"/>
            <a:ext cx="2881312" cy="533400"/>
          </a:xfrm>
          <a:prstGeom prst="borderCallout2">
            <a:avLst>
              <a:gd name="adj1" fmla="val 21431"/>
              <a:gd name="adj2" fmla="val -2644"/>
              <a:gd name="adj3" fmla="val 21431"/>
              <a:gd name="adj4" fmla="val -18125"/>
              <a:gd name="adj5" fmla="val 432144"/>
              <a:gd name="adj6" fmla="val -46005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统计符合条件的事件数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0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72" grpId="0" animBg="1" autoUpdateAnimBg="0"/>
    </p:bld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i="1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604838" y="2241550"/>
            <a:ext cx="7854950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>
                <a:solidFill>
                  <a:schemeClr val="tx1"/>
                </a:solidFill>
              </a:rPr>
              <a:t>	例</a:t>
            </a:r>
            <a:r>
              <a:rPr lang="en-US" altLang="zh-CN" sz="2000">
                <a:solidFill>
                  <a:schemeClr val="tx1"/>
                </a:solidFill>
              </a:rPr>
              <a:t>2</a:t>
            </a:r>
            <a:r>
              <a:rPr lang="zh-CN" altLang="zh-CN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int i = </a:t>
            </a:r>
            <a:r>
              <a:rPr lang="en-US" altLang="zh-CN" sz="2000" smtClean="0">
                <a:solidFill>
                  <a:schemeClr val="tx1"/>
                </a:solidFill>
              </a:rPr>
              <a:t>5 </a:t>
            </a:r>
            <a:r>
              <a:rPr lang="en-US" altLang="zh-CN" sz="2000">
                <a:solidFill>
                  <a:schemeClr val="tx1"/>
                </a:solidFill>
              </a:rPr>
              <a:t>, j = 7 , a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	a = i </a:t>
            </a:r>
            <a:r>
              <a:rPr lang="en-US" altLang="zh-CN" sz="2000"/>
              <a:t>+</a:t>
            </a:r>
            <a:r>
              <a:rPr lang="en-US" altLang="zh-CN" sz="2000">
                <a:solidFill>
                  <a:schemeClr val="tx1"/>
                </a:solidFill>
              </a:rPr>
              <a:t> ( j % 4 != 0 ) ;</a:t>
            </a:r>
          </a:p>
        </p:txBody>
      </p:sp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762000" y="4814888"/>
            <a:ext cx="5413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000" i="1">
                <a:solidFill>
                  <a:srgbClr val="009900"/>
                </a:solidFill>
              </a:rPr>
              <a:t>讨论：</a:t>
            </a:r>
            <a:r>
              <a:rPr lang="zh-CN" altLang="en-US" sz="2000" i="1">
                <a:solidFill>
                  <a:schemeClr val="tx1"/>
                </a:solidFill>
              </a:rPr>
              <a:t>	</a:t>
            </a: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应尽量避免使用这种意义不清的表达式</a:t>
            </a:r>
          </a:p>
        </p:txBody>
      </p:sp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3571875" y="3390900"/>
            <a:ext cx="161925" cy="360363"/>
          </a:xfrm>
          <a:prstGeom prst="downArrow">
            <a:avLst>
              <a:gd name="adj1" fmla="val 50000"/>
              <a:gd name="adj2" fmla="val 5563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858118" name="Text Box 6"/>
          <p:cNvSpPr txBox="1">
            <a:spLocks noChangeArrowheads="1"/>
          </p:cNvSpPr>
          <p:nvPr/>
        </p:nvSpPr>
        <p:spPr bwMode="auto">
          <a:xfrm>
            <a:off x="3505200" y="36734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3</a:t>
            </a:r>
            <a:endParaRPr lang="en-US" altLang="zh-CN" sz="2000">
              <a:solidFill>
                <a:schemeClr val="tx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57600" y="3408363"/>
            <a:ext cx="533400" cy="990600"/>
            <a:chOff x="3168" y="2016"/>
            <a:chExt cx="336" cy="528"/>
          </a:xfrm>
        </p:grpSpPr>
        <p:sp>
          <p:nvSpPr>
            <p:cNvPr id="349201" name="Line 8"/>
            <p:cNvSpPr>
              <a:spLocks noChangeShapeType="1"/>
            </p:cNvSpPr>
            <p:nvPr/>
          </p:nvSpPr>
          <p:spPr bwMode="auto">
            <a:xfrm>
              <a:off x="316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9202" name="Line 9"/>
            <p:cNvSpPr>
              <a:spLocks noChangeShapeType="1"/>
            </p:cNvSpPr>
            <p:nvPr/>
          </p:nvSpPr>
          <p:spPr bwMode="auto">
            <a:xfrm>
              <a:off x="3504" y="20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9203" name="Line 10"/>
            <p:cNvSpPr>
              <a:spLocks noChangeShapeType="1"/>
            </p:cNvSpPr>
            <p:nvPr/>
          </p:nvSpPr>
          <p:spPr bwMode="auto">
            <a:xfrm>
              <a:off x="3168" y="24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9204" name="AutoShape 11"/>
            <p:cNvSpPr>
              <a:spLocks noChangeArrowheads="1"/>
            </p:cNvSpPr>
            <p:nvPr/>
          </p:nvSpPr>
          <p:spPr bwMode="auto">
            <a:xfrm>
              <a:off x="3264" y="2400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58124" name="Text Box 12"/>
          <p:cNvSpPr txBox="1">
            <a:spLocks noChangeArrowheads="1"/>
          </p:cNvSpPr>
          <p:nvPr/>
        </p:nvSpPr>
        <p:spPr bwMode="auto">
          <a:xfrm>
            <a:off x="3743325" y="43211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1</a:t>
            </a:r>
            <a:endParaRPr lang="en-US" altLang="zh-CN" sz="2000">
              <a:solidFill>
                <a:schemeClr val="tx1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43200" y="3390900"/>
            <a:ext cx="1057275" cy="1143000"/>
            <a:chOff x="2592" y="2016"/>
            <a:chExt cx="672" cy="624"/>
          </a:xfrm>
        </p:grpSpPr>
        <p:sp>
          <p:nvSpPr>
            <p:cNvPr id="349198" name="Line 14"/>
            <p:cNvSpPr>
              <a:spLocks noChangeShapeType="1"/>
            </p:cNvSpPr>
            <p:nvPr/>
          </p:nvSpPr>
          <p:spPr bwMode="auto">
            <a:xfrm>
              <a:off x="2736" y="201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9199" name="Line 15"/>
            <p:cNvSpPr>
              <a:spLocks noChangeShapeType="1"/>
            </p:cNvSpPr>
            <p:nvPr/>
          </p:nvSpPr>
          <p:spPr bwMode="auto">
            <a:xfrm>
              <a:off x="2736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9200" name="AutoShape 16"/>
            <p:cNvSpPr>
              <a:spLocks noChangeArrowheads="1"/>
            </p:cNvSpPr>
            <p:nvPr/>
          </p:nvSpPr>
          <p:spPr bwMode="auto">
            <a:xfrm rot="5400000">
              <a:off x="2616" y="2232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58129" name="Text Box 17"/>
          <p:cNvSpPr txBox="1">
            <a:spLocks noChangeArrowheads="1"/>
          </p:cNvSpPr>
          <p:nvPr/>
        </p:nvSpPr>
        <p:spPr bwMode="auto">
          <a:xfrm>
            <a:off x="2447925" y="3711575"/>
            <a:ext cx="297174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mtClean="0">
                <a:solidFill>
                  <a:schemeClr val="tx1"/>
                </a:solidFill>
              </a:rPr>
              <a:t>6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349195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关系运算</a:t>
            </a:r>
          </a:p>
        </p:txBody>
      </p:sp>
      <p:sp>
        <p:nvSpPr>
          <p:cNvPr id="858134" name="AutoShape 22"/>
          <p:cNvSpPr>
            <a:spLocks noChangeArrowheads="1"/>
          </p:cNvSpPr>
          <p:nvPr/>
        </p:nvSpPr>
        <p:spPr bwMode="auto">
          <a:xfrm>
            <a:off x="5148263" y="3822700"/>
            <a:ext cx="3163887" cy="1066800"/>
          </a:xfrm>
          <a:prstGeom prst="cloudCallout">
            <a:avLst>
              <a:gd name="adj1" fmla="val -113773"/>
              <a:gd name="adj2" fmla="val -114435"/>
            </a:avLst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编译产生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warning</a:t>
            </a:r>
          </a:p>
        </p:txBody>
      </p:sp>
      <p:sp>
        <p:nvSpPr>
          <p:cNvPr id="349197" name="Text Box 23"/>
          <p:cNvSpPr txBox="1">
            <a:spLocks noChangeArrowheads="1"/>
          </p:cNvSpPr>
          <p:nvPr/>
        </p:nvSpPr>
        <p:spPr bwMode="auto">
          <a:xfrm>
            <a:off x="533400" y="1600200"/>
            <a:ext cx="7854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3</a:t>
            </a:r>
            <a:r>
              <a:rPr lang="zh-CN" altLang="en-US" sz="2000">
                <a:solidFill>
                  <a:schemeClr val="tx1"/>
                </a:solidFill>
              </a:rPr>
              <a:t>） 关系表达式</a:t>
            </a:r>
            <a:r>
              <a:rPr lang="zh-CN" altLang="zh-CN" sz="2000">
                <a:solidFill>
                  <a:schemeClr val="tx1"/>
                </a:solidFill>
              </a:rPr>
              <a:t>的结果为整数，所以也可以看作整型表达式。	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414338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值，不是顺序号</a:t>
            </a:r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 bwMode="auto">
          <a:xfrm flipV="1">
            <a:off x="1571604" y="4000504"/>
            <a:ext cx="785818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25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85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85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5" grpId="0" build="p" autoUpdateAnimBg="0" advAuto="1000"/>
      <p:bldP spid="858116" grpId="0" autoUpdateAnimBg="0"/>
      <p:bldP spid="858117" grpId="0" animBg="1"/>
      <p:bldP spid="858118" grpId="0" autoUpdateAnimBg="0"/>
      <p:bldP spid="858124" grpId="0" autoUpdateAnimBg="0"/>
      <p:bldP spid="858129" grpId="0" autoUpdateAnimBg="0"/>
      <p:bldP spid="858134" grpId="0" animBg="1" autoUpdateAnimBg="0"/>
    </p:bld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i="1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859139" name="Text Box 3"/>
          <p:cNvSpPr txBox="1">
            <a:spLocks noChangeArrowheads="1"/>
          </p:cNvSpPr>
          <p:nvPr/>
        </p:nvSpPr>
        <p:spPr bwMode="auto">
          <a:xfrm>
            <a:off x="609600" y="1873250"/>
            <a:ext cx="61944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4</a:t>
            </a:r>
            <a:r>
              <a:rPr lang="zh-CN" altLang="en-US" sz="2000">
                <a:solidFill>
                  <a:schemeClr val="tx1"/>
                </a:solidFill>
              </a:rPr>
              <a:t>） 字符数据按</a:t>
            </a:r>
            <a:r>
              <a:rPr lang="en-US" altLang="zh-CN" sz="2000">
                <a:solidFill>
                  <a:schemeClr val="tx1"/>
                </a:solidFill>
              </a:rPr>
              <a:t>ASC</a:t>
            </a:r>
            <a:r>
              <a:rPr lang="en-US" altLang="zh-CN" sz="2000">
                <a:solidFill>
                  <a:schemeClr val="tx1"/>
                </a:solidFill>
                <a:ea typeface="仿宋_GB2312" pitchFamily="49" charset="-122"/>
              </a:rPr>
              <a:t>Ⅱ</a:t>
            </a:r>
            <a:r>
              <a:rPr lang="zh-CN" altLang="en-US" sz="2000">
                <a:solidFill>
                  <a:schemeClr val="tx1"/>
                </a:solidFill>
              </a:rPr>
              <a:t>码值进行比较</a:t>
            </a:r>
            <a:endParaRPr lang="zh-CN" altLang="zh-CN" sz="2000">
              <a:solidFill>
                <a:schemeClr val="tx1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zh-CN" sz="2000">
                <a:solidFill>
                  <a:schemeClr val="tx1"/>
                </a:solidFill>
              </a:rPr>
              <a:t>	</a:t>
            </a:r>
            <a:r>
              <a:rPr lang="zh-CN" altLang="zh-CN" sz="2000" i="1">
                <a:solidFill>
                  <a:srgbClr val="009900"/>
                </a:solidFill>
              </a:rPr>
              <a:t>例：</a:t>
            </a:r>
            <a:r>
              <a:rPr lang="zh-CN" altLang="zh-CN" sz="2000">
                <a:solidFill>
                  <a:schemeClr val="tx1"/>
                </a:solidFill>
              </a:rPr>
              <a:t>	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	</a:t>
            </a:r>
            <a:r>
              <a:rPr lang="en-US" altLang="zh-CN" sz="2000">
                <a:solidFill>
                  <a:schemeClr val="tx1"/>
                </a:solidFill>
              </a:rPr>
              <a:t>'a' &gt; 0		</a:t>
            </a:r>
            <a:r>
              <a:rPr lang="zh-CN" altLang="en-US" sz="2000">
                <a:solidFill>
                  <a:schemeClr val="tx1"/>
                </a:solidFill>
              </a:rPr>
              <a:t>值为 </a:t>
            </a:r>
            <a:r>
              <a:rPr lang="en-US" altLang="zh-CN" sz="2000">
                <a:solidFill>
                  <a:schemeClr val="tx1"/>
                </a:solidFill>
              </a:rPr>
              <a:t>1 </a:t>
            </a: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true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</a:p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	</a:t>
            </a:r>
            <a:r>
              <a:rPr lang="en-US" altLang="zh-CN" sz="2000">
                <a:solidFill>
                  <a:schemeClr val="tx1"/>
                </a:solidFill>
              </a:rPr>
              <a:t>'A' &gt; 100	</a:t>
            </a:r>
            <a:r>
              <a:rPr lang="zh-CN" altLang="zh-CN" sz="2000">
                <a:solidFill>
                  <a:schemeClr val="tx1"/>
                </a:solidFill>
              </a:rPr>
              <a:t>值为 0 （</a:t>
            </a:r>
            <a:r>
              <a:rPr lang="en-US" altLang="zh-CN" sz="2000">
                <a:solidFill>
                  <a:schemeClr val="tx1"/>
                </a:solidFill>
              </a:rPr>
              <a:t>false</a:t>
            </a:r>
            <a:r>
              <a:rPr lang="zh-CN" altLang="zh-CN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35021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关系运算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build="p" autoUpdateAnimBg="0" advAuto="1000"/>
    </p:bld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i="1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860163" name="Text Box 3"/>
          <p:cNvSpPr txBox="1">
            <a:spLocks noChangeArrowheads="1"/>
          </p:cNvSpPr>
          <p:nvPr/>
        </p:nvSpPr>
        <p:spPr bwMode="auto">
          <a:xfrm>
            <a:off x="762000" y="1724025"/>
            <a:ext cx="82026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5</a:t>
            </a:r>
            <a:r>
              <a:rPr lang="zh-CN" altLang="en-US" sz="2000">
                <a:solidFill>
                  <a:schemeClr val="tx1"/>
                </a:solidFill>
              </a:rPr>
              <a:t>） 实数比较的误差</a:t>
            </a:r>
            <a:endParaRPr lang="zh-CN" altLang="zh-CN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i="1">
                <a:solidFill>
                  <a:srgbClr val="009900"/>
                </a:solidFill>
              </a:rPr>
              <a:t> 例：</a:t>
            </a:r>
            <a:r>
              <a:rPr lang="zh-CN" altLang="en-US" sz="2000">
                <a:solidFill>
                  <a:schemeClr val="tx1"/>
                </a:solidFill>
              </a:rPr>
              <a:t>	 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     </a:t>
            </a:r>
            <a:r>
              <a:rPr lang="en-US" altLang="zh-CN" sz="2000">
                <a:solidFill>
                  <a:schemeClr val="tx1"/>
                </a:solidFill>
              </a:rPr>
              <a:t>1.234567890123456789</a:t>
            </a:r>
            <a:r>
              <a:rPr lang="en-US" altLang="zh-CN" sz="2000"/>
              <a:t>7</a:t>
            </a:r>
            <a:r>
              <a:rPr lang="en-US" altLang="zh-CN" sz="2000">
                <a:solidFill>
                  <a:schemeClr val="tx1"/>
                </a:solidFill>
              </a:rPr>
              <a:t> == 1.234567890123456789</a:t>
            </a:r>
            <a:r>
              <a:rPr lang="en-US" altLang="zh-CN" sz="2000"/>
              <a:t>8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</a:rPr>
              <a:t>值为 </a:t>
            </a:r>
            <a:r>
              <a:rPr lang="en-US" altLang="zh-CN" sz="2000">
                <a:solidFill>
                  <a:schemeClr val="tx1"/>
                </a:solidFill>
              </a:rPr>
              <a:t>1</a:t>
            </a:r>
            <a:r>
              <a:rPr lang="zh-CN" altLang="zh-CN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true</a:t>
            </a:r>
            <a:r>
              <a:rPr lang="zh-CN" altLang="zh-CN" sz="2000">
                <a:solidFill>
                  <a:schemeClr val="tx1"/>
                </a:solidFill>
              </a:rPr>
              <a:t>）</a:t>
            </a:r>
          </a:p>
          <a:p>
            <a:pPr>
              <a:lnSpc>
                <a:spcPct val="200000"/>
              </a:lnSpc>
            </a:pPr>
            <a:r>
              <a:rPr lang="zh-CN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   </a:t>
            </a:r>
            <a:r>
              <a:rPr lang="zh-CN" altLang="zh-CN" sz="2000">
                <a:solidFill>
                  <a:schemeClr val="tx1"/>
                </a:solidFill>
              </a:rPr>
              <a:t>这是数据有效位数引起的误差。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860164" name="Text Box 4"/>
          <p:cNvSpPr txBox="1">
            <a:spLocks noChangeArrowheads="1"/>
          </p:cNvSpPr>
          <p:nvPr/>
        </p:nvSpPr>
        <p:spPr bwMode="auto">
          <a:xfrm>
            <a:off x="762000" y="4100513"/>
            <a:ext cx="6251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讨论：</a:t>
            </a:r>
            <a:r>
              <a:rPr lang="zh-CN" altLang="en-US" sz="2000" i="1">
                <a:solidFill>
                  <a:schemeClr val="tx1"/>
                </a:solidFill>
              </a:rPr>
              <a:t>	</a:t>
            </a:r>
            <a:r>
              <a:rPr lang="zh-CN" altLang="en-US" sz="2000">
                <a:solidFill>
                  <a:schemeClr val="tx1"/>
                </a:solidFill>
              </a:rPr>
              <a:t>实数比较宜采用求误差值形式：</a:t>
            </a:r>
          </a:p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       	</a:t>
            </a:r>
            <a:r>
              <a:rPr lang="en-US" altLang="zh-CN" sz="2000">
                <a:solidFill>
                  <a:srgbClr val="0000FF"/>
                </a:solidFill>
              </a:rPr>
              <a:t>fabs ( x - y ) &lt; </a:t>
            </a:r>
            <a:r>
              <a:rPr lang="en-US" altLang="zh-CN" sz="2000">
                <a:solidFill>
                  <a:srgbClr val="0000FF"/>
                </a:solidFill>
                <a:sym typeface="Symbol" pitchFamily="18" charset="2"/>
              </a:rPr>
              <a:t></a:t>
            </a:r>
          </a:p>
          <a:p>
            <a:pPr>
              <a:lnSpc>
                <a:spcPct val="200000"/>
              </a:lnSpc>
            </a:pPr>
            <a:r>
              <a:rPr lang="zh-CN" altLang="zh-CN" sz="2000" i="1">
                <a:solidFill>
                  <a:srgbClr val="009900"/>
                </a:solidFill>
              </a:rPr>
              <a:t>例如：</a:t>
            </a:r>
            <a:r>
              <a:rPr lang="zh-CN" altLang="zh-CN" sz="2000">
                <a:solidFill>
                  <a:schemeClr val="tx1"/>
                </a:solidFill>
              </a:rPr>
              <a:t>		</a:t>
            </a:r>
            <a:r>
              <a:rPr lang="en-US" altLang="zh-CN" sz="2000">
                <a:solidFill>
                  <a:schemeClr val="tx1"/>
                </a:solidFill>
              </a:rPr>
              <a:t>fabs( x - y ) &lt; 1e-5</a:t>
            </a:r>
            <a:endParaRPr lang="en-US" altLang="zh-CN" sz="2000">
              <a:solidFill>
                <a:schemeClr val="hlink"/>
              </a:solidFill>
            </a:endParaRPr>
          </a:p>
        </p:txBody>
      </p:sp>
      <p:sp>
        <p:nvSpPr>
          <p:cNvPr id="35123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关系运算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86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86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86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build="p" autoUpdateAnimBg="0" advAuto="1000"/>
      <p:bldP spid="86016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269480" cy="502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908175" y="3929066"/>
            <a:ext cx="2951163" cy="57150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5429256" y="1357298"/>
            <a:ext cx="2736850" cy="1296988"/>
          </a:xfrm>
          <a:prstGeom prst="borderCallout2">
            <a:avLst>
              <a:gd name="adj1" fmla="val 13634"/>
              <a:gd name="adj2" fmla="val -3449"/>
              <a:gd name="adj3" fmla="val 13634"/>
              <a:gd name="adj4" fmla="val -16306"/>
              <a:gd name="adj5" fmla="val 188447"/>
              <a:gd name="adj6" fmla="val -6519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或者选择</a:t>
            </a:r>
            <a:endParaRPr lang="en-US" altLang="zh-CN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CLR</a:t>
            </a:r>
            <a:r>
              <a:rPr lang="zh-CN" altLang="en-US">
                <a:solidFill>
                  <a:schemeClr val="tx1"/>
                </a:solidFill>
              </a:rPr>
              <a:t>空项目</a:t>
            </a:r>
            <a:endParaRPr lang="en-US" altLang="zh-CN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可以简化操作步骤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4663" y="3463925"/>
            <a:ext cx="4608512" cy="1477963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>
                <a:solidFill>
                  <a:schemeClr val="tx1"/>
                </a:solidFill>
                <a:latin typeface="+mn-lt"/>
                <a:ea typeface="+mn-ea"/>
              </a:rPr>
              <a:t>CLR</a:t>
            </a: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+mn-lt"/>
                <a:ea typeface="+mn-ea"/>
              </a:rPr>
              <a:t>Common Language Runtime</a:t>
            </a: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</a:rPr>
              <a:t>）</a:t>
            </a:r>
            <a:endParaRPr lang="en-US" altLang="zh-CN" sz="200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</a:rPr>
              <a:t>公共语言运行时，是一个运行时环境，负责资源管理，并保证应用和底层操作系统之间必要的分离。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1950" y="984250"/>
            <a:ext cx="1370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 smtClean="0">
                <a:solidFill>
                  <a:srgbClr val="3333FF"/>
                </a:solidFill>
              </a:rPr>
              <a:t>新建项目</a:t>
            </a:r>
            <a:endParaRPr lang="zh-CN" altLang="en-US" sz="200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 autoUpdateAnimBg="0"/>
      <p:bldP spid="10" grpId="0" animBg="1"/>
    </p:bld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  <p:sp>
        <p:nvSpPr>
          <p:cNvPr id="861187" name="Text Box 3"/>
          <p:cNvSpPr txBox="1">
            <a:spLocks noChangeArrowheads="1"/>
          </p:cNvSpPr>
          <p:nvPr/>
        </p:nvSpPr>
        <p:spPr bwMode="auto">
          <a:xfrm>
            <a:off x="2133600" y="2520950"/>
            <a:ext cx="4876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rgbClr val="0000FF"/>
                </a:solidFill>
                <a:latin typeface="宋体" charset="-122"/>
              </a:rPr>
              <a:t>&amp;&amp;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		</a:t>
            </a: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逻辑与		左结合</a:t>
            </a:r>
          </a:p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rgbClr val="0000FF"/>
                </a:solidFill>
                <a:latin typeface="宋体" charset="-122"/>
              </a:rPr>
              <a:t>||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		</a:t>
            </a: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逻辑或		左结合</a:t>
            </a:r>
          </a:p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rgbClr val="0000FF"/>
                </a:solidFill>
                <a:latin typeface="宋体" charset="-122"/>
              </a:rPr>
              <a:t>!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		</a:t>
            </a: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逻辑非		右结合</a:t>
            </a:r>
            <a:endParaRPr lang="zh-CN" altLang="zh-CN" sz="2000">
              <a:solidFill>
                <a:schemeClr val="tx1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>
                <a:solidFill>
                  <a:schemeClr val="tx1"/>
                </a:solidFill>
                <a:latin typeface="宋体" charset="-122"/>
              </a:rPr>
              <a:t> </a:t>
            </a:r>
            <a:endParaRPr lang="zh-CN" altLang="en-US" sz="2000">
              <a:solidFill>
                <a:schemeClr val="tx1"/>
              </a:solidFill>
              <a:latin typeface="宋体" charset="-122"/>
            </a:endParaRPr>
          </a:p>
        </p:txBody>
      </p:sp>
      <p:sp>
        <p:nvSpPr>
          <p:cNvPr id="861188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逻辑运算符：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6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75"/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"/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75"/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75"/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6" grpId="0" autoUpdateAnimBg="0"/>
      <p:bldP spid="861187" grpId="0" build="p" autoUpdateAnimBg="0"/>
      <p:bldP spid="861188" grpId="0" autoUpdateAnimBg="0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672" y="1440"/>
            <a:chExt cx="3360" cy="288"/>
          </a:xfrm>
        </p:grpSpPr>
        <p:grpSp>
          <p:nvGrpSpPr>
            <p:cNvPr id="353285" name="Group 3"/>
            <p:cNvGrpSpPr>
              <a:grpSpLocks/>
            </p:cNvGrpSpPr>
            <p:nvPr/>
          </p:nvGrpSpPr>
          <p:grpSpPr bwMode="auto">
            <a:xfrm>
              <a:off x="1440" y="1440"/>
              <a:ext cx="288" cy="288"/>
              <a:chOff x="1440" y="1440"/>
              <a:chExt cx="288" cy="288"/>
            </a:xfrm>
          </p:grpSpPr>
          <p:sp>
            <p:nvSpPr>
              <p:cNvPr id="353302" name="Oval 4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3303" name="Group 5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3304" name="Line 6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3305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53286" name="Group 8"/>
            <p:cNvGrpSpPr>
              <a:grpSpLocks/>
            </p:cNvGrpSpPr>
            <p:nvPr/>
          </p:nvGrpSpPr>
          <p:grpSpPr bwMode="auto">
            <a:xfrm>
              <a:off x="1728" y="1440"/>
              <a:ext cx="768" cy="144"/>
              <a:chOff x="1728" y="1440"/>
              <a:chExt cx="768" cy="144"/>
            </a:xfrm>
          </p:grpSpPr>
          <p:sp>
            <p:nvSpPr>
              <p:cNvPr id="353299" name="Line 9"/>
              <p:cNvSpPr>
                <a:spLocks noChangeShapeType="1"/>
              </p:cNvSpPr>
              <p:nvPr/>
            </p:nvSpPr>
            <p:spPr bwMode="auto">
              <a:xfrm>
                <a:off x="1728" y="158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3300" name="Line 10"/>
              <p:cNvSpPr>
                <a:spLocks noChangeShapeType="1"/>
              </p:cNvSpPr>
              <p:nvPr/>
            </p:nvSpPr>
            <p:spPr bwMode="auto">
              <a:xfrm>
                <a:off x="2208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3301" name="Line 11"/>
              <p:cNvSpPr>
                <a:spLocks noChangeShapeType="1"/>
              </p:cNvSpPr>
              <p:nvPr/>
            </p:nvSpPr>
            <p:spPr bwMode="auto">
              <a:xfrm>
                <a:off x="2208" y="1440"/>
                <a:ext cx="28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3287" name="Group 12"/>
            <p:cNvGrpSpPr>
              <a:grpSpLocks/>
            </p:cNvGrpSpPr>
            <p:nvPr/>
          </p:nvGrpSpPr>
          <p:grpSpPr bwMode="auto">
            <a:xfrm>
              <a:off x="2496" y="1440"/>
              <a:ext cx="768" cy="144"/>
              <a:chOff x="1728" y="1440"/>
              <a:chExt cx="768" cy="144"/>
            </a:xfrm>
          </p:grpSpPr>
          <p:sp>
            <p:nvSpPr>
              <p:cNvPr id="353296" name="Line 13"/>
              <p:cNvSpPr>
                <a:spLocks noChangeShapeType="1"/>
              </p:cNvSpPr>
              <p:nvPr/>
            </p:nvSpPr>
            <p:spPr bwMode="auto">
              <a:xfrm>
                <a:off x="1728" y="158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3297" name="Line 14"/>
              <p:cNvSpPr>
                <a:spLocks noChangeShapeType="1"/>
              </p:cNvSpPr>
              <p:nvPr/>
            </p:nvSpPr>
            <p:spPr bwMode="auto">
              <a:xfrm>
                <a:off x="2208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3298" name="Line 15"/>
              <p:cNvSpPr>
                <a:spLocks noChangeShapeType="1"/>
              </p:cNvSpPr>
              <p:nvPr/>
            </p:nvSpPr>
            <p:spPr bwMode="auto">
              <a:xfrm>
                <a:off x="2208" y="1440"/>
                <a:ext cx="28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3288" name="Line 16"/>
            <p:cNvSpPr>
              <a:spLocks noChangeShapeType="1"/>
            </p:cNvSpPr>
            <p:nvPr/>
          </p:nvSpPr>
          <p:spPr bwMode="auto">
            <a:xfrm>
              <a:off x="3264" y="158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3289" name="Line 17"/>
            <p:cNvSpPr>
              <a:spLocks noChangeShapeType="1"/>
            </p:cNvSpPr>
            <p:nvPr/>
          </p:nvSpPr>
          <p:spPr bwMode="auto">
            <a:xfrm>
              <a:off x="768" y="158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3290" name="Group 18"/>
            <p:cNvGrpSpPr>
              <a:grpSpLocks/>
            </p:cNvGrpSpPr>
            <p:nvPr/>
          </p:nvGrpSpPr>
          <p:grpSpPr bwMode="auto">
            <a:xfrm>
              <a:off x="672" y="1488"/>
              <a:ext cx="96" cy="192"/>
              <a:chOff x="1968" y="2784"/>
              <a:chExt cx="96" cy="192"/>
            </a:xfrm>
          </p:grpSpPr>
          <p:sp>
            <p:nvSpPr>
              <p:cNvPr id="353294" name="Oval 19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295" name="Line 20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3291" name="Group 21"/>
            <p:cNvGrpSpPr>
              <a:grpSpLocks/>
            </p:cNvGrpSpPr>
            <p:nvPr/>
          </p:nvGrpSpPr>
          <p:grpSpPr bwMode="auto">
            <a:xfrm>
              <a:off x="3936" y="1488"/>
              <a:ext cx="96" cy="192"/>
              <a:chOff x="1968" y="2784"/>
              <a:chExt cx="96" cy="192"/>
            </a:xfrm>
          </p:grpSpPr>
          <p:sp>
            <p:nvSpPr>
              <p:cNvPr id="353292" name="Oval 22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293" name="Line 23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862232" name="Text Box 24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5328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32" grpId="0" autoUpdateAnimBg="0"/>
    </p:bld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306" name="Group 2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1872"/>
            <a:chExt cx="3360" cy="288"/>
          </a:xfrm>
        </p:grpSpPr>
        <p:sp>
          <p:nvSpPr>
            <p:cNvPr id="354309" name="Line 3"/>
            <p:cNvSpPr>
              <a:spLocks noChangeShapeType="1"/>
            </p:cNvSpPr>
            <p:nvPr/>
          </p:nvSpPr>
          <p:spPr bwMode="auto">
            <a:xfrm>
              <a:off x="2400" y="1920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4310" name="Group 4"/>
            <p:cNvGrpSpPr>
              <a:grpSpLocks/>
            </p:cNvGrpSpPr>
            <p:nvPr/>
          </p:nvGrpSpPr>
          <p:grpSpPr bwMode="auto">
            <a:xfrm>
              <a:off x="864" y="1872"/>
              <a:ext cx="3360" cy="288"/>
              <a:chOff x="864" y="1872"/>
              <a:chExt cx="3360" cy="288"/>
            </a:xfrm>
          </p:grpSpPr>
          <p:grpSp>
            <p:nvGrpSpPr>
              <p:cNvPr id="354311" name="Group 5"/>
              <p:cNvGrpSpPr>
                <a:grpSpLocks/>
              </p:cNvGrpSpPr>
              <p:nvPr/>
            </p:nvGrpSpPr>
            <p:grpSpPr bwMode="auto">
              <a:xfrm>
                <a:off x="1632" y="1872"/>
                <a:ext cx="288" cy="288"/>
                <a:chOff x="1440" y="1440"/>
                <a:chExt cx="288" cy="288"/>
              </a:xfrm>
            </p:grpSpPr>
            <p:sp>
              <p:nvSpPr>
                <p:cNvPr id="354326" name="Oval 6"/>
                <p:cNvSpPr>
                  <a:spLocks noChangeArrowheads="1"/>
                </p:cNvSpPr>
                <p:nvPr/>
              </p:nvSpPr>
              <p:spPr bwMode="auto">
                <a:xfrm>
                  <a:off x="1440" y="1440"/>
                  <a:ext cx="288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54327" name="Group 7"/>
                <p:cNvGrpSpPr>
                  <a:grpSpLocks/>
                </p:cNvGrpSpPr>
                <p:nvPr/>
              </p:nvGrpSpPr>
              <p:grpSpPr bwMode="auto">
                <a:xfrm rot="2615344">
                  <a:off x="1440" y="1440"/>
                  <a:ext cx="288" cy="288"/>
                  <a:chOff x="1440" y="1440"/>
                  <a:chExt cx="288" cy="288"/>
                </a:xfrm>
              </p:grpSpPr>
              <p:sp>
                <p:nvSpPr>
                  <p:cNvPr id="35432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329" name="Line 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54312" name="Line 10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4313" name="Line 11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4314" name="Group 12"/>
              <p:cNvGrpSpPr>
                <a:grpSpLocks/>
              </p:cNvGrpSpPr>
              <p:nvPr/>
            </p:nvGrpSpPr>
            <p:grpSpPr bwMode="auto">
              <a:xfrm>
                <a:off x="2688" y="1872"/>
                <a:ext cx="768" cy="144"/>
                <a:chOff x="1728" y="1440"/>
                <a:chExt cx="768" cy="144"/>
              </a:xfrm>
            </p:grpSpPr>
            <p:sp>
              <p:nvSpPr>
                <p:cNvPr id="354323" name="Line 13"/>
                <p:cNvSpPr>
                  <a:spLocks noChangeShapeType="1"/>
                </p:cNvSpPr>
                <p:nvPr/>
              </p:nvSpPr>
              <p:spPr bwMode="auto">
                <a:xfrm>
                  <a:off x="1728" y="1584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4324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148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4325" name="Line 15"/>
                <p:cNvSpPr>
                  <a:spLocks noChangeShapeType="1"/>
                </p:cNvSpPr>
                <p:nvPr/>
              </p:nvSpPr>
              <p:spPr bwMode="auto">
                <a:xfrm>
                  <a:off x="2208" y="1440"/>
                  <a:ext cx="288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4315" name="Line 16"/>
              <p:cNvSpPr>
                <a:spLocks noChangeShapeType="1"/>
              </p:cNvSpPr>
              <p:nvPr/>
            </p:nvSpPr>
            <p:spPr bwMode="auto">
              <a:xfrm>
                <a:off x="3456" y="201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4316" name="Line 17"/>
              <p:cNvSpPr>
                <a:spLocks noChangeShapeType="1"/>
              </p:cNvSpPr>
              <p:nvPr/>
            </p:nvSpPr>
            <p:spPr bwMode="auto">
              <a:xfrm>
                <a:off x="960" y="201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4317" name="Group 18"/>
              <p:cNvGrpSpPr>
                <a:grpSpLocks/>
              </p:cNvGrpSpPr>
              <p:nvPr/>
            </p:nvGrpSpPr>
            <p:grpSpPr bwMode="auto">
              <a:xfrm>
                <a:off x="864" y="1920"/>
                <a:ext cx="96" cy="192"/>
                <a:chOff x="1968" y="2784"/>
                <a:chExt cx="96" cy="192"/>
              </a:xfrm>
            </p:grpSpPr>
            <p:sp>
              <p:nvSpPr>
                <p:cNvPr id="354321" name="Oval 19"/>
                <p:cNvSpPr>
                  <a:spLocks noChangeArrowheads="1"/>
                </p:cNvSpPr>
                <p:nvPr/>
              </p:nvSpPr>
              <p:spPr bwMode="auto">
                <a:xfrm>
                  <a:off x="1968" y="2832"/>
                  <a:ext cx="96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432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968" y="278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4318" name="Group 21"/>
              <p:cNvGrpSpPr>
                <a:grpSpLocks/>
              </p:cNvGrpSpPr>
              <p:nvPr/>
            </p:nvGrpSpPr>
            <p:grpSpPr bwMode="auto">
              <a:xfrm>
                <a:off x="4128" y="1920"/>
                <a:ext cx="96" cy="192"/>
                <a:chOff x="1968" y="2784"/>
                <a:chExt cx="96" cy="192"/>
              </a:xfrm>
            </p:grpSpPr>
            <p:sp>
              <p:nvSpPr>
                <p:cNvPr id="354319" name="Oval 22"/>
                <p:cNvSpPr>
                  <a:spLocks noChangeArrowheads="1"/>
                </p:cNvSpPr>
                <p:nvPr/>
              </p:nvSpPr>
              <p:spPr bwMode="auto">
                <a:xfrm>
                  <a:off x="1968" y="2832"/>
                  <a:ext cx="96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4320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968" y="278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63256" name="Text Box 24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4308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55333" name="Group 3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55348" name="Oval 4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5349" name="Group 5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5350" name="Line 6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5351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5334" name="Line 8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5335" name="Line 9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5336" name="Line 10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5337" name="Line 11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5338" name="Line 12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5339" name="Line 13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5340" name="Line 14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5341" name="Group 15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55346" name="Oval 16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347" name="Line 17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5342" name="Group 18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55344" name="Oval 19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345" name="Line 20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5343" name="Line 21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64278" name="Text Box 22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5332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Text Box 2"/>
          <p:cNvSpPr txBox="1">
            <a:spLocks noChangeArrowheads="1"/>
          </p:cNvSpPr>
          <p:nvPr/>
        </p:nvSpPr>
        <p:spPr bwMode="auto">
          <a:xfrm>
            <a:off x="914400" y="3124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56355" name="Group 3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56358" name="Group 4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56373" name="Oval 5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6374" name="Group 6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6375" name="Line 7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6376" name="Line 8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6359" name="Line 9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6360" name="Line 10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6361" name="Line 11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6362" name="Line 12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6363" name="Line 13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6364" name="Line 14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6365" name="Line 15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6366" name="Group 16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56371" name="Oval 17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372" name="Line 18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6367" name="Group 19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56369" name="Oval 20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370" name="Line 21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6368" name="Line 22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65303" name="Text Box 23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6357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2" grpId="0" autoUpdateAnimBg="0"/>
    </p:bld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378" name="Group 2"/>
          <p:cNvGrpSpPr>
            <a:grpSpLocks/>
          </p:cNvGrpSpPr>
          <p:nvPr/>
        </p:nvGrpSpPr>
        <p:grpSpPr bwMode="auto">
          <a:xfrm>
            <a:off x="2590800" y="2819400"/>
            <a:ext cx="5334000" cy="685800"/>
            <a:chOff x="1632" y="1776"/>
            <a:chExt cx="3360" cy="432"/>
          </a:xfrm>
        </p:grpSpPr>
        <p:grpSp>
          <p:nvGrpSpPr>
            <p:cNvPr id="357402" name="Group 3"/>
            <p:cNvGrpSpPr>
              <a:grpSpLocks/>
            </p:cNvGrpSpPr>
            <p:nvPr/>
          </p:nvGrpSpPr>
          <p:grpSpPr bwMode="auto">
            <a:xfrm>
              <a:off x="2400" y="1920"/>
              <a:ext cx="288" cy="288"/>
              <a:chOff x="1440" y="1440"/>
              <a:chExt cx="288" cy="288"/>
            </a:xfrm>
          </p:grpSpPr>
          <p:sp>
            <p:nvSpPr>
              <p:cNvPr id="357426" name="Oval 4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7427" name="Group 5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7428" name="Line 6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429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7403" name="Line 8"/>
            <p:cNvSpPr>
              <a:spLocks noChangeShapeType="1"/>
            </p:cNvSpPr>
            <p:nvPr/>
          </p:nvSpPr>
          <p:spPr bwMode="auto">
            <a:xfrm>
              <a:off x="2688" y="20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404" name="Line 9"/>
            <p:cNvSpPr>
              <a:spLocks noChangeShapeType="1"/>
            </p:cNvSpPr>
            <p:nvPr/>
          </p:nvSpPr>
          <p:spPr bwMode="auto">
            <a:xfrm>
              <a:off x="436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405" name="Line 10"/>
            <p:cNvSpPr>
              <a:spLocks noChangeShapeType="1"/>
            </p:cNvSpPr>
            <p:nvPr/>
          </p:nvSpPr>
          <p:spPr bwMode="auto">
            <a:xfrm>
              <a:off x="1728" y="20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7406" name="Group 11"/>
            <p:cNvGrpSpPr>
              <a:grpSpLocks/>
            </p:cNvGrpSpPr>
            <p:nvPr/>
          </p:nvGrpSpPr>
          <p:grpSpPr bwMode="auto">
            <a:xfrm>
              <a:off x="1632" y="1968"/>
              <a:ext cx="96" cy="192"/>
              <a:chOff x="1968" y="2784"/>
              <a:chExt cx="96" cy="192"/>
            </a:xfrm>
          </p:grpSpPr>
          <p:sp>
            <p:nvSpPr>
              <p:cNvPr id="357424" name="Oval 12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425" name="Line 13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7407" name="Group 14"/>
            <p:cNvGrpSpPr>
              <a:grpSpLocks/>
            </p:cNvGrpSpPr>
            <p:nvPr/>
          </p:nvGrpSpPr>
          <p:grpSpPr bwMode="auto">
            <a:xfrm>
              <a:off x="4896" y="1968"/>
              <a:ext cx="96" cy="192"/>
              <a:chOff x="1968" y="2784"/>
              <a:chExt cx="96" cy="192"/>
            </a:xfrm>
          </p:grpSpPr>
          <p:sp>
            <p:nvSpPr>
              <p:cNvPr id="357422" name="Oval 15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423" name="Line 16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7408" name="Group 17"/>
            <p:cNvGrpSpPr>
              <a:grpSpLocks/>
            </p:cNvGrpSpPr>
            <p:nvPr/>
          </p:nvGrpSpPr>
          <p:grpSpPr bwMode="auto">
            <a:xfrm>
              <a:off x="3120" y="1776"/>
              <a:ext cx="1248" cy="144"/>
              <a:chOff x="3120" y="1824"/>
              <a:chExt cx="1248" cy="144"/>
            </a:xfrm>
          </p:grpSpPr>
          <p:grpSp>
            <p:nvGrpSpPr>
              <p:cNvPr id="357417" name="Group 18"/>
              <p:cNvGrpSpPr>
                <a:grpSpLocks/>
              </p:cNvGrpSpPr>
              <p:nvPr/>
            </p:nvGrpSpPr>
            <p:grpSpPr bwMode="auto">
              <a:xfrm>
                <a:off x="3600" y="1824"/>
                <a:ext cx="288" cy="144"/>
                <a:chOff x="3168" y="1920"/>
                <a:chExt cx="288" cy="144"/>
              </a:xfrm>
            </p:grpSpPr>
            <p:sp>
              <p:nvSpPr>
                <p:cNvPr id="357420" name="Line 19"/>
                <p:cNvSpPr>
                  <a:spLocks noChangeShapeType="1"/>
                </p:cNvSpPr>
                <p:nvPr/>
              </p:nvSpPr>
              <p:spPr bwMode="auto">
                <a:xfrm>
                  <a:off x="3168" y="196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421" name="Line 20"/>
                <p:cNvSpPr>
                  <a:spLocks noChangeShapeType="1"/>
                </p:cNvSpPr>
                <p:nvPr/>
              </p:nvSpPr>
              <p:spPr bwMode="auto">
                <a:xfrm>
                  <a:off x="3168" y="1920"/>
                  <a:ext cx="288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7418" name="Line 21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7419" name="Line 22"/>
              <p:cNvSpPr>
                <a:spLocks noChangeShapeType="1"/>
              </p:cNvSpPr>
              <p:nvPr/>
            </p:nvSpPr>
            <p:spPr bwMode="auto">
              <a:xfrm>
                <a:off x="3888" y="196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7409" name="Group 23"/>
            <p:cNvGrpSpPr>
              <a:grpSpLocks/>
            </p:cNvGrpSpPr>
            <p:nvPr/>
          </p:nvGrpSpPr>
          <p:grpSpPr bwMode="auto">
            <a:xfrm>
              <a:off x="3120" y="2064"/>
              <a:ext cx="1248" cy="144"/>
              <a:chOff x="3120" y="2112"/>
              <a:chExt cx="1248" cy="144"/>
            </a:xfrm>
          </p:grpSpPr>
          <p:grpSp>
            <p:nvGrpSpPr>
              <p:cNvPr id="357412" name="Group 24"/>
              <p:cNvGrpSpPr>
                <a:grpSpLocks/>
              </p:cNvGrpSpPr>
              <p:nvPr/>
            </p:nvGrpSpPr>
            <p:grpSpPr bwMode="auto">
              <a:xfrm>
                <a:off x="3600" y="2112"/>
                <a:ext cx="288" cy="144"/>
                <a:chOff x="3936" y="1920"/>
                <a:chExt cx="288" cy="144"/>
              </a:xfrm>
            </p:grpSpPr>
            <p:sp>
              <p:nvSpPr>
                <p:cNvPr id="357415" name="Line 25"/>
                <p:cNvSpPr>
                  <a:spLocks noChangeShapeType="1"/>
                </p:cNvSpPr>
                <p:nvPr/>
              </p:nvSpPr>
              <p:spPr bwMode="auto">
                <a:xfrm>
                  <a:off x="3936" y="196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416" name="Line 26"/>
                <p:cNvSpPr>
                  <a:spLocks noChangeShapeType="1"/>
                </p:cNvSpPr>
                <p:nvPr/>
              </p:nvSpPr>
              <p:spPr bwMode="auto">
                <a:xfrm>
                  <a:off x="3936" y="1920"/>
                  <a:ext cx="288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7413" name="Line 27"/>
              <p:cNvSpPr>
                <a:spLocks noChangeShapeType="1"/>
              </p:cNvSpPr>
              <p:nvPr/>
            </p:nvSpPr>
            <p:spPr bwMode="auto">
              <a:xfrm>
                <a:off x="3120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7414" name="Line 28"/>
              <p:cNvSpPr>
                <a:spLocks noChangeShapeType="1"/>
              </p:cNvSpPr>
              <p:nvPr/>
            </p:nvSpPr>
            <p:spPr bwMode="auto">
              <a:xfrm>
                <a:off x="3888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7410" name="Line 29"/>
            <p:cNvSpPr>
              <a:spLocks noChangeShapeType="1"/>
            </p:cNvSpPr>
            <p:nvPr/>
          </p:nvSpPr>
          <p:spPr bwMode="auto">
            <a:xfrm>
              <a:off x="3120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411" name="Line 30"/>
            <p:cNvSpPr>
              <a:spLocks noChangeShapeType="1"/>
            </p:cNvSpPr>
            <p:nvPr/>
          </p:nvSpPr>
          <p:spPr bwMode="auto">
            <a:xfrm>
              <a:off x="4368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57379" name="Text Box 31"/>
          <p:cNvSpPr txBox="1">
            <a:spLocks noChangeArrowheads="1"/>
          </p:cNvSpPr>
          <p:nvPr/>
        </p:nvSpPr>
        <p:spPr bwMode="auto">
          <a:xfrm>
            <a:off x="914400" y="3124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57380" name="Group 32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57383" name="Group 33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57398" name="Oval 34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7399" name="Group 35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7400" name="Line 36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401" name="Line 37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7384" name="Line 38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385" name="Line 39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386" name="Line 40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387" name="Line 41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388" name="Line 42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389" name="Line 43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390" name="Line 44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7391" name="Group 45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57396" name="Oval 46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397" name="Line 47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7392" name="Group 48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57394" name="Oval 49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395" name="Line 50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7393" name="Line 51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66356" name="Text Box 52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7382" name="Rectangle 5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02" name="Group 2"/>
          <p:cNvGrpSpPr>
            <a:grpSpLocks/>
          </p:cNvGrpSpPr>
          <p:nvPr/>
        </p:nvGrpSpPr>
        <p:grpSpPr bwMode="auto">
          <a:xfrm>
            <a:off x="2590800" y="2895600"/>
            <a:ext cx="5334000" cy="609600"/>
            <a:chOff x="1632" y="3312"/>
            <a:chExt cx="3360" cy="384"/>
          </a:xfrm>
        </p:grpSpPr>
        <p:sp>
          <p:nvSpPr>
            <p:cNvPr id="358426" name="Line 3"/>
            <p:cNvSpPr>
              <a:spLocks noChangeShapeType="1"/>
            </p:cNvSpPr>
            <p:nvPr/>
          </p:nvSpPr>
          <p:spPr bwMode="auto">
            <a:xfrm>
              <a:off x="4368" y="34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8427" name="Group 4"/>
            <p:cNvGrpSpPr>
              <a:grpSpLocks/>
            </p:cNvGrpSpPr>
            <p:nvPr/>
          </p:nvGrpSpPr>
          <p:grpSpPr bwMode="auto">
            <a:xfrm>
              <a:off x="1632" y="3312"/>
              <a:ext cx="3360" cy="384"/>
              <a:chOff x="1632" y="3312"/>
              <a:chExt cx="3360" cy="384"/>
            </a:xfrm>
          </p:grpSpPr>
          <p:grpSp>
            <p:nvGrpSpPr>
              <p:cNvPr id="358428" name="Group 5"/>
              <p:cNvGrpSpPr>
                <a:grpSpLocks/>
              </p:cNvGrpSpPr>
              <p:nvPr/>
            </p:nvGrpSpPr>
            <p:grpSpPr bwMode="auto">
              <a:xfrm>
                <a:off x="2400" y="3408"/>
                <a:ext cx="288" cy="288"/>
                <a:chOff x="1440" y="1440"/>
                <a:chExt cx="288" cy="288"/>
              </a:xfrm>
            </p:grpSpPr>
            <p:sp>
              <p:nvSpPr>
                <p:cNvPr id="358449" name="Oval 6"/>
                <p:cNvSpPr>
                  <a:spLocks noChangeArrowheads="1"/>
                </p:cNvSpPr>
                <p:nvPr/>
              </p:nvSpPr>
              <p:spPr bwMode="auto">
                <a:xfrm>
                  <a:off x="1440" y="1440"/>
                  <a:ext cx="288" cy="28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58450" name="Group 7"/>
                <p:cNvGrpSpPr>
                  <a:grpSpLocks/>
                </p:cNvGrpSpPr>
                <p:nvPr/>
              </p:nvGrpSpPr>
              <p:grpSpPr bwMode="auto">
                <a:xfrm rot="2615344">
                  <a:off x="1440" y="1440"/>
                  <a:ext cx="288" cy="288"/>
                  <a:chOff x="1440" y="1440"/>
                  <a:chExt cx="288" cy="288"/>
                </a:xfrm>
              </p:grpSpPr>
              <p:sp>
                <p:nvSpPr>
                  <p:cNvPr id="35845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452" name="Line 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58429" name="Line 10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8430" name="Line 11"/>
              <p:cNvSpPr>
                <a:spLocks noChangeShapeType="1"/>
              </p:cNvSpPr>
              <p:nvPr/>
            </p:nvSpPr>
            <p:spPr bwMode="auto">
              <a:xfrm>
                <a:off x="4368" y="355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8431" name="Line 12"/>
              <p:cNvSpPr>
                <a:spLocks noChangeShapeType="1"/>
              </p:cNvSpPr>
              <p:nvPr/>
            </p:nvSpPr>
            <p:spPr bwMode="auto">
              <a:xfrm>
                <a:off x="1728" y="355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8432" name="Group 13"/>
              <p:cNvGrpSpPr>
                <a:grpSpLocks/>
              </p:cNvGrpSpPr>
              <p:nvPr/>
            </p:nvGrpSpPr>
            <p:grpSpPr bwMode="auto">
              <a:xfrm>
                <a:off x="1632" y="3456"/>
                <a:ext cx="96" cy="192"/>
                <a:chOff x="1968" y="2784"/>
                <a:chExt cx="96" cy="192"/>
              </a:xfrm>
            </p:grpSpPr>
            <p:sp>
              <p:nvSpPr>
                <p:cNvPr id="358447" name="Oval 14"/>
                <p:cNvSpPr>
                  <a:spLocks noChangeArrowheads="1"/>
                </p:cNvSpPr>
                <p:nvPr/>
              </p:nvSpPr>
              <p:spPr bwMode="auto">
                <a:xfrm>
                  <a:off x="1968" y="2832"/>
                  <a:ext cx="96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844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968" y="278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8433" name="Group 16"/>
              <p:cNvGrpSpPr>
                <a:grpSpLocks/>
              </p:cNvGrpSpPr>
              <p:nvPr/>
            </p:nvGrpSpPr>
            <p:grpSpPr bwMode="auto">
              <a:xfrm>
                <a:off x="4896" y="3456"/>
                <a:ext cx="96" cy="192"/>
                <a:chOff x="1968" y="2784"/>
                <a:chExt cx="96" cy="192"/>
              </a:xfrm>
            </p:grpSpPr>
            <p:sp>
              <p:nvSpPr>
                <p:cNvPr id="358445" name="Oval 17"/>
                <p:cNvSpPr>
                  <a:spLocks noChangeArrowheads="1"/>
                </p:cNvSpPr>
                <p:nvPr/>
              </p:nvSpPr>
              <p:spPr bwMode="auto">
                <a:xfrm>
                  <a:off x="1968" y="2832"/>
                  <a:ext cx="96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844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68" y="278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8434" name="Line 19"/>
              <p:cNvSpPr>
                <a:spLocks noChangeShapeType="1"/>
              </p:cNvSpPr>
              <p:nvPr/>
            </p:nvSpPr>
            <p:spPr bwMode="auto">
              <a:xfrm>
                <a:off x="3600" y="33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8435" name="Line 20"/>
              <p:cNvSpPr>
                <a:spLocks noChangeShapeType="1"/>
              </p:cNvSpPr>
              <p:nvPr/>
            </p:nvSpPr>
            <p:spPr bwMode="auto">
              <a:xfrm>
                <a:off x="3120" y="340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8436" name="Line 21"/>
              <p:cNvSpPr>
                <a:spLocks noChangeShapeType="1"/>
              </p:cNvSpPr>
              <p:nvPr/>
            </p:nvSpPr>
            <p:spPr bwMode="auto">
              <a:xfrm>
                <a:off x="3888" y="340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8437" name="Group 22"/>
              <p:cNvGrpSpPr>
                <a:grpSpLocks/>
              </p:cNvGrpSpPr>
              <p:nvPr/>
            </p:nvGrpSpPr>
            <p:grpSpPr bwMode="auto">
              <a:xfrm>
                <a:off x="3120" y="3552"/>
                <a:ext cx="1248" cy="144"/>
                <a:chOff x="3120" y="2112"/>
                <a:chExt cx="1248" cy="144"/>
              </a:xfrm>
            </p:grpSpPr>
            <p:grpSp>
              <p:nvGrpSpPr>
                <p:cNvPr id="358440" name="Group 23"/>
                <p:cNvGrpSpPr>
                  <a:grpSpLocks/>
                </p:cNvGrpSpPr>
                <p:nvPr/>
              </p:nvGrpSpPr>
              <p:grpSpPr bwMode="auto">
                <a:xfrm>
                  <a:off x="3600" y="2112"/>
                  <a:ext cx="288" cy="144"/>
                  <a:chOff x="3936" y="1920"/>
                  <a:chExt cx="288" cy="144"/>
                </a:xfrm>
              </p:grpSpPr>
              <p:sp>
                <p:nvSpPr>
                  <p:cNvPr id="35844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96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44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920"/>
                    <a:ext cx="288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58441" name="Line 26"/>
                <p:cNvSpPr>
                  <a:spLocks noChangeShapeType="1"/>
                </p:cNvSpPr>
                <p:nvPr/>
              </p:nvSpPr>
              <p:spPr bwMode="auto">
                <a:xfrm>
                  <a:off x="3120" y="225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8442" name="Line 27"/>
                <p:cNvSpPr>
                  <a:spLocks noChangeShapeType="1"/>
                </p:cNvSpPr>
                <p:nvPr/>
              </p:nvSpPr>
              <p:spPr bwMode="auto">
                <a:xfrm>
                  <a:off x="3888" y="225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8438" name="Line 28"/>
              <p:cNvSpPr>
                <a:spLocks noChangeShapeType="1"/>
              </p:cNvSpPr>
              <p:nvPr/>
            </p:nvSpPr>
            <p:spPr bwMode="auto">
              <a:xfrm>
                <a:off x="3120" y="34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8439" name="Line 29"/>
              <p:cNvSpPr>
                <a:spLocks noChangeShapeType="1"/>
              </p:cNvSpPr>
              <p:nvPr/>
            </p:nvSpPr>
            <p:spPr bwMode="auto">
              <a:xfrm>
                <a:off x="3600" y="3312"/>
                <a:ext cx="28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58403" name="Text Box 30"/>
          <p:cNvSpPr txBox="1">
            <a:spLocks noChangeArrowheads="1"/>
          </p:cNvSpPr>
          <p:nvPr/>
        </p:nvSpPr>
        <p:spPr bwMode="auto">
          <a:xfrm>
            <a:off x="914400" y="3124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58404" name="Group 31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58407" name="Group 32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58422" name="Oval 33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8423" name="Group 34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8424" name="Line 35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8425" name="Line 36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8408" name="Line 37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8409" name="Line 38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8410" name="Line 39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8411" name="Line 40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8412" name="Line 41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8413" name="Line 42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8414" name="Line 43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8415" name="Group 44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58420" name="Oval 45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421" name="Line 46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8416" name="Group 47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58418" name="Oval 48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419" name="Line 49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8417" name="Line 50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67379" name="Text Box 51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4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8406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426" name="Group 2"/>
          <p:cNvGrpSpPr>
            <a:grpSpLocks/>
          </p:cNvGrpSpPr>
          <p:nvPr/>
        </p:nvGrpSpPr>
        <p:grpSpPr bwMode="auto">
          <a:xfrm>
            <a:off x="2590800" y="2819400"/>
            <a:ext cx="5334000" cy="685800"/>
            <a:chOff x="1632" y="1488"/>
            <a:chExt cx="3360" cy="432"/>
          </a:xfrm>
        </p:grpSpPr>
        <p:sp>
          <p:nvSpPr>
            <p:cNvPr id="359450" name="Oval 3"/>
            <p:cNvSpPr>
              <a:spLocks noChangeArrowheads="1"/>
            </p:cNvSpPr>
            <p:nvPr/>
          </p:nvSpPr>
          <p:spPr bwMode="auto">
            <a:xfrm>
              <a:off x="2400" y="1632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59451" name="Group 4"/>
            <p:cNvGrpSpPr>
              <a:grpSpLocks/>
            </p:cNvGrpSpPr>
            <p:nvPr/>
          </p:nvGrpSpPr>
          <p:grpSpPr bwMode="auto">
            <a:xfrm>
              <a:off x="1632" y="1488"/>
              <a:ext cx="3360" cy="432"/>
              <a:chOff x="1632" y="1488"/>
              <a:chExt cx="3360" cy="432"/>
            </a:xfrm>
          </p:grpSpPr>
          <p:sp>
            <p:nvSpPr>
              <p:cNvPr id="359452" name="Line 5"/>
              <p:cNvSpPr>
                <a:spLocks noChangeShapeType="1"/>
              </p:cNvSpPr>
              <p:nvPr/>
            </p:nvSpPr>
            <p:spPr bwMode="auto">
              <a:xfrm>
                <a:off x="4368" y="16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9453" name="Group 6"/>
              <p:cNvGrpSpPr>
                <a:grpSpLocks/>
              </p:cNvGrpSpPr>
              <p:nvPr/>
            </p:nvGrpSpPr>
            <p:grpSpPr bwMode="auto">
              <a:xfrm>
                <a:off x="2400" y="1632"/>
                <a:ext cx="288" cy="288"/>
                <a:chOff x="2400" y="1632"/>
                <a:chExt cx="288" cy="288"/>
              </a:xfrm>
            </p:grpSpPr>
            <p:sp>
              <p:nvSpPr>
                <p:cNvPr id="359472" name="Line 7"/>
                <p:cNvSpPr>
                  <a:spLocks noChangeShapeType="1"/>
                </p:cNvSpPr>
                <p:nvPr/>
              </p:nvSpPr>
              <p:spPr bwMode="auto">
                <a:xfrm rot="2615344">
                  <a:off x="2400" y="177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9473" name="Line 8"/>
                <p:cNvSpPr>
                  <a:spLocks noChangeShapeType="1"/>
                </p:cNvSpPr>
                <p:nvPr/>
              </p:nvSpPr>
              <p:spPr bwMode="auto">
                <a:xfrm rot="-2784656">
                  <a:off x="2400" y="177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9454" name="Line 9"/>
              <p:cNvSpPr>
                <a:spLocks noChangeShapeType="1"/>
              </p:cNvSpPr>
              <p:nvPr/>
            </p:nvSpPr>
            <p:spPr bwMode="auto">
              <a:xfrm>
                <a:off x="2688" y="1776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55" name="Line 10"/>
              <p:cNvSpPr>
                <a:spLocks noChangeShapeType="1"/>
              </p:cNvSpPr>
              <p:nvPr/>
            </p:nvSpPr>
            <p:spPr bwMode="auto">
              <a:xfrm>
                <a:off x="4368" y="177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56" name="Line 11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9457" name="Group 12"/>
              <p:cNvGrpSpPr>
                <a:grpSpLocks/>
              </p:cNvGrpSpPr>
              <p:nvPr/>
            </p:nvGrpSpPr>
            <p:grpSpPr bwMode="auto">
              <a:xfrm>
                <a:off x="1632" y="1680"/>
                <a:ext cx="96" cy="192"/>
                <a:chOff x="1632" y="3072"/>
                <a:chExt cx="96" cy="192"/>
              </a:xfrm>
            </p:grpSpPr>
            <p:sp>
              <p:nvSpPr>
                <p:cNvPr id="359470" name="Oval 13"/>
                <p:cNvSpPr>
                  <a:spLocks noChangeArrowheads="1"/>
                </p:cNvSpPr>
                <p:nvPr/>
              </p:nvSpPr>
              <p:spPr bwMode="auto">
                <a:xfrm>
                  <a:off x="1632" y="3120"/>
                  <a:ext cx="96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947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632" y="3072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9458" name="Group 15"/>
              <p:cNvGrpSpPr>
                <a:grpSpLocks/>
              </p:cNvGrpSpPr>
              <p:nvPr/>
            </p:nvGrpSpPr>
            <p:grpSpPr bwMode="auto">
              <a:xfrm>
                <a:off x="4896" y="1680"/>
                <a:ext cx="96" cy="192"/>
                <a:chOff x="4896" y="3072"/>
                <a:chExt cx="96" cy="192"/>
              </a:xfrm>
            </p:grpSpPr>
            <p:sp>
              <p:nvSpPr>
                <p:cNvPr id="359468" name="Oval 16"/>
                <p:cNvSpPr>
                  <a:spLocks noChangeArrowheads="1"/>
                </p:cNvSpPr>
                <p:nvPr/>
              </p:nvSpPr>
              <p:spPr bwMode="auto">
                <a:xfrm>
                  <a:off x="4896" y="3120"/>
                  <a:ext cx="96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946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896" y="3072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9459" name="Line 18"/>
              <p:cNvSpPr>
                <a:spLocks noChangeShapeType="1"/>
              </p:cNvSpPr>
              <p:nvPr/>
            </p:nvSpPr>
            <p:spPr bwMode="auto">
              <a:xfrm>
                <a:off x="3600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0" name="Line 19"/>
              <p:cNvSpPr>
                <a:spLocks noChangeShapeType="1"/>
              </p:cNvSpPr>
              <p:nvPr/>
            </p:nvSpPr>
            <p:spPr bwMode="auto">
              <a:xfrm>
                <a:off x="3120" y="163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1" name="Line 20"/>
              <p:cNvSpPr>
                <a:spLocks noChangeShapeType="1"/>
              </p:cNvSpPr>
              <p:nvPr/>
            </p:nvSpPr>
            <p:spPr bwMode="auto">
              <a:xfrm>
                <a:off x="3888" y="163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2" name="Line 21"/>
              <p:cNvSpPr>
                <a:spLocks noChangeShapeType="1"/>
              </p:cNvSpPr>
              <p:nvPr/>
            </p:nvSpPr>
            <p:spPr bwMode="auto">
              <a:xfrm>
                <a:off x="3600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3" name="Line 22"/>
              <p:cNvSpPr>
                <a:spLocks noChangeShapeType="1"/>
              </p:cNvSpPr>
              <p:nvPr/>
            </p:nvSpPr>
            <p:spPr bwMode="auto">
              <a:xfrm>
                <a:off x="3120" y="192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4" name="Line 23"/>
              <p:cNvSpPr>
                <a:spLocks noChangeShapeType="1"/>
              </p:cNvSpPr>
              <p:nvPr/>
            </p:nvSpPr>
            <p:spPr bwMode="auto">
              <a:xfrm>
                <a:off x="3888" y="192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5" name="Line 24"/>
              <p:cNvSpPr>
                <a:spLocks noChangeShapeType="1"/>
              </p:cNvSpPr>
              <p:nvPr/>
            </p:nvSpPr>
            <p:spPr bwMode="auto">
              <a:xfrm>
                <a:off x="3120" y="16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6" name="Line 25"/>
              <p:cNvSpPr>
                <a:spLocks noChangeShapeType="1"/>
              </p:cNvSpPr>
              <p:nvPr/>
            </p:nvSpPr>
            <p:spPr bwMode="auto">
              <a:xfrm>
                <a:off x="3600" y="1824"/>
                <a:ext cx="28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7" name="Line 26"/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28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59427" name="Text Box 27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59428" name="Text Box 28"/>
          <p:cNvSpPr txBox="1">
            <a:spLocks noChangeArrowheads="1"/>
          </p:cNvSpPr>
          <p:nvPr/>
        </p:nvSpPr>
        <p:spPr bwMode="auto">
          <a:xfrm>
            <a:off x="914400" y="3124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59429" name="Group 29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59431" name="Group 30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59446" name="Oval 31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9447" name="Group 32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9448" name="Line 33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9449" name="Line 34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9432" name="Line 35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9433" name="Line 36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9434" name="Line 37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9435" name="Line 38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9436" name="Line 39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9437" name="Line 40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9438" name="Line 41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9439" name="Group 42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59444" name="Oval 43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445" name="Line 44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9440" name="Group 45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59442" name="Oval 46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443" name="Line 47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9441" name="Line 48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59430" name="Rectangle 5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450" name="Group 2"/>
          <p:cNvGrpSpPr>
            <a:grpSpLocks/>
          </p:cNvGrpSpPr>
          <p:nvPr/>
        </p:nvGrpSpPr>
        <p:grpSpPr bwMode="auto">
          <a:xfrm>
            <a:off x="2590800" y="2895600"/>
            <a:ext cx="5334000" cy="609600"/>
            <a:chOff x="1632" y="1632"/>
            <a:chExt cx="3360" cy="384"/>
          </a:xfrm>
        </p:grpSpPr>
        <p:sp>
          <p:nvSpPr>
            <p:cNvPr id="360474" name="Oval 3"/>
            <p:cNvSpPr>
              <a:spLocks noChangeArrowheads="1"/>
            </p:cNvSpPr>
            <p:nvPr/>
          </p:nvSpPr>
          <p:spPr bwMode="auto">
            <a:xfrm>
              <a:off x="2400" y="1728"/>
              <a:ext cx="288" cy="28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60475" name="Group 4"/>
            <p:cNvGrpSpPr>
              <a:grpSpLocks/>
            </p:cNvGrpSpPr>
            <p:nvPr/>
          </p:nvGrpSpPr>
          <p:grpSpPr bwMode="auto">
            <a:xfrm>
              <a:off x="1632" y="1632"/>
              <a:ext cx="3360" cy="384"/>
              <a:chOff x="1632" y="1632"/>
              <a:chExt cx="3360" cy="384"/>
            </a:xfrm>
          </p:grpSpPr>
          <p:grpSp>
            <p:nvGrpSpPr>
              <p:cNvPr id="360476" name="Group 5"/>
              <p:cNvGrpSpPr>
                <a:grpSpLocks/>
              </p:cNvGrpSpPr>
              <p:nvPr/>
            </p:nvGrpSpPr>
            <p:grpSpPr bwMode="auto">
              <a:xfrm>
                <a:off x="1632" y="1632"/>
                <a:ext cx="3360" cy="384"/>
                <a:chOff x="1632" y="1632"/>
                <a:chExt cx="3360" cy="384"/>
              </a:xfrm>
            </p:grpSpPr>
            <p:sp>
              <p:nvSpPr>
                <p:cNvPr id="360478" name="Line 6"/>
                <p:cNvSpPr>
                  <a:spLocks noChangeShapeType="1"/>
                </p:cNvSpPr>
                <p:nvPr/>
              </p:nvSpPr>
              <p:spPr bwMode="auto">
                <a:xfrm>
                  <a:off x="4368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0479" name="Group 7"/>
                <p:cNvGrpSpPr>
                  <a:grpSpLocks/>
                </p:cNvGrpSpPr>
                <p:nvPr/>
              </p:nvGrpSpPr>
              <p:grpSpPr bwMode="auto">
                <a:xfrm rot="2615344">
                  <a:off x="2400" y="1728"/>
                  <a:ext cx="288" cy="288"/>
                  <a:chOff x="1440" y="1440"/>
                  <a:chExt cx="288" cy="288"/>
                </a:xfrm>
              </p:grpSpPr>
              <p:sp>
                <p:nvSpPr>
                  <p:cNvPr id="36049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0498" name="Line 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0480" name="Line 10"/>
                <p:cNvSpPr>
                  <a:spLocks noChangeShapeType="1"/>
                </p:cNvSpPr>
                <p:nvPr/>
              </p:nvSpPr>
              <p:spPr bwMode="auto">
                <a:xfrm>
                  <a:off x="2688" y="1872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81" name="Line 11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5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82" name="Line 12"/>
                <p:cNvSpPr>
                  <a:spLocks noChangeShapeType="1"/>
                </p:cNvSpPr>
                <p:nvPr/>
              </p:nvSpPr>
              <p:spPr bwMode="auto">
                <a:xfrm>
                  <a:off x="1728" y="1872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0483" name="Group 13"/>
                <p:cNvGrpSpPr>
                  <a:grpSpLocks/>
                </p:cNvGrpSpPr>
                <p:nvPr/>
              </p:nvGrpSpPr>
              <p:grpSpPr bwMode="auto">
                <a:xfrm>
                  <a:off x="1632" y="1776"/>
                  <a:ext cx="96" cy="192"/>
                  <a:chOff x="1632" y="3072"/>
                  <a:chExt cx="96" cy="192"/>
                </a:xfrm>
              </p:grpSpPr>
              <p:sp>
                <p:nvSpPr>
                  <p:cNvPr id="36049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0496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2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0484" name="Group 16"/>
                <p:cNvGrpSpPr>
                  <a:grpSpLocks/>
                </p:cNvGrpSpPr>
                <p:nvPr/>
              </p:nvGrpSpPr>
              <p:grpSpPr bwMode="auto">
                <a:xfrm>
                  <a:off x="4896" y="1776"/>
                  <a:ext cx="96" cy="192"/>
                  <a:chOff x="4896" y="3072"/>
                  <a:chExt cx="96" cy="192"/>
                </a:xfrm>
              </p:grpSpPr>
              <p:sp>
                <p:nvSpPr>
                  <p:cNvPr id="36049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0494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6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0485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163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86" name="Line 20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87" name="Line 21"/>
                <p:cNvSpPr>
                  <a:spLocks noChangeShapeType="1"/>
                </p:cNvSpPr>
                <p:nvPr/>
              </p:nvSpPr>
              <p:spPr bwMode="auto">
                <a:xfrm>
                  <a:off x="3888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88" name="Line 22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89" name="Line 23"/>
                <p:cNvSpPr>
                  <a:spLocks noChangeShapeType="1"/>
                </p:cNvSpPr>
                <p:nvPr/>
              </p:nvSpPr>
              <p:spPr bwMode="auto">
                <a:xfrm>
                  <a:off x="3120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90" name="Line 24"/>
                <p:cNvSpPr>
                  <a:spLocks noChangeShapeType="1"/>
                </p:cNvSpPr>
                <p:nvPr/>
              </p:nvSpPr>
              <p:spPr bwMode="auto">
                <a:xfrm>
                  <a:off x="3888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91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92" name="Line 26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288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0477" name="Line 27"/>
              <p:cNvSpPr>
                <a:spLocks noChangeShapeType="1"/>
              </p:cNvSpPr>
              <p:nvPr/>
            </p:nvSpPr>
            <p:spPr bwMode="auto">
              <a:xfrm>
                <a:off x="3600" y="1632"/>
                <a:ext cx="28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60451" name="Text Box 28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0452" name="Text Box 29"/>
          <p:cNvSpPr txBox="1">
            <a:spLocks noChangeArrowheads="1"/>
          </p:cNvSpPr>
          <p:nvPr/>
        </p:nvSpPr>
        <p:spPr bwMode="auto">
          <a:xfrm>
            <a:off x="914400" y="3124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60453" name="Group 30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60455" name="Group 31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60470" name="Oval 3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0471" name="Group 33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60472" name="Line 34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73" name="Line 35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0456" name="Line 36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0457" name="Line 37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0458" name="Line 38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0459" name="Line 39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0460" name="Line 40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0461" name="Line 41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0462" name="Line 42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0463" name="Group 43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60468" name="Oval 44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469" name="Line 45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0464" name="Group 46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60466" name="Oval 47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467" name="Line 48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0465" name="Line 49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60454" name="Rectangle 5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914400" y="3124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70404" name="Text Box 4"/>
          <p:cNvSpPr txBox="1">
            <a:spLocks noChangeArrowheads="1"/>
          </p:cNvSpPr>
          <p:nvPr/>
        </p:nvSpPr>
        <p:spPr bwMode="auto">
          <a:xfrm>
            <a:off x="914400" y="4267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逻辑非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61477" name="Group 5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61505" name="Group 6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61520" name="Oval 7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1521" name="Group 8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61522" name="Line 9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523" name="Line 10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1506" name="Line 11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1507" name="Line 12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1508" name="Line 13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1509" name="Line 14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1510" name="Line 15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1511" name="Line 16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1512" name="Line 17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1513" name="Group 18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61518" name="Oval 19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519" name="Line 20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1514" name="Group 21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61516" name="Oval 22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517" name="Line 23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1515" name="Line 24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61478" name="Group 25"/>
          <p:cNvGrpSpPr>
            <a:grpSpLocks/>
          </p:cNvGrpSpPr>
          <p:nvPr/>
        </p:nvGrpSpPr>
        <p:grpSpPr bwMode="auto">
          <a:xfrm>
            <a:off x="2590800" y="2895600"/>
            <a:ext cx="5334000" cy="609600"/>
            <a:chOff x="1632" y="1632"/>
            <a:chExt cx="3360" cy="384"/>
          </a:xfrm>
        </p:grpSpPr>
        <p:sp>
          <p:nvSpPr>
            <p:cNvPr id="361480" name="Oval 26"/>
            <p:cNvSpPr>
              <a:spLocks noChangeArrowheads="1"/>
            </p:cNvSpPr>
            <p:nvPr/>
          </p:nvSpPr>
          <p:spPr bwMode="auto">
            <a:xfrm>
              <a:off x="2400" y="1728"/>
              <a:ext cx="288" cy="28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61481" name="Group 27"/>
            <p:cNvGrpSpPr>
              <a:grpSpLocks/>
            </p:cNvGrpSpPr>
            <p:nvPr/>
          </p:nvGrpSpPr>
          <p:grpSpPr bwMode="auto">
            <a:xfrm>
              <a:off x="1632" y="1632"/>
              <a:ext cx="3360" cy="384"/>
              <a:chOff x="1632" y="1632"/>
              <a:chExt cx="3360" cy="384"/>
            </a:xfrm>
          </p:grpSpPr>
          <p:grpSp>
            <p:nvGrpSpPr>
              <p:cNvPr id="361482" name="Group 28"/>
              <p:cNvGrpSpPr>
                <a:grpSpLocks/>
              </p:cNvGrpSpPr>
              <p:nvPr/>
            </p:nvGrpSpPr>
            <p:grpSpPr bwMode="auto">
              <a:xfrm>
                <a:off x="1632" y="1632"/>
                <a:ext cx="3360" cy="384"/>
                <a:chOff x="1632" y="1632"/>
                <a:chExt cx="3360" cy="384"/>
              </a:xfrm>
            </p:grpSpPr>
            <p:sp>
              <p:nvSpPr>
                <p:cNvPr id="361484" name="Line 29"/>
                <p:cNvSpPr>
                  <a:spLocks noChangeShapeType="1"/>
                </p:cNvSpPr>
                <p:nvPr/>
              </p:nvSpPr>
              <p:spPr bwMode="auto">
                <a:xfrm>
                  <a:off x="4368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1485" name="Group 30"/>
                <p:cNvGrpSpPr>
                  <a:grpSpLocks/>
                </p:cNvGrpSpPr>
                <p:nvPr/>
              </p:nvGrpSpPr>
              <p:grpSpPr bwMode="auto">
                <a:xfrm rot="2615344">
                  <a:off x="2400" y="1728"/>
                  <a:ext cx="288" cy="288"/>
                  <a:chOff x="1440" y="1440"/>
                  <a:chExt cx="288" cy="288"/>
                </a:xfrm>
              </p:grpSpPr>
              <p:sp>
                <p:nvSpPr>
                  <p:cNvPr id="36150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1504" name="Line 3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1486" name="Line 33"/>
                <p:cNvSpPr>
                  <a:spLocks noChangeShapeType="1"/>
                </p:cNvSpPr>
                <p:nvPr/>
              </p:nvSpPr>
              <p:spPr bwMode="auto">
                <a:xfrm>
                  <a:off x="2688" y="1872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87" name="Line 34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5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88" name="Line 35"/>
                <p:cNvSpPr>
                  <a:spLocks noChangeShapeType="1"/>
                </p:cNvSpPr>
                <p:nvPr/>
              </p:nvSpPr>
              <p:spPr bwMode="auto">
                <a:xfrm>
                  <a:off x="1728" y="1872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1489" name="Group 36"/>
                <p:cNvGrpSpPr>
                  <a:grpSpLocks/>
                </p:cNvGrpSpPr>
                <p:nvPr/>
              </p:nvGrpSpPr>
              <p:grpSpPr bwMode="auto">
                <a:xfrm>
                  <a:off x="1632" y="1776"/>
                  <a:ext cx="96" cy="192"/>
                  <a:chOff x="1632" y="3072"/>
                  <a:chExt cx="96" cy="192"/>
                </a:xfrm>
              </p:grpSpPr>
              <p:sp>
                <p:nvSpPr>
                  <p:cNvPr id="36150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1502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2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1490" name="Group 39"/>
                <p:cNvGrpSpPr>
                  <a:grpSpLocks/>
                </p:cNvGrpSpPr>
                <p:nvPr/>
              </p:nvGrpSpPr>
              <p:grpSpPr bwMode="auto">
                <a:xfrm>
                  <a:off x="4896" y="1776"/>
                  <a:ext cx="96" cy="192"/>
                  <a:chOff x="4896" y="3072"/>
                  <a:chExt cx="96" cy="192"/>
                </a:xfrm>
              </p:grpSpPr>
              <p:sp>
                <p:nvSpPr>
                  <p:cNvPr id="361499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1500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6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1491" name="Line 42"/>
                <p:cNvSpPr>
                  <a:spLocks noChangeShapeType="1"/>
                </p:cNvSpPr>
                <p:nvPr/>
              </p:nvSpPr>
              <p:spPr bwMode="auto">
                <a:xfrm>
                  <a:off x="3600" y="163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2" name="Line 43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3" name="Line 44"/>
                <p:cNvSpPr>
                  <a:spLocks noChangeShapeType="1"/>
                </p:cNvSpPr>
                <p:nvPr/>
              </p:nvSpPr>
              <p:spPr bwMode="auto">
                <a:xfrm>
                  <a:off x="3888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4" name="Line 45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5" name="Line 46"/>
                <p:cNvSpPr>
                  <a:spLocks noChangeShapeType="1"/>
                </p:cNvSpPr>
                <p:nvPr/>
              </p:nvSpPr>
              <p:spPr bwMode="auto">
                <a:xfrm>
                  <a:off x="3120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6" name="Line 47"/>
                <p:cNvSpPr>
                  <a:spLocks noChangeShapeType="1"/>
                </p:cNvSpPr>
                <p:nvPr/>
              </p:nvSpPr>
              <p:spPr bwMode="auto">
                <a:xfrm>
                  <a:off x="3888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7" name="Line 48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8" name="Line 49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288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1483" name="Line 50"/>
              <p:cNvSpPr>
                <a:spLocks noChangeShapeType="1"/>
              </p:cNvSpPr>
              <p:nvPr/>
            </p:nvSpPr>
            <p:spPr bwMode="auto">
              <a:xfrm>
                <a:off x="3600" y="1632"/>
                <a:ext cx="28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61479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08838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  <p:sp>
        <p:nvSpPr>
          <p:cNvPr id="1014790" name="AutoShape 6"/>
          <p:cNvSpPr>
            <a:spLocks/>
          </p:cNvSpPr>
          <p:nvPr/>
        </p:nvSpPr>
        <p:spPr bwMode="auto">
          <a:xfrm>
            <a:off x="4572000" y="620713"/>
            <a:ext cx="1655763" cy="647700"/>
          </a:xfrm>
          <a:prstGeom prst="borderCallout2">
            <a:avLst>
              <a:gd name="adj1" fmla="val 17648"/>
              <a:gd name="adj2" fmla="val -4602"/>
              <a:gd name="adj3" fmla="val 17648"/>
              <a:gd name="adj4" fmla="val -4602"/>
              <a:gd name="adj5" fmla="val 357843"/>
              <a:gd name="adj6" fmla="val -11150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项目结构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1950" y="984250"/>
            <a:ext cx="1370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 smtClean="0">
                <a:solidFill>
                  <a:srgbClr val="3333FF"/>
                </a:solidFill>
              </a:rPr>
              <a:t>新建项目</a:t>
            </a:r>
            <a:endParaRPr lang="zh-CN" altLang="en-US" sz="200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90" grpId="0" animBg="1" autoUpdateAnimBg="0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498" name="Group 2"/>
          <p:cNvGrpSpPr>
            <a:grpSpLocks/>
          </p:cNvGrpSpPr>
          <p:nvPr/>
        </p:nvGrpSpPr>
        <p:grpSpPr bwMode="auto">
          <a:xfrm>
            <a:off x="2590800" y="4267200"/>
            <a:ext cx="5334000" cy="838200"/>
            <a:chOff x="1632" y="2688"/>
            <a:chExt cx="3360" cy="528"/>
          </a:xfrm>
        </p:grpSpPr>
        <p:sp>
          <p:nvSpPr>
            <p:cNvPr id="362549" name="Line 3"/>
            <p:cNvSpPr>
              <a:spLocks noChangeShapeType="1"/>
            </p:cNvSpPr>
            <p:nvPr/>
          </p:nvSpPr>
          <p:spPr bwMode="auto">
            <a:xfrm>
              <a:off x="2448" y="3072"/>
              <a:ext cx="28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2550" name="Group 4"/>
            <p:cNvGrpSpPr>
              <a:grpSpLocks/>
            </p:cNvGrpSpPr>
            <p:nvPr/>
          </p:nvGrpSpPr>
          <p:grpSpPr bwMode="auto">
            <a:xfrm>
              <a:off x="2400" y="2688"/>
              <a:ext cx="288" cy="288"/>
              <a:chOff x="2400" y="2736"/>
              <a:chExt cx="288" cy="288"/>
            </a:xfrm>
          </p:grpSpPr>
          <p:sp>
            <p:nvSpPr>
              <p:cNvPr id="362566" name="Oval 5"/>
              <p:cNvSpPr>
                <a:spLocks noChangeArrowheads="1"/>
              </p:cNvSpPr>
              <p:nvPr/>
            </p:nvSpPr>
            <p:spPr bwMode="auto">
              <a:xfrm>
                <a:off x="2400" y="2736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2567" name="Group 6"/>
              <p:cNvGrpSpPr>
                <a:grpSpLocks/>
              </p:cNvGrpSpPr>
              <p:nvPr/>
            </p:nvGrpSpPr>
            <p:grpSpPr bwMode="auto">
              <a:xfrm rot="2615344">
                <a:off x="2400" y="2736"/>
                <a:ext cx="288" cy="288"/>
                <a:chOff x="1440" y="1440"/>
                <a:chExt cx="288" cy="288"/>
              </a:xfrm>
            </p:grpSpPr>
            <p:sp>
              <p:nvSpPr>
                <p:cNvPr id="362568" name="Line 7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69" name="Line 8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2551" name="Line 9"/>
            <p:cNvSpPr>
              <a:spLocks noChangeShapeType="1"/>
            </p:cNvSpPr>
            <p:nvPr/>
          </p:nvSpPr>
          <p:spPr bwMode="auto">
            <a:xfrm>
              <a:off x="2688" y="283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52" name="Line 10"/>
            <p:cNvSpPr>
              <a:spLocks noChangeShapeType="1"/>
            </p:cNvSpPr>
            <p:nvPr/>
          </p:nvSpPr>
          <p:spPr bwMode="auto">
            <a:xfrm>
              <a:off x="4176" y="28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53" name="Line 11"/>
            <p:cNvSpPr>
              <a:spLocks noChangeShapeType="1"/>
            </p:cNvSpPr>
            <p:nvPr/>
          </p:nvSpPr>
          <p:spPr bwMode="auto">
            <a:xfrm>
              <a:off x="1728" y="283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2554" name="Group 12"/>
            <p:cNvGrpSpPr>
              <a:grpSpLocks/>
            </p:cNvGrpSpPr>
            <p:nvPr/>
          </p:nvGrpSpPr>
          <p:grpSpPr bwMode="auto">
            <a:xfrm>
              <a:off x="1632" y="2736"/>
              <a:ext cx="96" cy="192"/>
              <a:chOff x="1632" y="3072"/>
              <a:chExt cx="96" cy="192"/>
            </a:xfrm>
          </p:grpSpPr>
          <p:sp>
            <p:nvSpPr>
              <p:cNvPr id="362564" name="Oval 13"/>
              <p:cNvSpPr>
                <a:spLocks noChangeArrowheads="1"/>
              </p:cNvSpPr>
              <p:nvPr/>
            </p:nvSpPr>
            <p:spPr bwMode="auto">
              <a:xfrm>
                <a:off x="1632" y="3120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565" name="Line 14"/>
              <p:cNvSpPr>
                <a:spLocks noChangeShapeType="1"/>
              </p:cNvSpPr>
              <p:nvPr/>
            </p:nvSpPr>
            <p:spPr bwMode="auto">
              <a:xfrm flipH="1">
                <a:off x="1632" y="3072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2555" name="Group 15"/>
            <p:cNvGrpSpPr>
              <a:grpSpLocks/>
            </p:cNvGrpSpPr>
            <p:nvPr/>
          </p:nvGrpSpPr>
          <p:grpSpPr bwMode="auto">
            <a:xfrm>
              <a:off x="4896" y="2736"/>
              <a:ext cx="96" cy="192"/>
              <a:chOff x="4896" y="3072"/>
              <a:chExt cx="96" cy="192"/>
            </a:xfrm>
          </p:grpSpPr>
          <p:sp>
            <p:nvSpPr>
              <p:cNvPr id="362562" name="Oval 16"/>
              <p:cNvSpPr>
                <a:spLocks noChangeArrowheads="1"/>
              </p:cNvSpPr>
              <p:nvPr/>
            </p:nvSpPr>
            <p:spPr bwMode="auto">
              <a:xfrm>
                <a:off x="4896" y="3120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563" name="Line 17"/>
              <p:cNvSpPr>
                <a:spLocks noChangeShapeType="1"/>
              </p:cNvSpPr>
              <p:nvPr/>
            </p:nvSpPr>
            <p:spPr bwMode="auto">
              <a:xfrm flipH="1">
                <a:off x="4896" y="3072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2556" name="Line 18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57" name="Line 19"/>
            <p:cNvSpPr>
              <a:spLocks noChangeShapeType="1"/>
            </p:cNvSpPr>
            <p:nvPr/>
          </p:nvSpPr>
          <p:spPr bwMode="auto">
            <a:xfrm>
              <a:off x="2064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58" name="Line 20"/>
            <p:cNvSpPr>
              <a:spLocks noChangeShapeType="1"/>
            </p:cNvSpPr>
            <p:nvPr/>
          </p:nvSpPr>
          <p:spPr bwMode="auto">
            <a:xfrm>
              <a:off x="2736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59" name="Line 21"/>
            <p:cNvSpPr>
              <a:spLocks noChangeShapeType="1"/>
            </p:cNvSpPr>
            <p:nvPr/>
          </p:nvSpPr>
          <p:spPr bwMode="auto">
            <a:xfrm>
              <a:off x="2064" y="28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60" name="Line 22"/>
            <p:cNvSpPr>
              <a:spLocks noChangeShapeType="1"/>
            </p:cNvSpPr>
            <p:nvPr/>
          </p:nvSpPr>
          <p:spPr bwMode="auto">
            <a:xfrm>
              <a:off x="3120" y="28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61" name="Rectangle 23"/>
            <p:cNvSpPr>
              <a:spLocks noChangeArrowheads="1"/>
            </p:cNvSpPr>
            <p:nvPr/>
          </p:nvSpPr>
          <p:spPr bwMode="auto">
            <a:xfrm>
              <a:off x="3648" y="2736"/>
              <a:ext cx="528" cy="19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62499" name="Text Box 24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2500" name="Text Box 25"/>
          <p:cNvSpPr txBox="1">
            <a:spLocks noChangeArrowheads="1"/>
          </p:cNvSpPr>
          <p:nvPr/>
        </p:nvSpPr>
        <p:spPr bwMode="auto">
          <a:xfrm>
            <a:off x="914400" y="3124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2501" name="Text Box 26"/>
          <p:cNvSpPr txBox="1">
            <a:spLocks noChangeArrowheads="1"/>
          </p:cNvSpPr>
          <p:nvPr/>
        </p:nvSpPr>
        <p:spPr bwMode="auto">
          <a:xfrm>
            <a:off x="914400" y="4267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逻辑非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62502" name="Group 27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62530" name="Group 28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62545" name="Oval 29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2546" name="Group 30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62547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48" name="Line 32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2531" name="Line 33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2" name="Line 34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3" name="Line 35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4" name="Line 36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5" name="Line 37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6" name="Line 38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7" name="Line 39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2538" name="Group 40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62543" name="Oval 41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544" name="Line 42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2539" name="Group 43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62541" name="Oval 44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542" name="Line 45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2540" name="Line 46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62503" name="Group 47"/>
          <p:cNvGrpSpPr>
            <a:grpSpLocks/>
          </p:cNvGrpSpPr>
          <p:nvPr/>
        </p:nvGrpSpPr>
        <p:grpSpPr bwMode="auto">
          <a:xfrm>
            <a:off x="2590800" y="2895600"/>
            <a:ext cx="5334000" cy="609600"/>
            <a:chOff x="1632" y="1632"/>
            <a:chExt cx="3360" cy="384"/>
          </a:xfrm>
        </p:grpSpPr>
        <p:sp>
          <p:nvSpPr>
            <p:cNvPr id="362505" name="Oval 48"/>
            <p:cNvSpPr>
              <a:spLocks noChangeArrowheads="1"/>
            </p:cNvSpPr>
            <p:nvPr/>
          </p:nvSpPr>
          <p:spPr bwMode="auto">
            <a:xfrm>
              <a:off x="2400" y="1728"/>
              <a:ext cx="288" cy="28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62506" name="Group 49"/>
            <p:cNvGrpSpPr>
              <a:grpSpLocks/>
            </p:cNvGrpSpPr>
            <p:nvPr/>
          </p:nvGrpSpPr>
          <p:grpSpPr bwMode="auto">
            <a:xfrm>
              <a:off x="1632" y="1632"/>
              <a:ext cx="3360" cy="384"/>
              <a:chOff x="1632" y="1632"/>
              <a:chExt cx="3360" cy="384"/>
            </a:xfrm>
          </p:grpSpPr>
          <p:grpSp>
            <p:nvGrpSpPr>
              <p:cNvPr id="362507" name="Group 50"/>
              <p:cNvGrpSpPr>
                <a:grpSpLocks/>
              </p:cNvGrpSpPr>
              <p:nvPr/>
            </p:nvGrpSpPr>
            <p:grpSpPr bwMode="auto">
              <a:xfrm>
                <a:off x="1632" y="1632"/>
                <a:ext cx="3360" cy="384"/>
                <a:chOff x="1632" y="1632"/>
                <a:chExt cx="3360" cy="384"/>
              </a:xfrm>
            </p:grpSpPr>
            <p:sp>
              <p:nvSpPr>
                <p:cNvPr id="362509" name="Line 51"/>
                <p:cNvSpPr>
                  <a:spLocks noChangeShapeType="1"/>
                </p:cNvSpPr>
                <p:nvPr/>
              </p:nvSpPr>
              <p:spPr bwMode="auto">
                <a:xfrm>
                  <a:off x="4368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2510" name="Group 52"/>
                <p:cNvGrpSpPr>
                  <a:grpSpLocks/>
                </p:cNvGrpSpPr>
                <p:nvPr/>
              </p:nvGrpSpPr>
              <p:grpSpPr bwMode="auto">
                <a:xfrm rot="2615344">
                  <a:off x="2400" y="1728"/>
                  <a:ext cx="288" cy="288"/>
                  <a:chOff x="1440" y="1440"/>
                  <a:chExt cx="288" cy="288"/>
                </a:xfrm>
              </p:grpSpPr>
              <p:sp>
                <p:nvSpPr>
                  <p:cNvPr id="36252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2529" name="Line 5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2511" name="Line 55"/>
                <p:cNvSpPr>
                  <a:spLocks noChangeShapeType="1"/>
                </p:cNvSpPr>
                <p:nvPr/>
              </p:nvSpPr>
              <p:spPr bwMode="auto">
                <a:xfrm>
                  <a:off x="2688" y="1872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12" name="Line 56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5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13" name="Line 57"/>
                <p:cNvSpPr>
                  <a:spLocks noChangeShapeType="1"/>
                </p:cNvSpPr>
                <p:nvPr/>
              </p:nvSpPr>
              <p:spPr bwMode="auto">
                <a:xfrm>
                  <a:off x="1728" y="1872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2514" name="Group 58"/>
                <p:cNvGrpSpPr>
                  <a:grpSpLocks/>
                </p:cNvGrpSpPr>
                <p:nvPr/>
              </p:nvGrpSpPr>
              <p:grpSpPr bwMode="auto">
                <a:xfrm>
                  <a:off x="1632" y="1776"/>
                  <a:ext cx="96" cy="192"/>
                  <a:chOff x="1632" y="3072"/>
                  <a:chExt cx="96" cy="192"/>
                </a:xfrm>
              </p:grpSpPr>
              <p:sp>
                <p:nvSpPr>
                  <p:cNvPr id="362526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2527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2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2515" name="Group 61"/>
                <p:cNvGrpSpPr>
                  <a:grpSpLocks/>
                </p:cNvGrpSpPr>
                <p:nvPr/>
              </p:nvGrpSpPr>
              <p:grpSpPr bwMode="auto">
                <a:xfrm>
                  <a:off x="4896" y="1776"/>
                  <a:ext cx="96" cy="192"/>
                  <a:chOff x="4896" y="3072"/>
                  <a:chExt cx="96" cy="192"/>
                </a:xfrm>
              </p:grpSpPr>
              <p:sp>
                <p:nvSpPr>
                  <p:cNvPr id="362524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2525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6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2516" name="Line 64"/>
                <p:cNvSpPr>
                  <a:spLocks noChangeShapeType="1"/>
                </p:cNvSpPr>
                <p:nvPr/>
              </p:nvSpPr>
              <p:spPr bwMode="auto">
                <a:xfrm>
                  <a:off x="3600" y="163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17" name="Line 65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18" name="Line 66"/>
                <p:cNvSpPr>
                  <a:spLocks noChangeShapeType="1"/>
                </p:cNvSpPr>
                <p:nvPr/>
              </p:nvSpPr>
              <p:spPr bwMode="auto">
                <a:xfrm>
                  <a:off x="3888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19" name="Line 67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20" name="Line 68"/>
                <p:cNvSpPr>
                  <a:spLocks noChangeShapeType="1"/>
                </p:cNvSpPr>
                <p:nvPr/>
              </p:nvSpPr>
              <p:spPr bwMode="auto">
                <a:xfrm>
                  <a:off x="3120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21" name="Line 69"/>
                <p:cNvSpPr>
                  <a:spLocks noChangeShapeType="1"/>
                </p:cNvSpPr>
                <p:nvPr/>
              </p:nvSpPr>
              <p:spPr bwMode="auto">
                <a:xfrm>
                  <a:off x="3888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22" name="Line 70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23" name="Line 71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288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2508" name="Line 72"/>
              <p:cNvSpPr>
                <a:spLocks noChangeShapeType="1"/>
              </p:cNvSpPr>
              <p:nvPr/>
            </p:nvSpPr>
            <p:spPr bwMode="auto">
              <a:xfrm>
                <a:off x="3600" y="1632"/>
                <a:ext cx="28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62504" name="Rectangle 7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522" name="Group 2"/>
          <p:cNvGrpSpPr>
            <a:grpSpLocks/>
          </p:cNvGrpSpPr>
          <p:nvPr/>
        </p:nvGrpSpPr>
        <p:grpSpPr bwMode="auto">
          <a:xfrm>
            <a:off x="2590800" y="4267200"/>
            <a:ext cx="5334000" cy="838200"/>
            <a:chOff x="1632" y="3216"/>
            <a:chExt cx="3360" cy="528"/>
          </a:xfrm>
        </p:grpSpPr>
        <p:sp>
          <p:nvSpPr>
            <p:cNvPr id="363573" name="Line 3"/>
            <p:cNvSpPr>
              <a:spLocks noChangeShapeType="1"/>
            </p:cNvSpPr>
            <p:nvPr/>
          </p:nvSpPr>
          <p:spPr bwMode="auto">
            <a:xfrm>
              <a:off x="2448" y="3648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3574" name="Group 4"/>
            <p:cNvGrpSpPr>
              <a:grpSpLocks/>
            </p:cNvGrpSpPr>
            <p:nvPr/>
          </p:nvGrpSpPr>
          <p:grpSpPr bwMode="auto">
            <a:xfrm>
              <a:off x="2400" y="3216"/>
              <a:ext cx="288" cy="288"/>
              <a:chOff x="2400" y="2736"/>
              <a:chExt cx="288" cy="288"/>
            </a:xfrm>
          </p:grpSpPr>
          <p:sp>
            <p:nvSpPr>
              <p:cNvPr id="363590" name="Oval 5"/>
              <p:cNvSpPr>
                <a:spLocks noChangeArrowheads="1"/>
              </p:cNvSpPr>
              <p:nvPr/>
            </p:nvSpPr>
            <p:spPr bwMode="auto">
              <a:xfrm>
                <a:off x="2400" y="2736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3591" name="Group 6"/>
              <p:cNvGrpSpPr>
                <a:grpSpLocks/>
              </p:cNvGrpSpPr>
              <p:nvPr/>
            </p:nvGrpSpPr>
            <p:grpSpPr bwMode="auto">
              <a:xfrm rot="2615344">
                <a:off x="2400" y="2736"/>
                <a:ext cx="288" cy="288"/>
                <a:chOff x="1440" y="1440"/>
                <a:chExt cx="288" cy="288"/>
              </a:xfrm>
            </p:grpSpPr>
            <p:sp>
              <p:nvSpPr>
                <p:cNvPr id="363592" name="Line 7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93" name="Line 8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3575" name="Line 9"/>
            <p:cNvSpPr>
              <a:spLocks noChangeShapeType="1"/>
            </p:cNvSpPr>
            <p:nvPr/>
          </p:nvSpPr>
          <p:spPr bwMode="auto">
            <a:xfrm>
              <a:off x="2688" y="3360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76" name="Line 10"/>
            <p:cNvSpPr>
              <a:spLocks noChangeShapeType="1"/>
            </p:cNvSpPr>
            <p:nvPr/>
          </p:nvSpPr>
          <p:spPr bwMode="auto">
            <a:xfrm>
              <a:off x="4176" y="3360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77" name="Line 11"/>
            <p:cNvSpPr>
              <a:spLocks noChangeShapeType="1"/>
            </p:cNvSpPr>
            <p:nvPr/>
          </p:nvSpPr>
          <p:spPr bwMode="auto">
            <a:xfrm>
              <a:off x="1728" y="336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3578" name="Group 12"/>
            <p:cNvGrpSpPr>
              <a:grpSpLocks/>
            </p:cNvGrpSpPr>
            <p:nvPr/>
          </p:nvGrpSpPr>
          <p:grpSpPr bwMode="auto">
            <a:xfrm>
              <a:off x="1632" y="3264"/>
              <a:ext cx="96" cy="192"/>
              <a:chOff x="1632" y="3072"/>
              <a:chExt cx="96" cy="192"/>
            </a:xfrm>
          </p:grpSpPr>
          <p:sp>
            <p:nvSpPr>
              <p:cNvPr id="363588" name="Oval 13"/>
              <p:cNvSpPr>
                <a:spLocks noChangeArrowheads="1"/>
              </p:cNvSpPr>
              <p:nvPr/>
            </p:nvSpPr>
            <p:spPr bwMode="auto">
              <a:xfrm>
                <a:off x="1632" y="3120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589" name="Line 14"/>
              <p:cNvSpPr>
                <a:spLocks noChangeShapeType="1"/>
              </p:cNvSpPr>
              <p:nvPr/>
            </p:nvSpPr>
            <p:spPr bwMode="auto">
              <a:xfrm flipH="1">
                <a:off x="1632" y="3072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3579" name="Group 15"/>
            <p:cNvGrpSpPr>
              <a:grpSpLocks/>
            </p:cNvGrpSpPr>
            <p:nvPr/>
          </p:nvGrpSpPr>
          <p:grpSpPr bwMode="auto">
            <a:xfrm>
              <a:off x="4896" y="3264"/>
              <a:ext cx="96" cy="192"/>
              <a:chOff x="4896" y="3072"/>
              <a:chExt cx="96" cy="192"/>
            </a:xfrm>
          </p:grpSpPr>
          <p:sp>
            <p:nvSpPr>
              <p:cNvPr id="363586" name="Oval 16"/>
              <p:cNvSpPr>
                <a:spLocks noChangeArrowheads="1"/>
              </p:cNvSpPr>
              <p:nvPr/>
            </p:nvSpPr>
            <p:spPr bwMode="auto">
              <a:xfrm>
                <a:off x="4896" y="3120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587" name="Line 17"/>
              <p:cNvSpPr>
                <a:spLocks noChangeShapeType="1"/>
              </p:cNvSpPr>
              <p:nvPr/>
            </p:nvSpPr>
            <p:spPr bwMode="auto">
              <a:xfrm flipH="1">
                <a:off x="4896" y="3072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3580" name="Line 18"/>
            <p:cNvSpPr>
              <a:spLocks noChangeShapeType="1"/>
            </p:cNvSpPr>
            <p:nvPr/>
          </p:nvSpPr>
          <p:spPr bwMode="auto">
            <a:xfrm>
              <a:off x="2448" y="36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81" name="Line 19"/>
            <p:cNvSpPr>
              <a:spLocks noChangeShapeType="1"/>
            </p:cNvSpPr>
            <p:nvPr/>
          </p:nvSpPr>
          <p:spPr bwMode="auto">
            <a:xfrm>
              <a:off x="2064" y="3744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82" name="Line 20"/>
            <p:cNvSpPr>
              <a:spLocks noChangeShapeType="1"/>
            </p:cNvSpPr>
            <p:nvPr/>
          </p:nvSpPr>
          <p:spPr bwMode="auto">
            <a:xfrm>
              <a:off x="2736" y="3744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83" name="Line 21"/>
            <p:cNvSpPr>
              <a:spLocks noChangeShapeType="1"/>
            </p:cNvSpPr>
            <p:nvPr/>
          </p:nvSpPr>
          <p:spPr bwMode="auto">
            <a:xfrm>
              <a:off x="2064" y="336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84" name="Line 22"/>
            <p:cNvSpPr>
              <a:spLocks noChangeShapeType="1"/>
            </p:cNvSpPr>
            <p:nvPr/>
          </p:nvSpPr>
          <p:spPr bwMode="auto">
            <a:xfrm>
              <a:off x="3120" y="336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85" name="Rectangle 23"/>
            <p:cNvSpPr>
              <a:spLocks noChangeArrowheads="1"/>
            </p:cNvSpPr>
            <p:nvPr/>
          </p:nvSpPr>
          <p:spPr bwMode="auto">
            <a:xfrm>
              <a:off x="3648" y="3264"/>
              <a:ext cx="528" cy="192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63523" name="Text Box 24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3524" name="Text Box 25"/>
          <p:cNvSpPr txBox="1">
            <a:spLocks noChangeArrowheads="1"/>
          </p:cNvSpPr>
          <p:nvPr/>
        </p:nvSpPr>
        <p:spPr bwMode="auto">
          <a:xfrm>
            <a:off x="914400" y="3124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3525" name="Text Box 26"/>
          <p:cNvSpPr txBox="1">
            <a:spLocks noChangeArrowheads="1"/>
          </p:cNvSpPr>
          <p:nvPr/>
        </p:nvSpPr>
        <p:spPr bwMode="auto">
          <a:xfrm>
            <a:off x="914400" y="4267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逻辑非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63526" name="Group 27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63554" name="Group 28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63569" name="Oval 29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3570" name="Group 30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63571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72" name="Line 32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3555" name="Line 33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56" name="Line 34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57" name="Line 35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58" name="Line 36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59" name="Line 37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60" name="Line 38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61" name="Line 39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3562" name="Group 40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63567" name="Oval 41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568" name="Line 42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3563" name="Group 43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63565" name="Oval 44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566" name="Line 45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3564" name="Line 46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63527" name="Group 47"/>
          <p:cNvGrpSpPr>
            <a:grpSpLocks/>
          </p:cNvGrpSpPr>
          <p:nvPr/>
        </p:nvGrpSpPr>
        <p:grpSpPr bwMode="auto">
          <a:xfrm>
            <a:off x="2590800" y="2895600"/>
            <a:ext cx="5334000" cy="609600"/>
            <a:chOff x="1632" y="1632"/>
            <a:chExt cx="3360" cy="384"/>
          </a:xfrm>
        </p:grpSpPr>
        <p:sp>
          <p:nvSpPr>
            <p:cNvPr id="363529" name="Oval 48"/>
            <p:cNvSpPr>
              <a:spLocks noChangeArrowheads="1"/>
            </p:cNvSpPr>
            <p:nvPr/>
          </p:nvSpPr>
          <p:spPr bwMode="auto">
            <a:xfrm>
              <a:off x="2400" y="1728"/>
              <a:ext cx="288" cy="28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63530" name="Group 49"/>
            <p:cNvGrpSpPr>
              <a:grpSpLocks/>
            </p:cNvGrpSpPr>
            <p:nvPr/>
          </p:nvGrpSpPr>
          <p:grpSpPr bwMode="auto">
            <a:xfrm>
              <a:off x="1632" y="1632"/>
              <a:ext cx="3360" cy="384"/>
              <a:chOff x="1632" y="1632"/>
              <a:chExt cx="3360" cy="384"/>
            </a:xfrm>
          </p:grpSpPr>
          <p:grpSp>
            <p:nvGrpSpPr>
              <p:cNvPr id="363531" name="Group 50"/>
              <p:cNvGrpSpPr>
                <a:grpSpLocks/>
              </p:cNvGrpSpPr>
              <p:nvPr/>
            </p:nvGrpSpPr>
            <p:grpSpPr bwMode="auto">
              <a:xfrm>
                <a:off x="1632" y="1632"/>
                <a:ext cx="3360" cy="384"/>
                <a:chOff x="1632" y="1632"/>
                <a:chExt cx="3360" cy="384"/>
              </a:xfrm>
            </p:grpSpPr>
            <p:sp>
              <p:nvSpPr>
                <p:cNvPr id="363533" name="Line 51"/>
                <p:cNvSpPr>
                  <a:spLocks noChangeShapeType="1"/>
                </p:cNvSpPr>
                <p:nvPr/>
              </p:nvSpPr>
              <p:spPr bwMode="auto">
                <a:xfrm>
                  <a:off x="4368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3534" name="Group 52"/>
                <p:cNvGrpSpPr>
                  <a:grpSpLocks/>
                </p:cNvGrpSpPr>
                <p:nvPr/>
              </p:nvGrpSpPr>
              <p:grpSpPr bwMode="auto">
                <a:xfrm rot="2615344">
                  <a:off x="2400" y="1728"/>
                  <a:ext cx="288" cy="288"/>
                  <a:chOff x="1440" y="1440"/>
                  <a:chExt cx="288" cy="288"/>
                </a:xfrm>
              </p:grpSpPr>
              <p:sp>
                <p:nvSpPr>
                  <p:cNvPr id="36355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3553" name="Line 5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3535" name="Line 55"/>
                <p:cNvSpPr>
                  <a:spLocks noChangeShapeType="1"/>
                </p:cNvSpPr>
                <p:nvPr/>
              </p:nvSpPr>
              <p:spPr bwMode="auto">
                <a:xfrm>
                  <a:off x="2688" y="1872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36" name="Line 56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5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37" name="Line 57"/>
                <p:cNvSpPr>
                  <a:spLocks noChangeShapeType="1"/>
                </p:cNvSpPr>
                <p:nvPr/>
              </p:nvSpPr>
              <p:spPr bwMode="auto">
                <a:xfrm>
                  <a:off x="1728" y="1872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3538" name="Group 58"/>
                <p:cNvGrpSpPr>
                  <a:grpSpLocks/>
                </p:cNvGrpSpPr>
                <p:nvPr/>
              </p:nvGrpSpPr>
              <p:grpSpPr bwMode="auto">
                <a:xfrm>
                  <a:off x="1632" y="1776"/>
                  <a:ext cx="96" cy="192"/>
                  <a:chOff x="1632" y="3072"/>
                  <a:chExt cx="96" cy="192"/>
                </a:xfrm>
              </p:grpSpPr>
              <p:sp>
                <p:nvSpPr>
                  <p:cNvPr id="363550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3551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2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3539" name="Group 61"/>
                <p:cNvGrpSpPr>
                  <a:grpSpLocks/>
                </p:cNvGrpSpPr>
                <p:nvPr/>
              </p:nvGrpSpPr>
              <p:grpSpPr bwMode="auto">
                <a:xfrm>
                  <a:off x="4896" y="1776"/>
                  <a:ext cx="96" cy="192"/>
                  <a:chOff x="4896" y="3072"/>
                  <a:chExt cx="96" cy="192"/>
                </a:xfrm>
              </p:grpSpPr>
              <p:sp>
                <p:nvSpPr>
                  <p:cNvPr id="363548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3549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6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3540" name="Line 64"/>
                <p:cNvSpPr>
                  <a:spLocks noChangeShapeType="1"/>
                </p:cNvSpPr>
                <p:nvPr/>
              </p:nvSpPr>
              <p:spPr bwMode="auto">
                <a:xfrm>
                  <a:off x="3600" y="163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1" name="Line 65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2" name="Line 66"/>
                <p:cNvSpPr>
                  <a:spLocks noChangeShapeType="1"/>
                </p:cNvSpPr>
                <p:nvPr/>
              </p:nvSpPr>
              <p:spPr bwMode="auto">
                <a:xfrm>
                  <a:off x="3888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3" name="Line 67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4" name="Line 68"/>
                <p:cNvSpPr>
                  <a:spLocks noChangeShapeType="1"/>
                </p:cNvSpPr>
                <p:nvPr/>
              </p:nvSpPr>
              <p:spPr bwMode="auto">
                <a:xfrm>
                  <a:off x="3120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5" name="Line 69"/>
                <p:cNvSpPr>
                  <a:spLocks noChangeShapeType="1"/>
                </p:cNvSpPr>
                <p:nvPr/>
              </p:nvSpPr>
              <p:spPr bwMode="auto">
                <a:xfrm>
                  <a:off x="3888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6" name="Line 70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7" name="Line 71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288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3532" name="Line 72"/>
              <p:cNvSpPr>
                <a:spLocks noChangeShapeType="1"/>
              </p:cNvSpPr>
              <p:nvPr/>
            </p:nvSpPr>
            <p:spPr bwMode="auto">
              <a:xfrm>
                <a:off x="3600" y="1632"/>
                <a:ext cx="28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63528" name="Rectangle 7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914400" y="3124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914400" y="4267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逻辑非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64549" name="Group 5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672" y="1440"/>
            <a:chExt cx="3360" cy="288"/>
          </a:xfrm>
        </p:grpSpPr>
        <p:grpSp>
          <p:nvGrpSpPr>
            <p:cNvPr id="364602" name="Group 6"/>
            <p:cNvGrpSpPr>
              <a:grpSpLocks/>
            </p:cNvGrpSpPr>
            <p:nvPr/>
          </p:nvGrpSpPr>
          <p:grpSpPr bwMode="auto">
            <a:xfrm>
              <a:off x="1440" y="1440"/>
              <a:ext cx="288" cy="288"/>
              <a:chOff x="1440" y="1440"/>
              <a:chExt cx="288" cy="288"/>
            </a:xfrm>
          </p:grpSpPr>
          <p:sp>
            <p:nvSpPr>
              <p:cNvPr id="364619" name="Oval 7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4620" name="Group 8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64621" name="Line 9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622" name="Line 10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4603" name="Group 11"/>
            <p:cNvGrpSpPr>
              <a:grpSpLocks/>
            </p:cNvGrpSpPr>
            <p:nvPr/>
          </p:nvGrpSpPr>
          <p:grpSpPr bwMode="auto">
            <a:xfrm>
              <a:off x="1728" y="1440"/>
              <a:ext cx="768" cy="144"/>
              <a:chOff x="1728" y="1440"/>
              <a:chExt cx="768" cy="144"/>
            </a:xfrm>
          </p:grpSpPr>
          <p:sp>
            <p:nvSpPr>
              <p:cNvPr id="364616" name="Line 12"/>
              <p:cNvSpPr>
                <a:spLocks noChangeShapeType="1"/>
              </p:cNvSpPr>
              <p:nvPr/>
            </p:nvSpPr>
            <p:spPr bwMode="auto">
              <a:xfrm>
                <a:off x="1728" y="158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4617" name="Line 13"/>
              <p:cNvSpPr>
                <a:spLocks noChangeShapeType="1"/>
              </p:cNvSpPr>
              <p:nvPr/>
            </p:nvSpPr>
            <p:spPr bwMode="auto">
              <a:xfrm>
                <a:off x="2208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4618" name="Line 14"/>
              <p:cNvSpPr>
                <a:spLocks noChangeShapeType="1"/>
              </p:cNvSpPr>
              <p:nvPr/>
            </p:nvSpPr>
            <p:spPr bwMode="auto">
              <a:xfrm>
                <a:off x="2208" y="1440"/>
                <a:ext cx="28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4604" name="Group 15"/>
            <p:cNvGrpSpPr>
              <a:grpSpLocks/>
            </p:cNvGrpSpPr>
            <p:nvPr/>
          </p:nvGrpSpPr>
          <p:grpSpPr bwMode="auto">
            <a:xfrm>
              <a:off x="2496" y="1440"/>
              <a:ext cx="768" cy="144"/>
              <a:chOff x="1728" y="1440"/>
              <a:chExt cx="768" cy="144"/>
            </a:xfrm>
          </p:grpSpPr>
          <p:sp>
            <p:nvSpPr>
              <p:cNvPr id="364613" name="Line 16"/>
              <p:cNvSpPr>
                <a:spLocks noChangeShapeType="1"/>
              </p:cNvSpPr>
              <p:nvPr/>
            </p:nvSpPr>
            <p:spPr bwMode="auto">
              <a:xfrm>
                <a:off x="1728" y="158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4614" name="Line 17"/>
              <p:cNvSpPr>
                <a:spLocks noChangeShapeType="1"/>
              </p:cNvSpPr>
              <p:nvPr/>
            </p:nvSpPr>
            <p:spPr bwMode="auto">
              <a:xfrm>
                <a:off x="2208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4615" name="Line 18"/>
              <p:cNvSpPr>
                <a:spLocks noChangeShapeType="1"/>
              </p:cNvSpPr>
              <p:nvPr/>
            </p:nvSpPr>
            <p:spPr bwMode="auto">
              <a:xfrm>
                <a:off x="2208" y="1440"/>
                <a:ext cx="28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4605" name="Line 19"/>
            <p:cNvSpPr>
              <a:spLocks noChangeShapeType="1"/>
            </p:cNvSpPr>
            <p:nvPr/>
          </p:nvSpPr>
          <p:spPr bwMode="auto">
            <a:xfrm>
              <a:off x="3264" y="158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606" name="Line 20"/>
            <p:cNvSpPr>
              <a:spLocks noChangeShapeType="1"/>
            </p:cNvSpPr>
            <p:nvPr/>
          </p:nvSpPr>
          <p:spPr bwMode="auto">
            <a:xfrm>
              <a:off x="768" y="158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4607" name="Group 21"/>
            <p:cNvGrpSpPr>
              <a:grpSpLocks/>
            </p:cNvGrpSpPr>
            <p:nvPr/>
          </p:nvGrpSpPr>
          <p:grpSpPr bwMode="auto">
            <a:xfrm>
              <a:off x="672" y="1488"/>
              <a:ext cx="96" cy="192"/>
              <a:chOff x="1968" y="2784"/>
              <a:chExt cx="96" cy="192"/>
            </a:xfrm>
          </p:grpSpPr>
          <p:sp>
            <p:nvSpPr>
              <p:cNvPr id="364611" name="Oval 22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612" name="Line 23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4608" name="Group 24"/>
            <p:cNvGrpSpPr>
              <a:grpSpLocks/>
            </p:cNvGrpSpPr>
            <p:nvPr/>
          </p:nvGrpSpPr>
          <p:grpSpPr bwMode="auto">
            <a:xfrm>
              <a:off x="3936" y="1488"/>
              <a:ext cx="96" cy="192"/>
              <a:chOff x="1968" y="2784"/>
              <a:chExt cx="96" cy="192"/>
            </a:xfrm>
          </p:grpSpPr>
          <p:sp>
            <p:nvSpPr>
              <p:cNvPr id="364609" name="Oval 25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610" name="Line 26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64550" name="Group 27"/>
          <p:cNvGrpSpPr>
            <a:grpSpLocks/>
          </p:cNvGrpSpPr>
          <p:nvPr/>
        </p:nvGrpSpPr>
        <p:grpSpPr bwMode="auto">
          <a:xfrm>
            <a:off x="2590800" y="2819400"/>
            <a:ext cx="5334000" cy="685800"/>
            <a:chOff x="1632" y="1776"/>
            <a:chExt cx="3360" cy="432"/>
          </a:xfrm>
        </p:grpSpPr>
        <p:grpSp>
          <p:nvGrpSpPr>
            <p:cNvPr id="364574" name="Group 28"/>
            <p:cNvGrpSpPr>
              <a:grpSpLocks/>
            </p:cNvGrpSpPr>
            <p:nvPr/>
          </p:nvGrpSpPr>
          <p:grpSpPr bwMode="auto">
            <a:xfrm>
              <a:off x="2400" y="1920"/>
              <a:ext cx="288" cy="288"/>
              <a:chOff x="1440" y="1440"/>
              <a:chExt cx="288" cy="288"/>
            </a:xfrm>
          </p:grpSpPr>
          <p:sp>
            <p:nvSpPr>
              <p:cNvPr id="364598" name="Oval 29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4599" name="Group 30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64600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601" name="Line 32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4575" name="Line 33"/>
            <p:cNvSpPr>
              <a:spLocks noChangeShapeType="1"/>
            </p:cNvSpPr>
            <p:nvPr/>
          </p:nvSpPr>
          <p:spPr bwMode="auto">
            <a:xfrm>
              <a:off x="2688" y="20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76" name="Line 34"/>
            <p:cNvSpPr>
              <a:spLocks noChangeShapeType="1"/>
            </p:cNvSpPr>
            <p:nvPr/>
          </p:nvSpPr>
          <p:spPr bwMode="auto">
            <a:xfrm>
              <a:off x="436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77" name="Line 35"/>
            <p:cNvSpPr>
              <a:spLocks noChangeShapeType="1"/>
            </p:cNvSpPr>
            <p:nvPr/>
          </p:nvSpPr>
          <p:spPr bwMode="auto">
            <a:xfrm>
              <a:off x="1728" y="20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4578" name="Group 36"/>
            <p:cNvGrpSpPr>
              <a:grpSpLocks/>
            </p:cNvGrpSpPr>
            <p:nvPr/>
          </p:nvGrpSpPr>
          <p:grpSpPr bwMode="auto">
            <a:xfrm>
              <a:off x="1632" y="1968"/>
              <a:ext cx="96" cy="192"/>
              <a:chOff x="1968" y="2784"/>
              <a:chExt cx="96" cy="192"/>
            </a:xfrm>
          </p:grpSpPr>
          <p:sp>
            <p:nvSpPr>
              <p:cNvPr id="364596" name="Oval 37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597" name="Line 38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4579" name="Group 39"/>
            <p:cNvGrpSpPr>
              <a:grpSpLocks/>
            </p:cNvGrpSpPr>
            <p:nvPr/>
          </p:nvGrpSpPr>
          <p:grpSpPr bwMode="auto">
            <a:xfrm>
              <a:off x="4896" y="1968"/>
              <a:ext cx="96" cy="192"/>
              <a:chOff x="1968" y="2784"/>
              <a:chExt cx="96" cy="192"/>
            </a:xfrm>
          </p:grpSpPr>
          <p:sp>
            <p:nvSpPr>
              <p:cNvPr id="364594" name="Oval 40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595" name="Line 41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4580" name="Group 42"/>
            <p:cNvGrpSpPr>
              <a:grpSpLocks/>
            </p:cNvGrpSpPr>
            <p:nvPr/>
          </p:nvGrpSpPr>
          <p:grpSpPr bwMode="auto">
            <a:xfrm>
              <a:off x="3120" y="1776"/>
              <a:ext cx="1248" cy="144"/>
              <a:chOff x="3120" y="1824"/>
              <a:chExt cx="1248" cy="144"/>
            </a:xfrm>
          </p:grpSpPr>
          <p:grpSp>
            <p:nvGrpSpPr>
              <p:cNvPr id="364589" name="Group 43"/>
              <p:cNvGrpSpPr>
                <a:grpSpLocks/>
              </p:cNvGrpSpPr>
              <p:nvPr/>
            </p:nvGrpSpPr>
            <p:grpSpPr bwMode="auto">
              <a:xfrm>
                <a:off x="3600" y="1824"/>
                <a:ext cx="288" cy="144"/>
                <a:chOff x="3168" y="1920"/>
                <a:chExt cx="288" cy="144"/>
              </a:xfrm>
            </p:grpSpPr>
            <p:sp>
              <p:nvSpPr>
                <p:cNvPr id="364592" name="Line 44"/>
                <p:cNvSpPr>
                  <a:spLocks noChangeShapeType="1"/>
                </p:cNvSpPr>
                <p:nvPr/>
              </p:nvSpPr>
              <p:spPr bwMode="auto">
                <a:xfrm>
                  <a:off x="3168" y="196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593" name="Line 45"/>
                <p:cNvSpPr>
                  <a:spLocks noChangeShapeType="1"/>
                </p:cNvSpPr>
                <p:nvPr/>
              </p:nvSpPr>
              <p:spPr bwMode="auto">
                <a:xfrm>
                  <a:off x="3168" y="1920"/>
                  <a:ext cx="288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4590" name="Line 46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4591" name="Line 47"/>
              <p:cNvSpPr>
                <a:spLocks noChangeShapeType="1"/>
              </p:cNvSpPr>
              <p:nvPr/>
            </p:nvSpPr>
            <p:spPr bwMode="auto">
              <a:xfrm>
                <a:off x="3888" y="196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4581" name="Group 48"/>
            <p:cNvGrpSpPr>
              <a:grpSpLocks/>
            </p:cNvGrpSpPr>
            <p:nvPr/>
          </p:nvGrpSpPr>
          <p:grpSpPr bwMode="auto">
            <a:xfrm>
              <a:off x="3120" y="2064"/>
              <a:ext cx="1248" cy="144"/>
              <a:chOff x="3120" y="2112"/>
              <a:chExt cx="1248" cy="144"/>
            </a:xfrm>
          </p:grpSpPr>
          <p:grpSp>
            <p:nvGrpSpPr>
              <p:cNvPr id="364584" name="Group 49"/>
              <p:cNvGrpSpPr>
                <a:grpSpLocks/>
              </p:cNvGrpSpPr>
              <p:nvPr/>
            </p:nvGrpSpPr>
            <p:grpSpPr bwMode="auto">
              <a:xfrm>
                <a:off x="3600" y="2112"/>
                <a:ext cx="288" cy="144"/>
                <a:chOff x="3936" y="1920"/>
                <a:chExt cx="288" cy="144"/>
              </a:xfrm>
            </p:grpSpPr>
            <p:sp>
              <p:nvSpPr>
                <p:cNvPr id="364587" name="Line 50"/>
                <p:cNvSpPr>
                  <a:spLocks noChangeShapeType="1"/>
                </p:cNvSpPr>
                <p:nvPr/>
              </p:nvSpPr>
              <p:spPr bwMode="auto">
                <a:xfrm>
                  <a:off x="3936" y="196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588" name="Line 51"/>
                <p:cNvSpPr>
                  <a:spLocks noChangeShapeType="1"/>
                </p:cNvSpPr>
                <p:nvPr/>
              </p:nvSpPr>
              <p:spPr bwMode="auto">
                <a:xfrm>
                  <a:off x="3936" y="1920"/>
                  <a:ext cx="288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4585" name="Line 52"/>
              <p:cNvSpPr>
                <a:spLocks noChangeShapeType="1"/>
              </p:cNvSpPr>
              <p:nvPr/>
            </p:nvSpPr>
            <p:spPr bwMode="auto">
              <a:xfrm>
                <a:off x="3120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4586" name="Line 53"/>
              <p:cNvSpPr>
                <a:spLocks noChangeShapeType="1"/>
              </p:cNvSpPr>
              <p:nvPr/>
            </p:nvSpPr>
            <p:spPr bwMode="auto">
              <a:xfrm>
                <a:off x="3888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4582" name="Line 54"/>
            <p:cNvSpPr>
              <a:spLocks noChangeShapeType="1"/>
            </p:cNvSpPr>
            <p:nvPr/>
          </p:nvSpPr>
          <p:spPr bwMode="auto">
            <a:xfrm>
              <a:off x="3120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83" name="Line 55"/>
            <p:cNvSpPr>
              <a:spLocks noChangeShapeType="1"/>
            </p:cNvSpPr>
            <p:nvPr/>
          </p:nvSpPr>
          <p:spPr bwMode="auto">
            <a:xfrm>
              <a:off x="4368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64551" name="Group 56"/>
          <p:cNvGrpSpPr>
            <a:grpSpLocks/>
          </p:cNvGrpSpPr>
          <p:nvPr/>
        </p:nvGrpSpPr>
        <p:grpSpPr bwMode="auto">
          <a:xfrm>
            <a:off x="2590800" y="4267200"/>
            <a:ext cx="5334000" cy="838200"/>
            <a:chOff x="1632" y="2688"/>
            <a:chExt cx="3360" cy="528"/>
          </a:xfrm>
        </p:grpSpPr>
        <p:sp>
          <p:nvSpPr>
            <p:cNvPr id="364553" name="Line 57"/>
            <p:cNvSpPr>
              <a:spLocks noChangeShapeType="1"/>
            </p:cNvSpPr>
            <p:nvPr/>
          </p:nvSpPr>
          <p:spPr bwMode="auto">
            <a:xfrm>
              <a:off x="2448" y="3072"/>
              <a:ext cx="28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4554" name="Group 58"/>
            <p:cNvGrpSpPr>
              <a:grpSpLocks/>
            </p:cNvGrpSpPr>
            <p:nvPr/>
          </p:nvGrpSpPr>
          <p:grpSpPr bwMode="auto">
            <a:xfrm>
              <a:off x="2400" y="2688"/>
              <a:ext cx="288" cy="288"/>
              <a:chOff x="2400" y="2736"/>
              <a:chExt cx="288" cy="288"/>
            </a:xfrm>
          </p:grpSpPr>
          <p:sp>
            <p:nvSpPr>
              <p:cNvPr id="364570" name="Oval 59"/>
              <p:cNvSpPr>
                <a:spLocks noChangeArrowheads="1"/>
              </p:cNvSpPr>
              <p:nvPr/>
            </p:nvSpPr>
            <p:spPr bwMode="auto">
              <a:xfrm>
                <a:off x="2400" y="2736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4571" name="Group 60"/>
              <p:cNvGrpSpPr>
                <a:grpSpLocks/>
              </p:cNvGrpSpPr>
              <p:nvPr/>
            </p:nvGrpSpPr>
            <p:grpSpPr bwMode="auto">
              <a:xfrm rot="2615344">
                <a:off x="2400" y="2736"/>
                <a:ext cx="288" cy="288"/>
                <a:chOff x="1440" y="1440"/>
                <a:chExt cx="288" cy="288"/>
              </a:xfrm>
            </p:grpSpPr>
            <p:sp>
              <p:nvSpPr>
                <p:cNvPr id="364572" name="Line 61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573" name="Line 62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4555" name="Line 63"/>
            <p:cNvSpPr>
              <a:spLocks noChangeShapeType="1"/>
            </p:cNvSpPr>
            <p:nvPr/>
          </p:nvSpPr>
          <p:spPr bwMode="auto">
            <a:xfrm>
              <a:off x="2688" y="283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56" name="Line 64"/>
            <p:cNvSpPr>
              <a:spLocks noChangeShapeType="1"/>
            </p:cNvSpPr>
            <p:nvPr/>
          </p:nvSpPr>
          <p:spPr bwMode="auto">
            <a:xfrm>
              <a:off x="4176" y="28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57" name="Line 65"/>
            <p:cNvSpPr>
              <a:spLocks noChangeShapeType="1"/>
            </p:cNvSpPr>
            <p:nvPr/>
          </p:nvSpPr>
          <p:spPr bwMode="auto">
            <a:xfrm>
              <a:off x="1728" y="283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4558" name="Group 66"/>
            <p:cNvGrpSpPr>
              <a:grpSpLocks/>
            </p:cNvGrpSpPr>
            <p:nvPr/>
          </p:nvGrpSpPr>
          <p:grpSpPr bwMode="auto">
            <a:xfrm>
              <a:off x="1632" y="2736"/>
              <a:ext cx="96" cy="192"/>
              <a:chOff x="1632" y="3072"/>
              <a:chExt cx="96" cy="192"/>
            </a:xfrm>
          </p:grpSpPr>
          <p:sp>
            <p:nvSpPr>
              <p:cNvPr id="364568" name="Oval 67"/>
              <p:cNvSpPr>
                <a:spLocks noChangeArrowheads="1"/>
              </p:cNvSpPr>
              <p:nvPr/>
            </p:nvSpPr>
            <p:spPr bwMode="auto">
              <a:xfrm>
                <a:off x="1632" y="3120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569" name="Line 68"/>
              <p:cNvSpPr>
                <a:spLocks noChangeShapeType="1"/>
              </p:cNvSpPr>
              <p:nvPr/>
            </p:nvSpPr>
            <p:spPr bwMode="auto">
              <a:xfrm flipH="1">
                <a:off x="1632" y="3072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4559" name="Group 69"/>
            <p:cNvGrpSpPr>
              <a:grpSpLocks/>
            </p:cNvGrpSpPr>
            <p:nvPr/>
          </p:nvGrpSpPr>
          <p:grpSpPr bwMode="auto">
            <a:xfrm>
              <a:off x="4896" y="2736"/>
              <a:ext cx="96" cy="192"/>
              <a:chOff x="4896" y="3072"/>
              <a:chExt cx="96" cy="192"/>
            </a:xfrm>
          </p:grpSpPr>
          <p:sp>
            <p:nvSpPr>
              <p:cNvPr id="364566" name="Oval 70"/>
              <p:cNvSpPr>
                <a:spLocks noChangeArrowheads="1"/>
              </p:cNvSpPr>
              <p:nvPr/>
            </p:nvSpPr>
            <p:spPr bwMode="auto">
              <a:xfrm>
                <a:off x="4896" y="3120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567" name="Line 71"/>
              <p:cNvSpPr>
                <a:spLocks noChangeShapeType="1"/>
              </p:cNvSpPr>
              <p:nvPr/>
            </p:nvSpPr>
            <p:spPr bwMode="auto">
              <a:xfrm flipH="1">
                <a:off x="4896" y="3072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4560" name="Line 72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61" name="Line 73"/>
            <p:cNvSpPr>
              <a:spLocks noChangeShapeType="1"/>
            </p:cNvSpPr>
            <p:nvPr/>
          </p:nvSpPr>
          <p:spPr bwMode="auto">
            <a:xfrm>
              <a:off x="2064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62" name="Line 74"/>
            <p:cNvSpPr>
              <a:spLocks noChangeShapeType="1"/>
            </p:cNvSpPr>
            <p:nvPr/>
          </p:nvSpPr>
          <p:spPr bwMode="auto">
            <a:xfrm>
              <a:off x="2736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63" name="Line 75"/>
            <p:cNvSpPr>
              <a:spLocks noChangeShapeType="1"/>
            </p:cNvSpPr>
            <p:nvPr/>
          </p:nvSpPr>
          <p:spPr bwMode="auto">
            <a:xfrm>
              <a:off x="2064" y="28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64" name="Line 76"/>
            <p:cNvSpPr>
              <a:spLocks noChangeShapeType="1"/>
            </p:cNvSpPr>
            <p:nvPr/>
          </p:nvSpPr>
          <p:spPr bwMode="auto">
            <a:xfrm>
              <a:off x="3120" y="28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65" name="Rectangle 77"/>
            <p:cNvSpPr>
              <a:spLocks noChangeArrowheads="1"/>
            </p:cNvSpPr>
            <p:nvPr/>
          </p:nvSpPr>
          <p:spPr bwMode="auto">
            <a:xfrm>
              <a:off x="3648" y="2736"/>
              <a:ext cx="528" cy="19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64552" name="Rectangle 8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逻辑真值表：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graphicFrame>
        <p:nvGraphicFramePr>
          <p:cNvPr id="874499" name="Object 3"/>
          <p:cNvGraphicFramePr>
            <a:graphicFrameLocks noChangeAspect="1"/>
          </p:cNvGraphicFramePr>
          <p:nvPr/>
        </p:nvGraphicFramePr>
        <p:xfrm>
          <a:off x="1295400" y="2590800"/>
          <a:ext cx="6553200" cy="2590800"/>
        </p:xfrm>
        <a:graphic>
          <a:graphicData uri="http://schemas.openxmlformats.org/presentationml/2006/ole">
            <p:oleObj spid="_x0000_s4098" name="文档" r:id="rId3" imgW="6289200" imgH="2033280" progId="Word.Document.8">
              <p:embed/>
            </p:oleObj>
          </a:graphicData>
        </a:graphic>
      </p:graphicFrame>
      <p:sp>
        <p:nvSpPr>
          <p:cNvPr id="410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7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8" grpId="0" autoUpdateAnimBg="0"/>
    </p:bld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逻辑运算规律：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876547" name="Text Box 3"/>
          <p:cNvSpPr txBox="1">
            <a:spLocks noChangeArrowheads="1"/>
          </p:cNvSpPr>
          <p:nvPr/>
        </p:nvSpPr>
        <p:spPr bwMode="auto">
          <a:xfrm>
            <a:off x="1662113" y="2732088"/>
            <a:ext cx="50212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1 &amp;&amp; a = = a			0 || a = = a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0 &amp;&amp; a = = 0			1 || a = = 1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0 &amp;&amp; !a = = 0			1 || !a = = 1</a:t>
            </a:r>
          </a:p>
        </p:txBody>
      </p:sp>
      <p:sp>
        <p:nvSpPr>
          <p:cNvPr id="876548" name="Text Box 4"/>
          <p:cNvSpPr txBox="1">
            <a:spLocks noChangeArrowheads="1"/>
          </p:cNvSpPr>
          <p:nvPr/>
        </p:nvSpPr>
        <p:spPr bwMode="auto">
          <a:xfrm>
            <a:off x="1662113" y="4343400"/>
            <a:ext cx="61261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|| a = = a			a &amp;&amp; a = = a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! ( a || b ) = = !a &amp;&amp; !b		!( a &amp;&amp; b) = = !a || !b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! ( !a ) = = a</a:t>
            </a:r>
            <a:endParaRPr lang="en-US" altLang="zh-CN" sz="2400">
              <a:solidFill>
                <a:schemeClr val="tx1"/>
              </a:solidFill>
            </a:endParaRPr>
          </a:p>
          <a:p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36557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  <p:sp>
        <p:nvSpPr>
          <p:cNvPr id="876553" name="Text Box 9"/>
          <p:cNvSpPr txBox="1">
            <a:spLocks noChangeArrowheads="1"/>
          </p:cNvSpPr>
          <p:nvPr/>
        </p:nvSpPr>
        <p:spPr bwMode="auto">
          <a:xfrm>
            <a:off x="1619250" y="2147888"/>
            <a:ext cx="470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其中：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，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均为逻辑值</a:t>
            </a:r>
            <a:r>
              <a:rPr lang="en-US" altLang="zh-CN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（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true</a:t>
            </a: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）或</a:t>
            </a:r>
            <a:r>
              <a:rPr lang="en-US" altLang="zh-CN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（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false</a:t>
            </a:r>
            <a:r>
              <a:rPr lang="zh-CN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7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76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7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6" grpId="0" autoUpdateAnimBg="0"/>
      <p:bldP spid="876547" grpId="0" build="p" autoUpdateAnimBg="0"/>
      <p:bldP spid="876548" grpId="0" build="p" autoUpdateAnimBg="0"/>
      <p:bldP spid="876553" grpId="0" autoUpdateAnimBg="0"/>
    </p:bld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逻辑运算规律：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877571" name="Text Box 3"/>
          <p:cNvSpPr txBox="1">
            <a:spLocks noChangeArrowheads="1"/>
          </p:cNvSpPr>
          <p:nvPr/>
        </p:nvSpPr>
        <p:spPr bwMode="auto">
          <a:xfrm>
            <a:off x="1219200" y="1571612"/>
            <a:ext cx="670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i="1">
                <a:solidFill>
                  <a:schemeClr val="tx1"/>
                </a:solidFill>
              </a:rPr>
              <a:t>E1</a:t>
            </a:r>
            <a:r>
              <a:rPr lang="en-US" altLang="zh-CN" sz="2000">
                <a:solidFill>
                  <a:schemeClr val="tx1"/>
                </a:solidFill>
              </a:rPr>
              <a:t> &amp;&amp; </a:t>
            </a:r>
            <a:r>
              <a:rPr lang="en-US" altLang="zh-CN" sz="2000" i="1">
                <a:solidFill>
                  <a:schemeClr val="tx1"/>
                </a:solidFill>
              </a:rPr>
              <a:t>E2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zh-CN" altLang="en-US" sz="2000">
                <a:solidFill>
                  <a:schemeClr val="tx1"/>
                </a:solidFill>
              </a:rPr>
              <a:t>当表达式 </a:t>
            </a:r>
            <a:r>
              <a:rPr lang="en-US" altLang="zh-CN" sz="2000">
                <a:solidFill>
                  <a:schemeClr val="tx1"/>
                </a:solidFill>
              </a:rPr>
              <a:t>E1 </a:t>
            </a:r>
            <a:r>
              <a:rPr lang="zh-CN" altLang="en-US" sz="2000">
                <a:solidFill>
                  <a:schemeClr val="tx1"/>
                </a:solidFill>
              </a:rPr>
              <a:t>的值为 </a:t>
            </a:r>
            <a:r>
              <a:rPr lang="en-US" altLang="zh-CN" sz="2000"/>
              <a:t>0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时，不再对 </a:t>
            </a:r>
            <a:r>
              <a:rPr lang="en-US" altLang="zh-CN" sz="2000">
                <a:solidFill>
                  <a:schemeClr val="tx1"/>
                </a:solidFill>
              </a:rPr>
              <a:t>E2 </a:t>
            </a:r>
            <a:r>
              <a:rPr lang="zh-CN" altLang="en-US" sz="2000">
                <a:solidFill>
                  <a:schemeClr val="tx1"/>
                </a:solidFill>
              </a:rPr>
              <a:t>求值</a:t>
            </a:r>
          </a:p>
          <a:p>
            <a:pPr>
              <a:lnSpc>
                <a:spcPct val="200000"/>
              </a:lnSpc>
            </a:pPr>
            <a:r>
              <a:rPr lang="en-US" altLang="zh-CN" sz="2000" i="1">
                <a:solidFill>
                  <a:schemeClr val="tx1"/>
                </a:solidFill>
              </a:rPr>
              <a:t>E1</a:t>
            </a:r>
            <a:r>
              <a:rPr lang="en-US" altLang="zh-CN" sz="2000">
                <a:solidFill>
                  <a:schemeClr val="tx1"/>
                </a:solidFill>
              </a:rPr>
              <a:t> || </a:t>
            </a:r>
            <a:r>
              <a:rPr lang="en-US" altLang="zh-CN" sz="2000" i="1">
                <a:solidFill>
                  <a:schemeClr val="tx1"/>
                </a:solidFill>
              </a:rPr>
              <a:t>E2</a:t>
            </a:r>
            <a:r>
              <a:rPr lang="en-US" altLang="zh-CN" sz="2000">
                <a:solidFill>
                  <a:schemeClr val="tx1"/>
                </a:solidFill>
              </a:rPr>
              <a:t>		</a:t>
            </a:r>
            <a:r>
              <a:rPr lang="zh-CN" altLang="en-US" sz="2000">
                <a:solidFill>
                  <a:schemeClr val="tx1"/>
                </a:solidFill>
              </a:rPr>
              <a:t>当表达式 </a:t>
            </a:r>
            <a:r>
              <a:rPr lang="en-US" altLang="zh-CN" sz="2000">
                <a:solidFill>
                  <a:schemeClr val="tx1"/>
                </a:solidFill>
              </a:rPr>
              <a:t>E1 </a:t>
            </a:r>
            <a:r>
              <a:rPr lang="zh-CN" altLang="en-US" sz="2000">
                <a:solidFill>
                  <a:schemeClr val="tx1"/>
                </a:solidFill>
              </a:rPr>
              <a:t>值为</a:t>
            </a:r>
            <a:r>
              <a:rPr lang="zh-CN" altLang="en-US" sz="2000">
                <a:solidFill>
                  <a:srgbClr val="008000"/>
                </a:solidFill>
              </a:rPr>
              <a:t>非 </a:t>
            </a:r>
            <a:r>
              <a:rPr lang="en-US" altLang="zh-CN" sz="2000">
                <a:solidFill>
                  <a:srgbClr val="008000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时，不再对 </a:t>
            </a:r>
            <a:r>
              <a:rPr lang="en-US" altLang="zh-CN" sz="2000">
                <a:solidFill>
                  <a:schemeClr val="tx1"/>
                </a:solidFill>
              </a:rPr>
              <a:t>E2 </a:t>
            </a:r>
            <a:r>
              <a:rPr lang="zh-CN" altLang="en-US" sz="2000">
                <a:solidFill>
                  <a:schemeClr val="tx1"/>
                </a:solidFill>
              </a:rPr>
              <a:t>求值</a:t>
            </a:r>
          </a:p>
        </p:txBody>
      </p:sp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835025" y="2817811"/>
            <a:ext cx="68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 sz="2000" i="1">
                <a:solidFill>
                  <a:srgbClr val="009900"/>
                </a:solidFill>
              </a:rPr>
              <a:t>例：</a:t>
            </a:r>
          </a:p>
        </p:txBody>
      </p:sp>
      <p:sp>
        <p:nvSpPr>
          <p:cNvPr id="877573" name="Rectangle 5"/>
          <p:cNvSpPr>
            <a:spLocks noChangeArrowheads="1"/>
          </p:cNvSpPr>
          <p:nvPr/>
        </p:nvSpPr>
        <p:spPr bwMode="auto">
          <a:xfrm>
            <a:off x="1282700" y="3143248"/>
            <a:ext cx="316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sz="2000">
                <a:solidFill>
                  <a:schemeClr val="tx1"/>
                </a:solidFill>
              </a:rPr>
              <a:t>x = y = 0 ;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zh-CN" sz="2000">
                <a:solidFill>
                  <a:schemeClr val="tx1"/>
                </a:solidFill>
              </a:rPr>
              <a:t>x ++ &amp;&amp; y ++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;</a:t>
            </a:r>
          </a:p>
        </p:txBody>
      </p:sp>
      <p:sp>
        <p:nvSpPr>
          <p:cNvPr id="36659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1934" y="100010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短路求值</a:t>
            </a: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71538" y="3643314"/>
            <a:ext cx="6715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1"/>
                </a:solidFill>
              </a:rPr>
              <a:t>逻辑运算的取舍</a:t>
            </a:r>
          </a:p>
          <a:p>
            <a:r>
              <a:rPr lang="zh-CN" altLang="en-US" b="0" smtClean="0">
                <a:solidFill>
                  <a:schemeClr val="accent1"/>
                </a:solidFill>
              </a:rPr>
              <a:t>逻辑表达式求解中，并不总是执行所有的运算</a:t>
            </a:r>
          </a:p>
          <a:p>
            <a:r>
              <a:rPr lang="zh-CN" altLang="en-US" b="0" smtClean="0">
                <a:solidFill>
                  <a:schemeClr val="accent1"/>
                </a:solidFill>
              </a:rPr>
              <a:t>只有在必须执行下一个逻辑运算符才能求出表达式的解时，才执行该运算符！</a:t>
            </a:r>
          </a:p>
          <a:p>
            <a:r>
              <a:rPr lang="zh-CN" altLang="en-US" b="0" smtClean="0">
                <a:solidFill>
                  <a:schemeClr val="accent1"/>
                </a:solidFill>
              </a:rPr>
              <a:t>对于表达式</a:t>
            </a:r>
            <a:r>
              <a:rPr lang="en-US" altLang="zh-CN" b="0" smtClean="0">
                <a:solidFill>
                  <a:schemeClr val="accent1"/>
                </a:solidFill>
              </a:rPr>
              <a:t>a &amp;&amp; b &amp;&amp; c</a:t>
            </a:r>
            <a:endParaRPr lang="zh-CN" altLang="en-US" b="0" smtClean="0">
              <a:solidFill>
                <a:schemeClr val="accent1"/>
              </a:solidFill>
            </a:endParaRPr>
          </a:p>
          <a:p>
            <a:r>
              <a:rPr lang="zh-CN" altLang="en-US" b="0" smtClean="0">
                <a:solidFill>
                  <a:schemeClr val="accent1"/>
                </a:solidFill>
              </a:rPr>
              <a:t>只有</a:t>
            </a:r>
            <a:r>
              <a:rPr lang="en-US" altLang="zh-CN" b="0" smtClean="0">
                <a:solidFill>
                  <a:schemeClr val="accent1"/>
                </a:solidFill>
              </a:rPr>
              <a:t>a</a:t>
            </a:r>
            <a:r>
              <a:rPr lang="zh-CN" altLang="en-US" b="0" smtClean="0">
                <a:solidFill>
                  <a:schemeClr val="accent1"/>
                </a:solidFill>
              </a:rPr>
              <a:t>为真</a:t>
            </a:r>
            <a:r>
              <a:rPr lang="en-US" altLang="zh-CN" b="0" smtClean="0">
                <a:solidFill>
                  <a:schemeClr val="accent1"/>
                </a:solidFill>
              </a:rPr>
              <a:t>(</a:t>
            </a:r>
            <a:r>
              <a:rPr lang="zh-CN" altLang="en-US" b="0" smtClean="0">
                <a:solidFill>
                  <a:schemeClr val="accent1"/>
                </a:solidFill>
              </a:rPr>
              <a:t>非</a:t>
            </a:r>
            <a:r>
              <a:rPr lang="en-US" altLang="zh-CN" b="0" smtClean="0">
                <a:solidFill>
                  <a:schemeClr val="accent1"/>
                </a:solidFill>
              </a:rPr>
              <a:t>0)</a:t>
            </a:r>
            <a:r>
              <a:rPr lang="zh-CN" altLang="en-US" b="0" smtClean="0">
                <a:solidFill>
                  <a:schemeClr val="accent1"/>
                </a:solidFill>
              </a:rPr>
              <a:t>时，才需要判别</a:t>
            </a:r>
            <a:r>
              <a:rPr lang="en-US" altLang="zh-CN" b="0" smtClean="0">
                <a:solidFill>
                  <a:schemeClr val="accent1"/>
                </a:solidFill>
              </a:rPr>
              <a:t>b</a:t>
            </a:r>
            <a:r>
              <a:rPr lang="zh-CN" altLang="en-US" b="0" smtClean="0">
                <a:solidFill>
                  <a:schemeClr val="accent1"/>
                </a:solidFill>
              </a:rPr>
              <a:t>的值，</a:t>
            </a:r>
          </a:p>
          <a:p>
            <a:r>
              <a:rPr lang="zh-CN" altLang="en-US" b="0" smtClean="0">
                <a:solidFill>
                  <a:schemeClr val="accent1"/>
                </a:solidFill>
              </a:rPr>
              <a:t>只有</a:t>
            </a:r>
            <a:r>
              <a:rPr lang="en-US" altLang="zh-CN" b="0" smtClean="0">
                <a:solidFill>
                  <a:schemeClr val="accent1"/>
                </a:solidFill>
              </a:rPr>
              <a:t>a</a:t>
            </a:r>
            <a:r>
              <a:rPr lang="zh-CN" altLang="en-US" b="0" smtClean="0">
                <a:solidFill>
                  <a:schemeClr val="accent1"/>
                </a:solidFill>
              </a:rPr>
              <a:t>和</a:t>
            </a:r>
            <a:r>
              <a:rPr lang="en-US" altLang="zh-CN" b="0" smtClean="0">
                <a:solidFill>
                  <a:schemeClr val="accent1"/>
                </a:solidFill>
              </a:rPr>
              <a:t>b</a:t>
            </a:r>
            <a:r>
              <a:rPr lang="zh-CN" altLang="en-US" b="0" smtClean="0">
                <a:solidFill>
                  <a:schemeClr val="accent1"/>
                </a:solidFill>
              </a:rPr>
              <a:t>都为真的情况下才需要判别</a:t>
            </a:r>
            <a:r>
              <a:rPr lang="en-US" altLang="zh-CN" b="0" smtClean="0">
                <a:solidFill>
                  <a:schemeClr val="accent1"/>
                </a:solidFill>
              </a:rPr>
              <a:t>c</a:t>
            </a:r>
            <a:r>
              <a:rPr lang="zh-CN" altLang="en-US" b="0" smtClean="0">
                <a:solidFill>
                  <a:schemeClr val="accent1"/>
                </a:solidFill>
              </a:rPr>
              <a:t>的值。</a:t>
            </a:r>
          </a:p>
          <a:p>
            <a:r>
              <a:rPr lang="zh-CN" altLang="en-US" b="0" smtClean="0">
                <a:solidFill>
                  <a:schemeClr val="accent1"/>
                </a:solidFill>
              </a:rPr>
              <a:t>对于表达式</a:t>
            </a:r>
            <a:r>
              <a:rPr lang="en-US" altLang="zh-CN" b="0" smtClean="0">
                <a:solidFill>
                  <a:schemeClr val="accent1"/>
                </a:solidFill>
              </a:rPr>
              <a:t>a || b || c</a:t>
            </a:r>
            <a:endParaRPr lang="zh-CN" altLang="en-US" b="0" smtClean="0">
              <a:solidFill>
                <a:schemeClr val="accent1"/>
              </a:solidFill>
            </a:endParaRPr>
          </a:p>
          <a:p>
            <a:r>
              <a:rPr lang="zh-CN" altLang="en-US" b="0" smtClean="0">
                <a:solidFill>
                  <a:schemeClr val="accent1"/>
                </a:solidFill>
              </a:rPr>
              <a:t>只要</a:t>
            </a:r>
            <a:r>
              <a:rPr lang="en-US" altLang="zh-CN" b="0" smtClean="0">
                <a:solidFill>
                  <a:schemeClr val="accent1"/>
                </a:solidFill>
              </a:rPr>
              <a:t>a</a:t>
            </a:r>
            <a:r>
              <a:rPr lang="zh-CN" altLang="en-US" b="0" smtClean="0">
                <a:solidFill>
                  <a:schemeClr val="accent1"/>
                </a:solidFill>
              </a:rPr>
              <a:t>为真</a:t>
            </a:r>
            <a:r>
              <a:rPr lang="en-US" altLang="zh-CN" b="0" smtClean="0">
                <a:solidFill>
                  <a:schemeClr val="accent1"/>
                </a:solidFill>
              </a:rPr>
              <a:t>(</a:t>
            </a:r>
            <a:r>
              <a:rPr lang="zh-CN" altLang="en-US" b="0" smtClean="0">
                <a:solidFill>
                  <a:schemeClr val="accent1"/>
                </a:solidFill>
              </a:rPr>
              <a:t>非</a:t>
            </a:r>
            <a:r>
              <a:rPr lang="en-US" altLang="zh-CN" b="0" smtClean="0">
                <a:solidFill>
                  <a:schemeClr val="accent1"/>
                </a:solidFill>
              </a:rPr>
              <a:t>0)</a:t>
            </a:r>
            <a:r>
              <a:rPr lang="zh-CN" altLang="en-US" b="0" smtClean="0">
                <a:solidFill>
                  <a:schemeClr val="accent1"/>
                </a:solidFill>
              </a:rPr>
              <a:t>，就不必判断</a:t>
            </a:r>
            <a:r>
              <a:rPr lang="en-US" altLang="zh-CN" b="0" smtClean="0">
                <a:solidFill>
                  <a:schemeClr val="accent1"/>
                </a:solidFill>
              </a:rPr>
              <a:t>b</a:t>
            </a:r>
            <a:r>
              <a:rPr lang="zh-CN" altLang="en-US" b="0" smtClean="0">
                <a:solidFill>
                  <a:schemeClr val="accent1"/>
                </a:solidFill>
              </a:rPr>
              <a:t>和</a:t>
            </a:r>
            <a:r>
              <a:rPr lang="en-US" altLang="zh-CN" b="0" smtClean="0">
                <a:solidFill>
                  <a:schemeClr val="accent1"/>
                </a:solidFill>
              </a:rPr>
              <a:t>c</a:t>
            </a:r>
            <a:r>
              <a:rPr lang="zh-CN" altLang="en-US" b="0" smtClean="0">
                <a:solidFill>
                  <a:schemeClr val="accent1"/>
                </a:solidFill>
              </a:rPr>
              <a:t>；只有</a:t>
            </a:r>
            <a:r>
              <a:rPr lang="en-US" altLang="zh-CN" b="0" smtClean="0">
                <a:solidFill>
                  <a:schemeClr val="accent1"/>
                </a:solidFill>
              </a:rPr>
              <a:t>a</a:t>
            </a:r>
            <a:r>
              <a:rPr lang="zh-CN" altLang="en-US" b="0" smtClean="0">
                <a:solidFill>
                  <a:schemeClr val="accent1"/>
                </a:solidFill>
              </a:rPr>
              <a:t>为假，才判别</a:t>
            </a:r>
            <a:r>
              <a:rPr lang="en-US" altLang="zh-CN" b="0" smtClean="0">
                <a:solidFill>
                  <a:schemeClr val="accent1"/>
                </a:solidFill>
              </a:rPr>
              <a:t>b</a:t>
            </a:r>
            <a:r>
              <a:rPr lang="zh-CN" altLang="en-US" b="0" smtClean="0">
                <a:solidFill>
                  <a:schemeClr val="accent1"/>
                </a:solidFill>
              </a:rPr>
              <a:t>；</a:t>
            </a:r>
            <a:r>
              <a:rPr lang="en-US" altLang="zh-CN" b="0" smtClean="0">
                <a:solidFill>
                  <a:schemeClr val="accent1"/>
                </a:solidFill>
              </a:rPr>
              <a:t>a</a:t>
            </a:r>
            <a:r>
              <a:rPr lang="zh-CN" altLang="en-US" b="0" smtClean="0">
                <a:solidFill>
                  <a:schemeClr val="accent1"/>
                </a:solidFill>
              </a:rPr>
              <a:t>和</a:t>
            </a:r>
            <a:r>
              <a:rPr lang="en-US" altLang="zh-CN" b="0" smtClean="0">
                <a:solidFill>
                  <a:schemeClr val="accent1"/>
                </a:solidFill>
              </a:rPr>
              <a:t>b</a:t>
            </a:r>
            <a:r>
              <a:rPr lang="zh-CN" altLang="en-US" b="0" smtClean="0">
                <a:solidFill>
                  <a:schemeClr val="accent1"/>
                </a:solidFill>
              </a:rPr>
              <a:t>都为假才判别</a:t>
            </a:r>
            <a:r>
              <a:rPr lang="en-US" altLang="zh-CN" b="0" smtClean="0">
                <a:solidFill>
                  <a:schemeClr val="accent1"/>
                </a:solidFill>
              </a:rPr>
              <a:t>c</a:t>
            </a:r>
            <a:r>
              <a:rPr lang="zh-CN" altLang="en-US" b="0" smtClean="0">
                <a:solidFill>
                  <a:schemeClr val="accent1"/>
                </a:solidFill>
              </a:rPr>
              <a:t>。</a:t>
            </a:r>
            <a:endParaRPr lang="zh-CN" altLang="en-US" b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"/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7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7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build="p" autoUpdateAnimBg="0"/>
      <p:bldP spid="877572" grpId="0" autoUpdateAnimBg="0"/>
      <p:bldP spid="877573" grpId="0" autoUpdateAnimBg="0"/>
    </p:bld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逻辑运算规律：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1219200" y="1905000"/>
            <a:ext cx="670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i="1">
                <a:solidFill>
                  <a:schemeClr val="tx1"/>
                </a:solidFill>
              </a:rPr>
              <a:t>E1</a:t>
            </a:r>
            <a:r>
              <a:rPr lang="en-US" altLang="zh-CN" sz="2000">
                <a:solidFill>
                  <a:schemeClr val="tx1"/>
                </a:solidFill>
              </a:rPr>
              <a:t> &amp;&amp; </a:t>
            </a:r>
            <a:r>
              <a:rPr lang="en-US" altLang="zh-CN" sz="2000" i="1">
                <a:solidFill>
                  <a:schemeClr val="tx1"/>
                </a:solidFill>
              </a:rPr>
              <a:t>E2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zh-CN" altLang="en-US" sz="2000">
                <a:solidFill>
                  <a:schemeClr val="tx1"/>
                </a:solidFill>
              </a:rPr>
              <a:t>当表达式 </a:t>
            </a:r>
            <a:r>
              <a:rPr lang="en-US" altLang="zh-CN" sz="2000">
                <a:solidFill>
                  <a:schemeClr val="tx1"/>
                </a:solidFill>
              </a:rPr>
              <a:t>E1 </a:t>
            </a:r>
            <a:r>
              <a:rPr lang="zh-CN" altLang="en-US" sz="2000">
                <a:solidFill>
                  <a:schemeClr val="tx1"/>
                </a:solidFill>
              </a:rPr>
              <a:t>的值为 </a:t>
            </a:r>
            <a:r>
              <a:rPr lang="en-US" altLang="zh-CN" sz="2000"/>
              <a:t>0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时，不再对 </a:t>
            </a:r>
            <a:r>
              <a:rPr lang="en-US" altLang="zh-CN" sz="2000">
                <a:solidFill>
                  <a:schemeClr val="tx1"/>
                </a:solidFill>
              </a:rPr>
              <a:t>E2 </a:t>
            </a:r>
            <a:r>
              <a:rPr lang="zh-CN" altLang="en-US" sz="2000">
                <a:solidFill>
                  <a:schemeClr val="tx1"/>
                </a:solidFill>
              </a:rPr>
              <a:t>求值</a:t>
            </a:r>
          </a:p>
          <a:p>
            <a:pPr>
              <a:lnSpc>
                <a:spcPct val="200000"/>
              </a:lnSpc>
            </a:pPr>
            <a:r>
              <a:rPr lang="en-US" altLang="zh-CN" sz="2000" i="1">
                <a:solidFill>
                  <a:schemeClr val="tx1"/>
                </a:solidFill>
              </a:rPr>
              <a:t>E1</a:t>
            </a:r>
            <a:r>
              <a:rPr lang="en-US" altLang="zh-CN" sz="2000">
                <a:solidFill>
                  <a:schemeClr val="tx1"/>
                </a:solidFill>
              </a:rPr>
              <a:t> || </a:t>
            </a:r>
            <a:r>
              <a:rPr lang="en-US" altLang="zh-CN" sz="2000" i="1">
                <a:solidFill>
                  <a:schemeClr val="tx1"/>
                </a:solidFill>
              </a:rPr>
              <a:t>E2</a:t>
            </a:r>
            <a:r>
              <a:rPr lang="en-US" altLang="zh-CN" sz="2000">
                <a:solidFill>
                  <a:schemeClr val="tx1"/>
                </a:solidFill>
              </a:rPr>
              <a:t>		</a:t>
            </a:r>
            <a:r>
              <a:rPr lang="zh-CN" altLang="en-US" sz="2000">
                <a:solidFill>
                  <a:schemeClr val="tx1"/>
                </a:solidFill>
              </a:rPr>
              <a:t>当表达式 </a:t>
            </a:r>
            <a:r>
              <a:rPr lang="en-US" altLang="zh-CN" sz="2000">
                <a:solidFill>
                  <a:schemeClr val="tx1"/>
                </a:solidFill>
              </a:rPr>
              <a:t>E1 </a:t>
            </a:r>
            <a:r>
              <a:rPr lang="zh-CN" altLang="en-US" sz="2000">
                <a:solidFill>
                  <a:schemeClr val="tx1"/>
                </a:solidFill>
              </a:rPr>
              <a:t>值为</a:t>
            </a:r>
            <a:r>
              <a:rPr lang="zh-CN" altLang="en-US" sz="2000">
                <a:solidFill>
                  <a:srgbClr val="008000"/>
                </a:solidFill>
              </a:rPr>
              <a:t>非 </a:t>
            </a:r>
            <a:r>
              <a:rPr lang="en-US" altLang="zh-CN" sz="2000">
                <a:solidFill>
                  <a:srgbClr val="008000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时，不再对 </a:t>
            </a:r>
            <a:r>
              <a:rPr lang="en-US" altLang="zh-CN" sz="2000">
                <a:solidFill>
                  <a:schemeClr val="tx1"/>
                </a:solidFill>
              </a:rPr>
              <a:t>E2 </a:t>
            </a:r>
            <a:r>
              <a:rPr lang="zh-CN" altLang="en-US" sz="2000">
                <a:solidFill>
                  <a:schemeClr val="tx1"/>
                </a:solidFill>
              </a:rPr>
              <a:t>求值</a:t>
            </a: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835025" y="3657600"/>
            <a:ext cx="68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 sz="2000" i="1">
                <a:solidFill>
                  <a:srgbClr val="009900"/>
                </a:solidFill>
              </a:rPr>
              <a:t>例：</a:t>
            </a:r>
          </a:p>
        </p:txBody>
      </p:sp>
      <p:sp>
        <p:nvSpPr>
          <p:cNvPr id="878597" name="Rectangle 5"/>
          <p:cNvSpPr>
            <a:spLocks noChangeArrowheads="1"/>
          </p:cNvSpPr>
          <p:nvPr/>
        </p:nvSpPr>
        <p:spPr bwMode="auto">
          <a:xfrm>
            <a:off x="1282700" y="4251325"/>
            <a:ext cx="316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sz="2000">
                <a:solidFill>
                  <a:schemeClr val="tx1"/>
                </a:solidFill>
              </a:rPr>
              <a:t>x = y = 0 ;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zh-CN" sz="2000">
                <a:solidFill>
                  <a:srgbClr val="969696"/>
                </a:solidFill>
              </a:rPr>
              <a:t>x ++ &amp;&amp; y ++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;</a:t>
            </a:r>
          </a:p>
        </p:txBody>
      </p:sp>
      <p:sp>
        <p:nvSpPr>
          <p:cNvPr id="878598" name="Rectangle 6"/>
          <p:cNvSpPr>
            <a:spLocks noChangeArrowheads="1"/>
          </p:cNvSpPr>
          <p:nvPr/>
        </p:nvSpPr>
        <p:spPr bwMode="auto">
          <a:xfrm>
            <a:off x="2590800" y="425132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++</a:t>
            </a:r>
            <a:endParaRPr lang="en-US" altLang="zh-CN" sz="200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8599" name="Rectangle 7"/>
          <p:cNvSpPr>
            <a:spLocks noChangeArrowheads="1"/>
          </p:cNvSpPr>
          <p:nvPr/>
        </p:nvSpPr>
        <p:spPr bwMode="auto">
          <a:xfrm>
            <a:off x="3124200" y="4251325"/>
            <a:ext cx="60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&amp;&amp;</a:t>
            </a:r>
          </a:p>
        </p:txBody>
      </p:sp>
      <p:sp>
        <p:nvSpPr>
          <p:cNvPr id="878600" name="Rectangle 8"/>
          <p:cNvSpPr>
            <a:spLocks noChangeArrowheads="1"/>
          </p:cNvSpPr>
          <p:nvPr/>
        </p:nvSpPr>
        <p:spPr bwMode="auto">
          <a:xfrm>
            <a:off x="2622550" y="4632325"/>
            <a:ext cx="114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zh-CN" sz="2000">
                <a:solidFill>
                  <a:srgbClr val="9696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>
                <a:solidFill>
                  <a:srgbClr val="969696"/>
                </a:solidFill>
              </a:rPr>
              <a:t>++</a:t>
            </a:r>
            <a:r>
              <a:rPr lang="en-US" altLang="zh-CN" sz="2000">
                <a:solidFill>
                  <a:srgbClr val="9696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&amp;&amp;</a:t>
            </a:r>
          </a:p>
        </p:txBody>
      </p:sp>
      <p:sp>
        <p:nvSpPr>
          <p:cNvPr id="878601" name="Rectangle 9"/>
          <p:cNvSpPr>
            <a:spLocks noChangeArrowheads="1"/>
          </p:cNvSpPr>
          <p:nvPr/>
        </p:nvSpPr>
        <p:spPr bwMode="auto">
          <a:xfrm>
            <a:off x="2590800" y="501332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zh-CN" sz="2000">
                <a:solidFill>
                  <a:srgbClr val="9696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++</a:t>
            </a:r>
            <a:endParaRPr lang="en-US" altLang="zh-CN" sz="2000">
              <a:solidFill>
                <a:srgbClr val="96969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8602" name="Rectangle 10"/>
          <p:cNvSpPr>
            <a:spLocks noChangeArrowheads="1"/>
          </p:cNvSpPr>
          <p:nvPr/>
        </p:nvSpPr>
        <p:spPr bwMode="auto">
          <a:xfrm>
            <a:off x="4695825" y="4191000"/>
            <a:ext cx="28479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i="1">
                <a:solidFill>
                  <a:schemeClr val="tx1"/>
                </a:solidFill>
              </a:rPr>
              <a:t>结果：</a:t>
            </a:r>
            <a:r>
              <a:rPr lang="zh-CN" altLang="zh-CN" sz="2000">
                <a:solidFill>
                  <a:schemeClr val="tx1"/>
                </a:solidFill>
              </a:rPr>
              <a:t>逻辑表达式</a:t>
            </a:r>
            <a:r>
              <a:rPr lang="zh-CN" altLang="en-US" sz="2000">
                <a:solidFill>
                  <a:schemeClr val="tx1"/>
                </a:solidFill>
              </a:rPr>
              <a:t>值为</a:t>
            </a:r>
            <a:r>
              <a:rPr lang="en-US" altLang="zh-CN" sz="2000"/>
              <a:t>0</a:t>
            </a:r>
          </a:p>
        </p:txBody>
      </p:sp>
      <p:sp>
        <p:nvSpPr>
          <p:cNvPr id="878603" name="Rectangle 11"/>
          <p:cNvSpPr>
            <a:spLocks noChangeArrowheads="1"/>
          </p:cNvSpPr>
          <p:nvPr/>
        </p:nvSpPr>
        <p:spPr bwMode="auto">
          <a:xfrm>
            <a:off x="5486400" y="5013325"/>
            <a:ext cx="272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x </a:t>
            </a:r>
            <a:r>
              <a:rPr lang="zh-CN" altLang="en-US" sz="2000">
                <a:solidFill>
                  <a:schemeClr val="tx1"/>
                </a:solidFill>
              </a:rPr>
              <a:t>的值为 </a:t>
            </a:r>
            <a:r>
              <a:rPr lang="en-US" altLang="zh-CN" sz="2000">
                <a:solidFill>
                  <a:srgbClr val="008000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，</a:t>
            </a:r>
            <a:r>
              <a:rPr lang="en-US" altLang="zh-CN" sz="2000">
                <a:solidFill>
                  <a:schemeClr val="tx1"/>
                </a:solidFill>
              </a:rPr>
              <a:t>y </a:t>
            </a:r>
            <a:r>
              <a:rPr lang="zh-CN" altLang="en-US" sz="2000">
                <a:solidFill>
                  <a:schemeClr val="tx1"/>
                </a:solidFill>
              </a:rPr>
              <a:t>的值为 </a:t>
            </a:r>
            <a:r>
              <a:rPr lang="en-US" altLang="zh-CN" sz="2000"/>
              <a:t>0</a:t>
            </a:r>
          </a:p>
        </p:txBody>
      </p:sp>
      <p:sp>
        <p:nvSpPr>
          <p:cNvPr id="367628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7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7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8" grpId="0" autoUpdateAnimBg="0"/>
      <p:bldP spid="878599" grpId="0" autoUpdateAnimBg="0"/>
      <p:bldP spid="878600" grpId="0" autoUpdateAnimBg="0"/>
      <p:bldP spid="878601" grpId="0" autoUpdateAnimBg="0"/>
      <p:bldP spid="878602" grpId="0" autoUpdateAnimBg="0"/>
      <p:bldP spid="878603" grpId="0" autoUpdateAnimBg="0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3" name="Rectangle 7"/>
          <p:cNvSpPr>
            <a:spLocks noChangeArrowheads="1"/>
          </p:cNvSpPr>
          <p:nvPr/>
        </p:nvSpPr>
        <p:spPr bwMode="auto">
          <a:xfrm>
            <a:off x="4695825" y="5029200"/>
            <a:ext cx="28479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i="1">
                <a:solidFill>
                  <a:schemeClr val="tx1"/>
                </a:solidFill>
              </a:rPr>
              <a:t>结果：</a:t>
            </a:r>
            <a:r>
              <a:rPr lang="zh-CN" altLang="zh-CN" sz="2000">
                <a:solidFill>
                  <a:schemeClr val="tx1"/>
                </a:solidFill>
              </a:rPr>
              <a:t>逻辑表达式</a:t>
            </a:r>
            <a:r>
              <a:rPr lang="zh-CN" altLang="en-US" sz="2000">
                <a:solidFill>
                  <a:schemeClr val="tx1"/>
                </a:solidFill>
              </a:rPr>
              <a:t>值为</a:t>
            </a:r>
            <a:r>
              <a:rPr lang="en-US" altLang="zh-CN" sz="200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879618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逻辑运算规律：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368644" name="Text Box 3"/>
          <p:cNvSpPr txBox="1">
            <a:spLocks noChangeArrowheads="1"/>
          </p:cNvSpPr>
          <p:nvPr/>
        </p:nvSpPr>
        <p:spPr bwMode="auto">
          <a:xfrm>
            <a:off x="1219200" y="1905000"/>
            <a:ext cx="670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i="1">
                <a:solidFill>
                  <a:schemeClr val="tx1"/>
                </a:solidFill>
              </a:rPr>
              <a:t>E1</a:t>
            </a:r>
            <a:r>
              <a:rPr lang="en-US" altLang="zh-CN" sz="2000">
                <a:solidFill>
                  <a:schemeClr val="tx1"/>
                </a:solidFill>
              </a:rPr>
              <a:t> &amp;&amp; </a:t>
            </a:r>
            <a:r>
              <a:rPr lang="en-US" altLang="zh-CN" sz="2000" i="1">
                <a:solidFill>
                  <a:schemeClr val="tx1"/>
                </a:solidFill>
              </a:rPr>
              <a:t>E2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zh-CN" altLang="en-US" sz="2000">
                <a:solidFill>
                  <a:schemeClr val="tx1"/>
                </a:solidFill>
              </a:rPr>
              <a:t>当表达式 </a:t>
            </a:r>
            <a:r>
              <a:rPr lang="en-US" altLang="zh-CN" sz="2000">
                <a:solidFill>
                  <a:schemeClr val="tx1"/>
                </a:solidFill>
              </a:rPr>
              <a:t>E1 </a:t>
            </a:r>
            <a:r>
              <a:rPr lang="zh-CN" altLang="en-US" sz="2000">
                <a:solidFill>
                  <a:schemeClr val="tx1"/>
                </a:solidFill>
              </a:rPr>
              <a:t>的值为 </a:t>
            </a:r>
            <a:r>
              <a:rPr lang="en-US" altLang="zh-CN" sz="2000"/>
              <a:t>0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时，不再对 </a:t>
            </a:r>
            <a:r>
              <a:rPr lang="en-US" altLang="zh-CN" sz="2000">
                <a:solidFill>
                  <a:schemeClr val="tx1"/>
                </a:solidFill>
              </a:rPr>
              <a:t>E2 </a:t>
            </a:r>
            <a:r>
              <a:rPr lang="zh-CN" altLang="en-US" sz="2000">
                <a:solidFill>
                  <a:schemeClr val="tx1"/>
                </a:solidFill>
              </a:rPr>
              <a:t>求值</a:t>
            </a:r>
          </a:p>
          <a:p>
            <a:pPr>
              <a:lnSpc>
                <a:spcPct val="200000"/>
              </a:lnSpc>
            </a:pPr>
            <a:r>
              <a:rPr lang="en-US" altLang="zh-CN" sz="2000" i="1">
                <a:solidFill>
                  <a:schemeClr val="tx1"/>
                </a:solidFill>
              </a:rPr>
              <a:t>E1</a:t>
            </a:r>
            <a:r>
              <a:rPr lang="en-US" altLang="zh-CN" sz="2000">
                <a:solidFill>
                  <a:schemeClr val="tx1"/>
                </a:solidFill>
              </a:rPr>
              <a:t> || </a:t>
            </a:r>
            <a:r>
              <a:rPr lang="en-US" altLang="zh-CN" sz="2000" i="1">
                <a:solidFill>
                  <a:schemeClr val="tx1"/>
                </a:solidFill>
              </a:rPr>
              <a:t>E2</a:t>
            </a:r>
            <a:r>
              <a:rPr lang="en-US" altLang="zh-CN" sz="2000">
                <a:solidFill>
                  <a:schemeClr val="tx1"/>
                </a:solidFill>
              </a:rPr>
              <a:t>		</a:t>
            </a:r>
            <a:r>
              <a:rPr lang="zh-CN" altLang="en-US" sz="2000">
                <a:solidFill>
                  <a:schemeClr val="tx1"/>
                </a:solidFill>
              </a:rPr>
              <a:t>当表达式 </a:t>
            </a:r>
            <a:r>
              <a:rPr lang="en-US" altLang="zh-CN" sz="2000">
                <a:solidFill>
                  <a:schemeClr val="tx1"/>
                </a:solidFill>
              </a:rPr>
              <a:t>E1 </a:t>
            </a:r>
            <a:r>
              <a:rPr lang="zh-CN" altLang="en-US" sz="2000">
                <a:solidFill>
                  <a:schemeClr val="tx1"/>
                </a:solidFill>
              </a:rPr>
              <a:t>值为</a:t>
            </a:r>
            <a:r>
              <a:rPr lang="zh-CN" altLang="en-US" sz="2000">
                <a:solidFill>
                  <a:srgbClr val="009900"/>
                </a:solidFill>
              </a:rPr>
              <a:t>非 </a:t>
            </a:r>
            <a:r>
              <a:rPr lang="en-US" altLang="zh-CN" sz="2000">
                <a:solidFill>
                  <a:srgbClr val="009900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时，不再对 </a:t>
            </a:r>
            <a:r>
              <a:rPr lang="en-US" altLang="zh-CN" sz="2000">
                <a:solidFill>
                  <a:schemeClr val="tx1"/>
                </a:solidFill>
              </a:rPr>
              <a:t>E2 </a:t>
            </a:r>
            <a:r>
              <a:rPr lang="zh-CN" altLang="en-US" sz="2000">
                <a:solidFill>
                  <a:schemeClr val="tx1"/>
                </a:solidFill>
              </a:rPr>
              <a:t>求值</a:t>
            </a:r>
          </a:p>
        </p:txBody>
      </p:sp>
      <p:sp>
        <p:nvSpPr>
          <p:cNvPr id="368645" name="Rectangle 4"/>
          <p:cNvSpPr>
            <a:spLocks noChangeArrowheads="1"/>
          </p:cNvSpPr>
          <p:nvPr/>
        </p:nvSpPr>
        <p:spPr bwMode="auto">
          <a:xfrm>
            <a:off x="835025" y="3657600"/>
            <a:ext cx="68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 sz="2000" i="1">
                <a:solidFill>
                  <a:srgbClr val="009900"/>
                </a:solidFill>
              </a:rPr>
              <a:t>例：</a:t>
            </a:r>
          </a:p>
        </p:txBody>
      </p:sp>
      <p:sp>
        <p:nvSpPr>
          <p:cNvPr id="879621" name="Rectangle 5"/>
          <p:cNvSpPr>
            <a:spLocks noChangeArrowheads="1"/>
          </p:cNvSpPr>
          <p:nvPr/>
        </p:nvSpPr>
        <p:spPr bwMode="auto">
          <a:xfrm>
            <a:off x="1282700" y="4251325"/>
            <a:ext cx="316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sz="2000">
                <a:solidFill>
                  <a:schemeClr val="tx1"/>
                </a:solidFill>
              </a:rPr>
              <a:t>x = y = 0 ;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zh-CN" sz="2000">
                <a:solidFill>
                  <a:schemeClr val="tx1"/>
                </a:solidFill>
              </a:rPr>
              <a:t>x ++ &amp;&amp; y ++ ;</a:t>
            </a:r>
          </a:p>
        </p:txBody>
      </p:sp>
      <p:sp>
        <p:nvSpPr>
          <p:cNvPr id="879622" name="Rectangle 6"/>
          <p:cNvSpPr>
            <a:spLocks noChangeArrowheads="1"/>
          </p:cNvSpPr>
          <p:nvPr/>
        </p:nvSpPr>
        <p:spPr bwMode="auto">
          <a:xfrm>
            <a:off x="1295400" y="5089525"/>
            <a:ext cx="311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</a:rPr>
              <a:t>x = y = 1 ;	x -- || y -- ;</a:t>
            </a:r>
          </a:p>
        </p:txBody>
      </p:sp>
      <p:sp>
        <p:nvSpPr>
          <p:cNvPr id="368648" name="Rectangle 8"/>
          <p:cNvSpPr>
            <a:spLocks noChangeArrowheads="1"/>
          </p:cNvSpPr>
          <p:nvPr/>
        </p:nvSpPr>
        <p:spPr bwMode="auto">
          <a:xfrm>
            <a:off x="4695825" y="4191000"/>
            <a:ext cx="28479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i="1">
                <a:solidFill>
                  <a:schemeClr val="tx1"/>
                </a:solidFill>
              </a:rPr>
              <a:t>结果：</a:t>
            </a:r>
            <a:r>
              <a:rPr lang="zh-CN" altLang="zh-CN" sz="2000">
                <a:solidFill>
                  <a:schemeClr val="tx1"/>
                </a:solidFill>
              </a:rPr>
              <a:t>逻辑表达式</a:t>
            </a:r>
            <a:r>
              <a:rPr lang="zh-CN" altLang="en-US" sz="2000">
                <a:solidFill>
                  <a:schemeClr val="tx1"/>
                </a:solidFill>
              </a:rPr>
              <a:t>值为</a:t>
            </a:r>
            <a:r>
              <a:rPr lang="en-US" altLang="zh-CN" sz="2000"/>
              <a:t>0</a:t>
            </a:r>
          </a:p>
        </p:txBody>
      </p:sp>
      <p:sp>
        <p:nvSpPr>
          <p:cNvPr id="879625" name="AutoShape 9"/>
          <p:cNvSpPr>
            <a:spLocks noChangeArrowheads="1"/>
          </p:cNvSpPr>
          <p:nvPr/>
        </p:nvSpPr>
        <p:spPr bwMode="auto">
          <a:xfrm>
            <a:off x="4319588" y="1190625"/>
            <a:ext cx="4695825" cy="4584700"/>
          </a:xfrm>
          <a:prstGeom prst="verticalScroll">
            <a:avLst>
              <a:gd name="adj" fmla="val 6699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en-US" altLang="zh-CN" sz="2400" i="1"/>
              <a:t>  </a:t>
            </a:r>
            <a:r>
              <a:rPr lang="zh-CN" altLang="en-US" sz="2400" i="1"/>
              <a:t>想一想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如果有</a:t>
            </a:r>
          </a:p>
          <a:p>
            <a:pPr>
              <a:lnSpc>
                <a:spcPct val="170000"/>
              </a:lnSpc>
              <a:defRPr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</a:rPr>
              <a:t>x ++ ;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000">
                <a:solidFill>
                  <a:srgbClr val="0000FF"/>
                </a:solidFill>
              </a:rPr>
              <a:t>	y ++ ;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000">
                <a:solidFill>
                  <a:srgbClr val="0000FF"/>
                </a:solidFill>
              </a:rPr>
              <a:t>	x &amp;&amp; y ;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则    </a:t>
            </a:r>
            <a:r>
              <a:rPr lang="zh-CN" altLang="zh-CN" sz="2000">
                <a:solidFill>
                  <a:schemeClr val="tx1"/>
                </a:solidFill>
              </a:rPr>
              <a:t>逻辑</a:t>
            </a:r>
            <a:r>
              <a:rPr lang="zh-CN" altLang="en-US" sz="2000">
                <a:solidFill>
                  <a:schemeClr val="tx1"/>
                </a:solidFill>
              </a:rPr>
              <a:t>表达式的值是多少？</a:t>
            </a:r>
          </a:p>
          <a:p>
            <a:pPr>
              <a:lnSpc>
                <a:spcPct val="17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        变量 </a:t>
            </a:r>
            <a:r>
              <a:rPr lang="en-US" altLang="zh-CN" sz="2000">
                <a:solidFill>
                  <a:schemeClr val="tx1"/>
                </a:solidFill>
              </a:rPr>
              <a:t>x </a:t>
            </a:r>
            <a:r>
              <a:rPr lang="zh-CN" altLang="en-US" sz="2000">
                <a:solidFill>
                  <a:schemeClr val="tx1"/>
                </a:solidFill>
              </a:rPr>
              <a:t>、</a:t>
            </a:r>
            <a:r>
              <a:rPr lang="en-US" altLang="zh-CN" sz="2000">
                <a:solidFill>
                  <a:schemeClr val="tx1"/>
                </a:solidFill>
              </a:rPr>
              <a:t>y </a:t>
            </a:r>
            <a:r>
              <a:rPr lang="zh-CN" altLang="en-US" sz="2000">
                <a:solidFill>
                  <a:schemeClr val="tx1"/>
                </a:solidFill>
              </a:rPr>
              <a:t>的值是多少？</a:t>
            </a:r>
          </a:p>
          <a:p>
            <a:pPr>
              <a:defRPr/>
            </a:pP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368650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2.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7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7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3" grpId="0" autoUpdateAnimBg="0"/>
      <p:bldP spid="879622" grpId="0" autoUpdateAnimBg="0"/>
      <p:bldP spid="879625" grpId="0" animBg="1" autoUpdateAnimBg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71800" y="2209800"/>
            <a:ext cx="3200400" cy="2667000"/>
            <a:chOff x="1858" y="1344"/>
            <a:chExt cx="2016" cy="1680"/>
          </a:xfrm>
        </p:grpSpPr>
        <p:sp>
          <p:nvSpPr>
            <p:cNvPr id="369670" name="Text Box 3"/>
            <p:cNvSpPr txBox="1">
              <a:spLocks noChangeArrowheads="1"/>
            </p:cNvSpPr>
            <p:nvPr/>
          </p:nvSpPr>
          <p:spPr bwMode="auto">
            <a:xfrm>
              <a:off x="2784" y="2697"/>
              <a:ext cx="3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latin typeface="宋体" charset="-122"/>
                </a:rPr>
                <a:t> -2</a:t>
              </a:r>
              <a:endParaRPr lang="en-US" altLang="zh-CN" sz="2000" b="0">
                <a:solidFill>
                  <a:schemeClr val="tx1"/>
                </a:solidFill>
              </a:endParaRPr>
            </a:p>
          </p:txBody>
        </p:sp>
        <p:grpSp>
          <p:nvGrpSpPr>
            <p:cNvPr id="369671" name="Group 4"/>
            <p:cNvGrpSpPr>
              <a:grpSpLocks/>
            </p:cNvGrpSpPr>
            <p:nvPr/>
          </p:nvGrpSpPr>
          <p:grpSpPr bwMode="auto">
            <a:xfrm>
              <a:off x="1858" y="1344"/>
              <a:ext cx="2016" cy="1680"/>
              <a:chOff x="1858" y="1344"/>
              <a:chExt cx="2016" cy="1680"/>
            </a:xfrm>
          </p:grpSpPr>
          <p:sp>
            <p:nvSpPr>
              <p:cNvPr id="369672" name="Rectangle 5"/>
              <p:cNvSpPr>
                <a:spLocks noChangeArrowheads="1"/>
              </p:cNvSpPr>
              <p:nvPr/>
            </p:nvSpPr>
            <p:spPr bwMode="auto">
              <a:xfrm>
                <a:off x="2304" y="1632"/>
                <a:ext cx="1104" cy="110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9673" name="Oval 6"/>
              <p:cNvSpPr>
                <a:spLocks noChangeArrowheads="1"/>
              </p:cNvSpPr>
              <p:nvPr/>
            </p:nvSpPr>
            <p:spPr bwMode="auto">
              <a:xfrm>
                <a:off x="2544" y="1872"/>
                <a:ext cx="624" cy="62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9674" name="Line 7"/>
              <p:cNvSpPr>
                <a:spLocks noChangeShapeType="1"/>
              </p:cNvSpPr>
              <p:nvPr/>
            </p:nvSpPr>
            <p:spPr bwMode="auto">
              <a:xfrm>
                <a:off x="1858" y="2208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9675" name="Line 8"/>
              <p:cNvSpPr>
                <a:spLocks noChangeShapeType="1"/>
              </p:cNvSpPr>
              <p:nvPr/>
            </p:nvSpPr>
            <p:spPr bwMode="auto">
              <a:xfrm flipV="1">
                <a:off x="2856" y="1344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9676" name="Text Box 9"/>
              <p:cNvSpPr txBox="1">
                <a:spLocks noChangeArrowheads="1"/>
              </p:cNvSpPr>
              <p:nvPr/>
            </p:nvSpPr>
            <p:spPr bwMode="auto">
              <a:xfrm>
                <a:off x="3342" y="2016"/>
                <a:ext cx="25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  <a:latin typeface="宋体" charset="-122"/>
                  </a:rPr>
                  <a:t> 2</a:t>
                </a:r>
                <a:endParaRPr lang="en-US" altLang="zh-CN" sz="20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9677" name="Text Box 10"/>
              <p:cNvSpPr txBox="1">
                <a:spLocks noChangeArrowheads="1"/>
              </p:cNvSpPr>
              <p:nvPr/>
            </p:nvSpPr>
            <p:spPr bwMode="auto">
              <a:xfrm>
                <a:off x="2814" y="1440"/>
                <a:ext cx="25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  <a:latin typeface="宋体" charset="-122"/>
                  </a:rPr>
                  <a:t> 2</a:t>
                </a:r>
                <a:endParaRPr lang="en-US" altLang="zh-CN" sz="20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9678" name="Text Box 11"/>
              <p:cNvSpPr txBox="1">
                <a:spLocks noChangeArrowheads="1"/>
              </p:cNvSpPr>
              <p:nvPr/>
            </p:nvSpPr>
            <p:spPr bwMode="auto">
              <a:xfrm>
                <a:off x="2022" y="2016"/>
                <a:ext cx="33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  <a:latin typeface="宋体" charset="-122"/>
                  </a:rPr>
                  <a:t> -2</a:t>
                </a:r>
                <a:endParaRPr lang="en-US" altLang="zh-CN" sz="20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9679" name="Text Box 12"/>
              <p:cNvSpPr txBox="1">
                <a:spLocks noChangeArrowheads="1"/>
              </p:cNvSpPr>
              <p:nvPr/>
            </p:nvSpPr>
            <p:spPr bwMode="auto">
              <a:xfrm>
                <a:off x="2256" y="2160"/>
                <a:ext cx="33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  <a:latin typeface="宋体" charset="-122"/>
                  </a:rPr>
                  <a:t> -1</a:t>
                </a:r>
                <a:endParaRPr lang="en-US" altLang="zh-CN" sz="20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9680" name="Text Box 13"/>
              <p:cNvSpPr txBox="1">
                <a:spLocks noChangeArrowheads="1"/>
              </p:cNvSpPr>
              <p:nvPr/>
            </p:nvSpPr>
            <p:spPr bwMode="auto">
              <a:xfrm>
                <a:off x="2592" y="2457"/>
                <a:ext cx="33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  <a:latin typeface="宋体" charset="-122"/>
                  </a:rPr>
                  <a:t> -1</a:t>
                </a:r>
                <a:endParaRPr lang="en-US" altLang="zh-CN" sz="20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9681" name="Text Box 14"/>
              <p:cNvSpPr txBox="1">
                <a:spLocks noChangeArrowheads="1"/>
              </p:cNvSpPr>
              <p:nvPr/>
            </p:nvSpPr>
            <p:spPr bwMode="auto">
              <a:xfrm>
                <a:off x="3126" y="2160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  <a:latin typeface="宋体" charset="-122"/>
                  </a:rPr>
                  <a:t>1</a:t>
                </a:r>
                <a:endParaRPr lang="en-US" altLang="zh-CN" sz="20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9682" name="Text Box 15"/>
              <p:cNvSpPr txBox="1">
                <a:spLocks noChangeArrowheads="1"/>
              </p:cNvSpPr>
              <p:nvPr/>
            </p:nvSpPr>
            <p:spPr bwMode="auto">
              <a:xfrm>
                <a:off x="2742" y="1680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  <a:latin typeface="宋体" charset="-122"/>
                  </a:rPr>
                  <a:t>1</a:t>
                </a:r>
                <a:endParaRPr lang="en-US" altLang="zh-CN" sz="2000" b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75536" name="Text Box 16"/>
          <p:cNvSpPr txBox="1">
            <a:spLocks noChangeArrowheads="1"/>
          </p:cNvSpPr>
          <p:nvPr/>
        </p:nvSpPr>
        <p:spPr bwMode="auto">
          <a:xfrm>
            <a:off x="755650" y="5127625"/>
            <a:ext cx="756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 &lt; x &amp;&amp; x &lt; 2 &amp;&amp; -2 &lt; y &amp;&amp; y &lt; 2 &amp;&amp; x * x + y * y &gt; 1</a:t>
            </a:r>
          </a:p>
        </p:txBody>
      </p:sp>
      <p:sp>
        <p:nvSpPr>
          <p:cNvPr id="875537" name="Text Box 17"/>
          <p:cNvSpPr txBox="1">
            <a:spLocks noChangeArrowheads="1"/>
          </p:cNvSpPr>
          <p:nvPr/>
        </p:nvSpPr>
        <p:spPr bwMode="auto">
          <a:xfrm>
            <a:off x="609600" y="1447800"/>
            <a:ext cx="813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9900"/>
                </a:solidFill>
              </a:rPr>
              <a:t>例：</a:t>
            </a:r>
            <a:r>
              <a:rPr lang="zh-CN" altLang="en-US" sz="2000">
                <a:solidFill>
                  <a:schemeClr val="tx1"/>
                </a:solidFill>
              </a:rPr>
              <a:t> 写出描述点 </a:t>
            </a:r>
            <a:r>
              <a:rPr lang="en-US" altLang="zh-CN" sz="2000">
                <a:solidFill>
                  <a:schemeClr val="tx1"/>
                </a:solidFill>
              </a:rPr>
              <a:t>A(x,y) </a:t>
            </a:r>
            <a:r>
              <a:rPr lang="zh-CN" altLang="zh-CN" sz="2000">
                <a:solidFill>
                  <a:schemeClr val="tx1"/>
                </a:solidFill>
              </a:rPr>
              <a:t>落在图中绿色部分 </a:t>
            </a:r>
            <a:r>
              <a:rPr lang="en-US" altLang="zh-CN" sz="2000">
                <a:solidFill>
                  <a:schemeClr val="tx1"/>
                </a:solidFill>
              </a:rPr>
              <a:t>( </a:t>
            </a:r>
            <a:r>
              <a:rPr lang="zh-CN" altLang="zh-CN" sz="2000">
                <a:solidFill>
                  <a:schemeClr val="tx1"/>
                </a:solidFill>
              </a:rPr>
              <a:t>不压线 ) 的 </a:t>
            </a:r>
            <a:r>
              <a:rPr lang="en-US" altLang="zh-CN" sz="2000">
                <a:solidFill>
                  <a:schemeClr val="tx1"/>
                </a:solidFill>
              </a:rPr>
              <a:t>C + + </a:t>
            </a:r>
            <a:r>
              <a:rPr lang="zh-CN" altLang="zh-CN" sz="2000">
                <a:solidFill>
                  <a:schemeClr val="tx1"/>
                </a:solidFill>
              </a:rPr>
              <a:t>表达式：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  <a:endParaRPr lang="zh-CN" altLang="en-US" sz="2000" i="1">
              <a:solidFill>
                <a:schemeClr val="tx1"/>
              </a:solidFill>
            </a:endParaRPr>
          </a:p>
        </p:txBody>
      </p:sp>
      <p:sp>
        <p:nvSpPr>
          <p:cNvPr id="36966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1.5.3  </a:t>
            </a:r>
            <a:r>
              <a:rPr lang="zh-CN" altLang="en-US" sz="2400" b="1" smtClean="0">
                <a:solidFill>
                  <a:schemeClr val="accent2"/>
                </a:solidFill>
                <a:latin typeface="宋体" charset="-122"/>
              </a:rPr>
              <a:t>逻辑表达式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87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5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7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36" grpId="0" autoUpdateAnimBg="0"/>
      <p:bldP spid="875537" grpId="0" build="p" autoUpdateAnimBg="0" advAuto="1000"/>
    </p:bld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赋值表达式的作用是把数据值写入变量，修改对象的值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6705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一般形式为：		</a:t>
            </a:r>
            <a:r>
              <a:rPr lang="zh-CN" altLang="en-US" sz="2000" i="1">
                <a:solidFill>
                  <a:srgbClr val="0000FF"/>
                </a:solidFill>
              </a:rPr>
              <a:t>变量</a:t>
            </a:r>
            <a:r>
              <a:rPr lang="zh-CN" altLang="en-US" sz="2000">
                <a:solidFill>
                  <a:srgbClr val="0000FF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= </a:t>
            </a:r>
            <a:r>
              <a:rPr lang="zh-CN" altLang="en-US" sz="2000" i="1">
                <a:solidFill>
                  <a:srgbClr val="0000FF"/>
                </a:solidFill>
              </a:rPr>
              <a:t>表达式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8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2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600" y="1641600"/>
            <a:ext cx="6080760" cy="44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61950" y="984250"/>
            <a:ext cx="1628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 smtClean="0">
                <a:solidFill>
                  <a:srgbClr val="3333FF"/>
                </a:solidFill>
              </a:rPr>
              <a:t>添加源程序</a:t>
            </a:r>
            <a:endParaRPr lang="zh-CN" altLang="en-US" sz="2000">
              <a:solidFill>
                <a:srgbClr val="3333FF"/>
              </a:solidFill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  <p:sp>
        <p:nvSpPr>
          <p:cNvPr id="1015814" name="AutoShape 6"/>
          <p:cNvSpPr>
            <a:spLocks/>
          </p:cNvSpPr>
          <p:nvPr/>
        </p:nvSpPr>
        <p:spPr bwMode="auto">
          <a:xfrm>
            <a:off x="5221288" y="765175"/>
            <a:ext cx="1655762" cy="647700"/>
          </a:xfrm>
          <a:prstGeom prst="borderCallout2">
            <a:avLst>
              <a:gd name="adj1" fmla="val 17648"/>
              <a:gd name="adj2" fmla="val -4602"/>
              <a:gd name="adj3" fmla="val 17648"/>
              <a:gd name="adj4" fmla="val -4602"/>
              <a:gd name="adj5" fmla="val 357843"/>
              <a:gd name="adj6" fmla="val -11150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添加源程序</a:t>
            </a:r>
            <a:endParaRPr lang="zh-CN" altLang="en-US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814" grpId="0" animBg="1" autoUpdateAnimBg="0"/>
    </p:bld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赋值表达式的作用是把数据值写入变量，修改对象的值 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6705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一般形式为：		</a:t>
            </a:r>
            <a:r>
              <a:rPr lang="zh-CN" altLang="en-US" sz="2000" i="1">
                <a:solidFill>
                  <a:srgbClr val="0000FF"/>
                </a:solidFill>
              </a:rPr>
              <a:t>变量</a:t>
            </a:r>
            <a:r>
              <a:rPr lang="zh-CN" altLang="en-US" sz="2000">
                <a:solidFill>
                  <a:srgbClr val="0000FF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= </a:t>
            </a:r>
            <a:r>
              <a:rPr lang="zh-CN" altLang="en-US" sz="2000" i="1">
                <a:solidFill>
                  <a:srgbClr val="0000FF"/>
                </a:solidFill>
              </a:rPr>
              <a:t>表达式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81668" name="AutoShape 4"/>
          <p:cNvSpPr>
            <a:spLocks/>
          </p:cNvSpPr>
          <p:nvPr/>
        </p:nvSpPr>
        <p:spPr bwMode="auto">
          <a:xfrm>
            <a:off x="5562600" y="29337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30588"/>
              <a:gd name="adj5" fmla="val -120236"/>
              <a:gd name="adj6" fmla="val -77463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赋值运算符</a:t>
            </a:r>
          </a:p>
        </p:txBody>
      </p:sp>
      <p:sp>
        <p:nvSpPr>
          <p:cNvPr id="881669" name="Text Box 5"/>
          <p:cNvSpPr txBox="1">
            <a:spLocks noChangeArrowheads="1"/>
          </p:cNvSpPr>
          <p:nvPr/>
        </p:nvSpPr>
        <p:spPr bwMode="auto">
          <a:xfrm>
            <a:off x="952500" y="3124200"/>
            <a:ext cx="24003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Score1 = 90 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Score2 = 75 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Temp = Score2;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Score2 = Score1;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Score1 = Temp;</a:t>
            </a:r>
          </a:p>
        </p:txBody>
      </p:sp>
      <p:sp>
        <p:nvSpPr>
          <p:cNvPr id="371718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1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8" grpId="0" animBg="1" autoUpdateAnimBg="0"/>
      <p:bldP spid="881669" grpId="0" autoUpdateAnimBg="0"/>
    </p:bld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赋值表达式的作用是把数据值写入变量，修改对象的值 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6705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一般形式为：		</a:t>
            </a:r>
            <a:r>
              <a:rPr lang="zh-CN" altLang="en-US" sz="2000" i="1">
                <a:solidFill>
                  <a:srgbClr val="0000FF"/>
                </a:solidFill>
              </a:rPr>
              <a:t>变量</a:t>
            </a:r>
            <a:r>
              <a:rPr lang="zh-CN" altLang="en-US" sz="2000">
                <a:solidFill>
                  <a:srgbClr val="0000FF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= </a:t>
            </a:r>
            <a:r>
              <a:rPr lang="zh-CN" altLang="en-US" sz="2000" i="1">
                <a:solidFill>
                  <a:srgbClr val="0000FF"/>
                </a:solidFill>
              </a:rPr>
              <a:t>表达式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914400" y="3721100"/>
            <a:ext cx="2438400" cy="762000"/>
          </a:xfrm>
          <a:prstGeom prst="rect">
            <a:avLst/>
          </a:prstGeom>
          <a:solidFill>
            <a:srgbClr val="0000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sz="2400" b="0">
              <a:solidFill>
                <a:srgbClr val="0000FF"/>
              </a:solidFill>
            </a:endParaRPr>
          </a:p>
        </p:txBody>
      </p:sp>
      <p:sp>
        <p:nvSpPr>
          <p:cNvPr id="372741" name="Text Box 5"/>
          <p:cNvSpPr txBox="1">
            <a:spLocks noChangeArrowheads="1"/>
          </p:cNvSpPr>
          <p:nvPr/>
        </p:nvSpPr>
        <p:spPr bwMode="auto">
          <a:xfrm>
            <a:off x="952500" y="3124200"/>
            <a:ext cx="24003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int  Score1 = 90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int  Score2 = 75 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Temp = Score2;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Score2 = Score1;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Score1 = Temp;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33800" y="3873500"/>
            <a:ext cx="4495800" cy="1447800"/>
            <a:chOff x="2352" y="2640"/>
            <a:chExt cx="2832" cy="912"/>
          </a:xfrm>
        </p:grpSpPr>
        <p:sp>
          <p:nvSpPr>
            <p:cNvPr id="372744" name="Rectangle 7"/>
            <p:cNvSpPr>
              <a:spLocks noChangeArrowheads="1"/>
            </p:cNvSpPr>
            <p:nvPr/>
          </p:nvSpPr>
          <p:spPr bwMode="auto">
            <a:xfrm>
              <a:off x="2784" y="2640"/>
              <a:ext cx="816" cy="240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372745" name="Rectangle 8"/>
            <p:cNvSpPr>
              <a:spLocks noChangeArrowheads="1"/>
            </p:cNvSpPr>
            <p:nvPr/>
          </p:nvSpPr>
          <p:spPr bwMode="auto">
            <a:xfrm>
              <a:off x="4368" y="2640"/>
              <a:ext cx="816" cy="240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75</a:t>
              </a:r>
            </a:p>
          </p:txBody>
        </p:sp>
        <p:sp>
          <p:nvSpPr>
            <p:cNvPr id="372746" name="Rectangle 9"/>
            <p:cNvSpPr>
              <a:spLocks noChangeArrowheads="1"/>
            </p:cNvSpPr>
            <p:nvPr/>
          </p:nvSpPr>
          <p:spPr bwMode="auto">
            <a:xfrm>
              <a:off x="3600" y="3312"/>
              <a:ext cx="816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72747" name="Text Box 10"/>
            <p:cNvSpPr txBox="1">
              <a:spLocks noChangeArrowheads="1"/>
            </p:cNvSpPr>
            <p:nvPr/>
          </p:nvSpPr>
          <p:spPr bwMode="auto">
            <a:xfrm>
              <a:off x="2352" y="2656"/>
              <a:ext cx="486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sz="1600">
                  <a:solidFill>
                    <a:schemeClr val="tx1"/>
                  </a:solidFill>
                </a:rPr>
                <a:t>Score1</a:t>
              </a:r>
            </a:p>
          </p:txBody>
        </p:sp>
        <p:sp>
          <p:nvSpPr>
            <p:cNvPr id="372748" name="Text Box 11"/>
            <p:cNvSpPr txBox="1">
              <a:spLocks noChangeArrowheads="1"/>
            </p:cNvSpPr>
            <p:nvPr/>
          </p:nvSpPr>
          <p:spPr bwMode="auto">
            <a:xfrm>
              <a:off x="3937" y="2656"/>
              <a:ext cx="486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sz="1600">
                  <a:solidFill>
                    <a:schemeClr val="tx1"/>
                  </a:solidFill>
                </a:rPr>
                <a:t>Score2</a:t>
              </a:r>
            </a:p>
          </p:txBody>
        </p:sp>
        <p:sp>
          <p:nvSpPr>
            <p:cNvPr id="372749" name="Text Box 12"/>
            <p:cNvSpPr txBox="1">
              <a:spLocks noChangeArrowheads="1"/>
            </p:cNvSpPr>
            <p:nvPr/>
          </p:nvSpPr>
          <p:spPr bwMode="auto">
            <a:xfrm>
              <a:off x="3211" y="3299"/>
              <a:ext cx="436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sz="1600">
                  <a:solidFill>
                    <a:schemeClr val="tx1"/>
                  </a:solidFill>
                </a:rPr>
                <a:t>Temp</a:t>
              </a:r>
            </a:p>
          </p:txBody>
        </p:sp>
      </p:grpSp>
      <p:sp>
        <p:nvSpPr>
          <p:cNvPr id="372743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赋值表达式的作用是把数据值写入变量，修改对象的值 </a:t>
            </a:r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6705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一般形式为：		</a:t>
            </a:r>
            <a:r>
              <a:rPr lang="zh-CN" altLang="en-US" sz="2000" i="1">
                <a:solidFill>
                  <a:srgbClr val="0000FF"/>
                </a:solidFill>
              </a:rPr>
              <a:t>变量</a:t>
            </a:r>
            <a:r>
              <a:rPr lang="zh-CN" altLang="en-US" sz="2000">
                <a:solidFill>
                  <a:srgbClr val="0000FF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= </a:t>
            </a:r>
            <a:r>
              <a:rPr lang="zh-CN" altLang="en-US" sz="2000" i="1">
                <a:solidFill>
                  <a:srgbClr val="0000FF"/>
                </a:solidFill>
              </a:rPr>
              <a:t>表达式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914400" y="4483100"/>
            <a:ext cx="2438400" cy="381000"/>
          </a:xfrm>
          <a:prstGeom prst="rect">
            <a:avLst/>
          </a:prstGeom>
          <a:solidFill>
            <a:srgbClr val="0000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sz="2400" b="0">
              <a:solidFill>
                <a:srgbClr val="0000FF"/>
              </a:solidFill>
            </a:endParaRP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952500" y="3124200"/>
            <a:ext cx="24003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b="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Score1 = 90 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Score2 = 75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int Temp = Score2;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Score2 = Score1;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Score1 = Temp;</a:t>
            </a:r>
          </a:p>
        </p:txBody>
      </p:sp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4419600" y="3873500"/>
            <a:ext cx="1295400" cy="381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6934200" y="3873500"/>
            <a:ext cx="1295400" cy="381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373768" name="Rectangle 8"/>
          <p:cNvSpPr>
            <a:spLocks noChangeArrowheads="1"/>
          </p:cNvSpPr>
          <p:nvPr/>
        </p:nvSpPr>
        <p:spPr bwMode="auto">
          <a:xfrm>
            <a:off x="5715000" y="4940300"/>
            <a:ext cx="1295400" cy="3810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3733800" y="3898900"/>
            <a:ext cx="7715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Score1</a:t>
            </a:r>
          </a:p>
        </p:txBody>
      </p:sp>
      <p:sp>
        <p:nvSpPr>
          <p:cNvPr id="373770" name="Text Box 10"/>
          <p:cNvSpPr txBox="1">
            <a:spLocks noChangeArrowheads="1"/>
          </p:cNvSpPr>
          <p:nvPr/>
        </p:nvSpPr>
        <p:spPr bwMode="auto">
          <a:xfrm>
            <a:off x="6249988" y="3898900"/>
            <a:ext cx="7715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Score2</a:t>
            </a:r>
          </a:p>
        </p:txBody>
      </p:sp>
      <p:sp>
        <p:nvSpPr>
          <p:cNvPr id="373771" name="Text Box 11"/>
          <p:cNvSpPr txBox="1">
            <a:spLocks noChangeArrowheads="1"/>
          </p:cNvSpPr>
          <p:nvPr/>
        </p:nvSpPr>
        <p:spPr bwMode="auto">
          <a:xfrm>
            <a:off x="5097463" y="4919663"/>
            <a:ext cx="692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Temp</a:t>
            </a:r>
          </a:p>
        </p:txBody>
      </p:sp>
      <p:sp>
        <p:nvSpPr>
          <p:cNvPr id="883724" name="Line 12"/>
          <p:cNvSpPr>
            <a:spLocks noChangeShapeType="1"/>
          </p:cNvSpPr>
          <p:nvPr/>
        </p:nvSpPr>
        <p:spPr bwMode="auto">
          <a:xfrm flipH="1">
            <a:off x="6553200" y="4178300"/>
            <a:ext cx="990600" cy="7620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arrow" w="lg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83725" name="Text Box 13"/>
          <p:cNvSpPr txBox="1">
            <a:spLocks noChangeArrowheads="1"/>
          </p:cNvSpPr>
          <p:nvPr/>
        </p:nvSpPr>
        <p:spPr bwMode="auto">
          <a:xfrm>
            <a:off x="6140450" y="4954588"/>
            <a:ext cx="4127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373774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3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3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24" grpId="0" animBg="1"/>
      <p:bldP spid="883725" grpId="0" autoUpdateAnimBg="0"/>
    </p:bld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赋值表达式的作用是把数据值写入变量，修改对象的值 </a:t>
            </a:r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6705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一般形式为：		</a:t>
            </a:r>
            <a:r>
              <a:rPr lang="zh-CN" altLang="en-US" sz="2000" i="1">
                <a:solidFill>
                  <a:srgbClr val="0000FF"/>
                </a:solidFill>
              </a:rPr>
              <a:t>变量</a:t>
            </a:r>
            <a:r>
              <a:rPr lang="zh-CN" altLang="en-US" sz="2000">
                <a:solidFill>
                  <a:srgbClr val="0000FF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= </a:t>
            </a:r>
            <a:r>
              <a:rPr lang="zh-CN" altLang="en-US" sz="2000" i="1">
                <a:solidFill>
                  <a:srgbClr val="0000FF"/>
                </a:solidFill>
              </a:rPr>
              <a:t>表达式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914400" y="4940300"/>
            <a:ext cx="2438400" cy="381000"/>
          </a:xfrm>
          <a:prstGeom prst="rect">
            <a:avLst/>
          </a:prstGeom>
          <a:solidFill>
            <a:srgbClr val="0000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sz="2400" b="0">
              <a:solidFill>
                <a:srgbClr val="0000FF"/>
              </a:solidFill>
            </a:endParaRP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952500" y="3124200"/>
            <a:ext cx="24003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b="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Score1 = 90 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Score2 = 75 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Temp = Score2;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Score2 = Score1;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Score1 = Temp;</a:t>
            </a:r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4419600" y="3873500"/>
            <a:ext cx="1295400" cy="381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6934200" y="3873500"/>
            <a:ext cx="1295400" cy="381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5715000" y="4940300"/>
            <a:ext cx="1295400" cy="3810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74793" name="Text Box 9"/>
          <p:cNvSpPr txBox="1">
            <a:spLocks noChangeArrowheads="1"/>
          </p:cNvSpPr>
          <p:nvPr/>
        </p:nvSpPr>
        <p:spPr bwMode="auto">
          <a:xfrm>
            <a:off x="3733800" y="3898900"/>
            <a:ext cx="7715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Score1</a:t>
            </a:r>
          </a:p>
        </p:txBody>
      </p:sp>
      <p:sp>
        <p:nvSpPr>
          <p:cNvPr id="374794" name="Text Box 10"/>
          <p:cNvSpPr txBox="1">
            <a:spLocks noChangeArrowheads="1"/>
          </p:cNvSpPr>
          <p:nvPr/>
        </p:nvSpPr>
        <p:spPr bwMode="auto">
          <a:xfrm>
            <a:off x="6249988" y="3898900"/>
            <a:ext cx="7715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Score2</a:t>
            </a:r>
          </a:p>
        </p:txBody>
      </p:sp>
      <p:sp>
        <p:nvSpPr>
          <p:cNvPr id="374795" name="Text Box 11"/>
          <p:cNvSpPr txBox="1">
            <a:spLocks noChangeArrowheads="1"/>
          </p:cNvSpPr>
          <p:nvPr/>
        </p:nvSpPr>
        <p:spPr bwMode="auto">
          <a:xfrm>
            <a:off x="5097463" y="4919663"/>
            <a:ext cx="692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Temp</a:t>
            </a:r>
          </a:p>
        </p:txBody>
      </p:sp>
      <p:sp>
        <p:nvSpPr>
          <p:cNvPr id="884748" name="Line 12"/>
          <p:cNvSpPr>
            <a:spLocks noChangeShapeType="1"/>
          </p:cNvSpPr>
          <p:nvPr/>
        </p:nvSpPr>
        <p:spPr bwMode="auto">
          <a:xfrm rot="13051410" flipH="1">
            <a:off x="5791200" y="3797300"/>
            <a:ext cx="990600" cy="7620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arrow" w="lg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74797" name="Text Box 13"/>
          <p:cNvSpPr txBox="1">
            <a:spLocks noChangeArrowheads="1"/>
          </p:cNvSpPr>
          <p:nvPr/>
        </p:nvSpPr>
        <p:spPr bwMode="auto">
          <a:xfrm>
            <a:off x="6140450" y="4954588"/>
            <a:ext cx="4127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884750" name="Text Box 14"/>
          <p:cNvSpPr txBox="1">
            <a:spLocks noChangeArrowheads="1"/>
          </p:cNvSpPr>
          <p:nvPr/>
        </p:nvSpPr>
        <p:spPr bwMode="auto">
          <a:xfrm>
            <a:off x="7391400" y="3887788"/>
            <a:ext cx="412750" cy="366712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74799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4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4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4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4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48" grpId="0" animBg="1"/>
      <p:bldP spid="884750" grpId="0" animBg="1" autoUpdateAnimBg="0"/>
    </p:bld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赋值表达式的作用是把数据值写入变量，修改对象的值 </a:t>
            </a:r>
          </a:p>
        </p:txBody>
      </p:sp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6705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一般形式为：		</a:t>
            </a:r>
            <a:r>
              <a:rPr lang="zh-CN" altLang="en-US" sz="2000" i="1">
                <a:solidFill>
                  <a:srgbClr val="0000FF"/>
                </a:solidFill>
              </a:rPr>
              <a:t>变量</a:t>
            </a:r>
            <a:r>
              <a:rPr lang="zh-CN" altLang="en-US" sz="2000">
                <a:solidFill>
                  <a:srgbClr val="0000FF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= </a:t>
            </a:r>
            <a:r>
              <a:rPr lang="zh-CN" altLang="en-US" sz="2000" i="1">
                <a:solidFill>
                  <a:srgbClr val="0000FF"/>
                </a:solidFill>
              </a:rPr>
              <a:t>表达式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914400" y="5321300"/>
            <a:ext cx="2438400" cy="381000"/>
          </a:xfrm>
          <a:prstGeom prst="rect">
            <a:avLst/>
          </a:prstGeom>
          <a:solidFill>
            <a:srgbClr val="0000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952500" y="3124200"/>
            <a:ext cx="24003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b="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Score1 = 90 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 Score2 = 75 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Temp = Score2;</a:t>
            </a:r>
          </a:p>
          <a:p>
            <a:pPr>
              <a:lnSpc>
                <a:spcPct val="14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Score2 = Score1;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Score1 = Temp;</a:t>
            </a:r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4419600" y="3873500"/>
            <a:ext cx="1295400" cy="381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6934200" y="3873500"/>
            <a:ext cx="1295400" cy="381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5715000" y="4940300"/>
            <a:ext cx="1295400" cy="3810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3733800" y="3898900"/>
            <a:ext cx="7715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Score1</a:t>
            </a:r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6249988" y="3898900"/>
            <a:ext cx="7715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Score2</a:t>
            </a: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5097463" y="4919663"/>
            <a:ext cx="6921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Temp</a:t>
            </a:r>
          </a:p>
        </p:txBody>
      </p:sp>
      <p:sp>
        <p:nvSpPr>
          <p:cNvPr id="885772" name="Line 12"/>
          <p:cNvSpPr>
            <a:spLocks noChangeShapeType="1"/>
          </p:cNvSpPr>
          <p:nvPr/>
        </p:nvSpPr>
        <p:spPr bwMode="auto">
          <a:xfrm rot="4182382" flipH="1">
            <a:off x="5219700" y="4216400"/>
            <a:ext cx="990600" cy="7620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arrow" w="lg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75821" name="Text Box 13"/>
          <p:cNvSpPr txBox="1">
            <a:spLocks noChangeArrowheads="1"/>
          </p:cNvSpPr>
          <p:nvPr/>
        </p:nvSpPr>
        <p:spPr bwMode="auto">
          <a:xfrm>
            <a:off x="6140450" y="4954588"/>
            <a:ext cx="4127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885774" name="Text Box 14"/>
          <p:cNvSpPr txBox="1">
            <a:spLocks noChangeArrowheads="1"/>
          </p:cNvSpPr>
          <p:nvPr/>
        </p:nvSpPr>
        <p:spPr bwMode="auto">
          <a:xfrm>
            <a:off x="4845050" y="3887788"/>
            <a:ext cx="412750" cy="366712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375823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0496" y="571501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1"/>
                </a:solidFill>
              </a:rPr>
              <a:t>赋值运算符想像成←更好理解（指针变量写成→），但</a:t>
            </a:r>
            <a:r>
              <a:rPr lang="en-US" altLang="zh-CN" b="0" smtClean="0">
                <a:solidFill>
                  <a:schemeClr val="accent1"/>
                </a:solidFill>
              </a:rPr>
              <a:t>=</a:t>
            </a:r>
            <a:r>
              <a:rPr lang="zh-CN" altLang="en-US" b="0" smtClean="0">
                <a:solidFill>
                  <a:schemeClr val="accent1"/>
                </a:solidFill>
              </a:rPr>
              <a:t>写起来更方便；</a:t>
            </a:r>
            <a:endParaRPr lang="zh-CN" altLang="en-US" b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5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5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5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5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72" grpId="0" animBg="1"/>
      <p:bldP spid="885774" grpId="0" animBg="1" autoUpdateAnimBg="0"/>
    </p:bld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赋值运算的强制类型转换 </a:t>
            </a:r>
          </a:p>
        </p:txBody>
      </p:sp>
      <p:sp>
        <p:nvSpPr>
          <p:cNvPr id="886787" name="Text Box 3"/>
          <p:cNvSpPr txBox="1">
            <a:spLocks noChangeArrowheads="1"/>
          </p:cNvSpPr>
          <p:nvPr/>
        </p:nvSpPr>
        <p:spPr bwMode="auto">
          <a:xfrm>
            <a:off x="1104900" y="2514600"/>
            <a:ext cx="3924300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x = 0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x = 2.3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&lt;&lt; "x = " &lt;&lt; x ;</a:t>
            </a:r>
          </a:p>
        </p:txBody>
      </p:sp>
      <p:sp>
        <p:nvSpPr>
          <p:cNvPr id="886788" name="Text Box 4"/>
          <p:cNvSpPr txBox="1">
            <a:spLocks noChangeArrowheads="1"/>
          </p:cNvSpPr>
          <p:nvPr/>
        </p:nvSpPr>
        <p:spPr bwMode="auto">
          <a:xfrm>
            <a:off x="1104900" y="4648200"/>
            <a:ext cx="2301875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FFFF"/>
                </a:solidFill>
              </a:rPr>
              <a:t>x = 2</a:t>
            </a:r>
          </a:p>
        </p:txBody>
      </p:sp>
      <p:sp>
        <p:nvSpPr>
          <p:cNvPr id="37683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07167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1"/>
                </a:solidFill>
              </a:rPr>
              <a:t>也体现在函数的实参与形参的结合以及函数的返回时</a:t>
            </a:r>
            <a:endParaRPr lang="zh-CN" altLang="en-US" b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88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autoUpdateAnimBg="0"/>
      <p:bldP spid="886787" grpId="0" autoUpdateAnimBg="0"/>
      <p:bldP spid="886788" grpId="0" animBg="1" autoUpdateAnimBg="0"/>
    </p:bld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887811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赋值表达式称为左值表达式，允许</a:t>
            </a:r>
            <a:r>
              <a:rPr lang="zh-CN" altLang="en-US" sz="2000"/>
              <a:t>关联赋值</a:t>
            </a:r>
          </a:p>
        </p:txBody>
      </p:sp>
      <p:sp>
        <p:nvSpPr>
          <p:cNvPr id="887812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( x = y )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z + 2 ;</a:t>
            </a:r>
            <a:endParaRPr lang="en-US" altLang="zh-CN" sz="2000" i="1">
              <a:solidFill>
                <a:srgbClr val="FF33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z + 2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x = y ;</a:t>
            </a:r>
            <a:endParaRPr lang="en-US" altLang="zh-CN" sz="2000" i="1">
              <a:solidFill>
                <a:srgbClr val="FF3300"/>
              </a:solidFill>
            </a:endParaRPr>
          </a:p>
        </p:txBody>
      </p:sp>
      <p:sp>
        <p:nvSpPr>
          <p:cNvPr id="37786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88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"/>
                                        <p:tgtEl>
                                          <p:spTgt spid="88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0" grpId="0" autoUpdateAnimBg="0"/>
      <p:bldP spid="887811" grpId="0" autoUpdateAnimBg="0"/>
      <p:bldP spid="887812" grpId="0" autoUpdateAnimBg="0"/>
    </p:bld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rgbClr val="0000FF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( x = y )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z + 2 ;</a:t>
            </a:r>
            <a:endParaRPr lang="en-US" altLang="zh-CN" sz="2000" i="1">
              <a:solidFill>
                <a:srgbClr val="FF33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z + 2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x = y ;</a:t>
            </a:r>
            <a:endParaRPr lang="en-US" altLang="zh-CN" sz="2000" i="1">
              <a:solidFill>
                <a:srgbClr val="FF3300"/>
              </a:solidFill>
            </a:endParaRPr>
          </a:p>
        </p:txBody>
      </p:sp>
      <p:sp>
        <p:nvSpPr>
          <p:cNvPr id="888837" name="Oval 5"/>
          <p:cNvSpPr>
            <a:spLocks noChangeArrowheads="1"/>
          </p:cNvSpPr>
          <p:nvPr/>
        </p:nvSpPr>
        <p:spPr bwMode="auto">
          <a:xfrm>
            <a:off x="2667000" y="3886200"/>
            <a:ext cx="685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88838" name="AutoShape 6"/>
          <p:cNvSpPr>
            <a:spLocks/>
          </p:cNvSpPr>
          <p:nvPr/>
        </p:nvSpPr>
        <p:spPr bwMode="auto">
          <a:xfrm>
            <a:off x="5029200" y="2667000"/>
            <a:ext cx="1558925" cy="533400"/>
          </a:xfrm>
          <a:prstGeom prst="borderCallout2">
            <a:avLst>
              <a:gd name="adj1" fmla="val 21431"/>
              <a:gd name="adj2" fmla="val -4889"/>
              <a:gd name="adj3" fmla="val 21431"/>
              <a:gd name="adj4" fmla="val -42870"/>
              <a:gd name="adj5" fmla="val 233630"/>
              <a:gd name="adj6" fmla="val -11110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）计值</a:t>
            </a:r>
          </a:p>
        </p:txBody>
      </p:sp>
      <p:sp>
        <p:nvSpPr>
          <p:cNvPr id="37888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8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7" grpId="0" animBg="1"/>
      <p:bldP spid="888838" grpId="0" animBg="1" autoUpdateAnimBg="0"/>
    </p:bld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rgbClr val="0000FF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( x = y )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z + 2 ;</a:t>
            </a:r>
            <a:endParaRPr lang="en-US" altLang="zh-CN" sz="2000" i="1">
              <a:solidFill>
                <a:srgbClr val="FF33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z + 2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x = y ;</a:t>
            </a:r>
            <a:endParaRPr lang="en-US" altLang="zh-CN" sz="2000" i="1">
              <a:solidFill>
                <a:srgbClr val="FF3300"/>
              </a:solidFill>
            </a:endParaRPr>
          </a:p>
        </p:txBody>
      </p:sp>
      <p:sp>
        <p:nvSpPr>
          <p:cNvPr id="889861" name="Oval 5"/>
          <p:cNvSpPr>
            <a:spLocks noChangeArrowheads="1"/>
          </p:cNvSpPr>
          <p:nvPr/>
        </p:nvSpPr>
        <p:spPr bwMode="auto">
          <a:xfrm>
            <a:off x="2362200" y="3886200"/>
            <a:ext cx="9906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89862" name="AutoShape 6"/>
          <p:cNvSpPr>
            <a:spLocks/>
          </p:cNvSpPr>
          <p:nvPr/>
        </p:nvSpPr>
        <p:spPr bwMode="auto">
          <a:xfrm>
            <a:off x="5029200" y="2667000"/>
            <a:ext cx="2819400" cy="533400"/>
          </a:xfrm>
          <a:prstGeom prst="borderCallout2">
            <a:avLst>
              <a:gd name="adj1" fmla="val 21431"/>
              <a:gd name="adj2" fmla="val -2704"/>
              <a:gd name="adj3" fmla="val 21431"/>
              <a:gd name="adj4" fmla="val -23704"/>
              <a:gd name="adj5" fmla="val 233630"/>
              <a:gd name="adj6" fmla="val -61431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2</a:t>
            </a:r>
            <a:r>
              <a:rPr lang="zh-CN" altLang="en-US" sz="2000">
                <a:solidFill>
                  <a:schemeClr val="tx1"/>
                </a:solidFill>
              </a:rPr>
              <a:t>）把 </a:t>
            </a:r>
            <a:r>
              <a:rPr lang="en-US" altLang="zh-CN" sz="2000">
                <a:solidFill>
                  <a:schemeClr val="tx1"/>
                </a:solidFill>
              </a:rPr>
              <a:t>z+2 </a:t>
            </a:r>
            <a:r>
              <a:rPr lang="zh-CN" altLang="en-US" sz="2000">
                <a:solidFill>
                  <a:schemeClr val="tx1"/>
                </a:solidFill>
              </a:rPr>
              <a:t>的值写入 </a:t>
            </a:r>
            <a:r>
              <a:rPr lang="en-US" altLang="zh-CN" sz="20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7991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8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61" grpId="0" animBg="1"/>
      <p:bldP spid="889862" grpId="0" animBg="1" autoUpdateAnimBg="0"/>
    </p:bld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rgbClr val="0000FF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( x = y )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z + 2 ;</a:t>
            </a:r>
            <a:endParaRPr lang="en-US" altLang="zh-CN" sz="2000" i="1">
              <a:solidFill>
                <a:srgbClr val="FF33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z + 2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x = y ;</a:t>
            </a:r>
            <a:endParaRPr lang="en-US" altLang="zh-CN" sz="2000" i="1">
              <a:solidFill>
                <a:srgbClr val="FF3300"/>
              </a:solidFill>
            </a:endParaRPr>
          </a:p>
        </p:txBody>
      </p:sp>
      <p:sp>
        <p:nvSpPr>
          <p:cNvPr id="890885" name="Oval 5"/>
          <p:cNvSpPr>
            <a:spLocks noChangeArrowheads="1"/>
          </p:cNvSpPr>
          <p:nvPr/>
        </p:nvSpPr>
        <p:spPr bwMode="auto">
          <a:xfrm>
            <a:off x="1905000" y="3886200"/>
            <a:ext cx="685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90886" name="AutoShape 6"/>
          <p:cNvSpPr>
            <a:spLocks/>
          </p:cNvSpPr>
          <p:nvPr/>
        </p:nvSpPr>
        <p:spPr bwMode="auto">
          <a:xfrm>
            <a:off x="4114800" y="2667000"/>
            <a:ext cx="2667000" cy="533400"/>
          </a:xfrm>
          <a:prstGeom prst="borderCallout2">
            <a:avLst>
              <a:gd name="adj1" fmla="val 21431"/>
              <a:gd name="adj2" fmla="val -2856"/>
              <a:gd name="adj3" fmla="val 21431"/>
              <a:gd name="adj4" fmla="val -25060"/>
              <a:gd name="adj5" fmla="val 233630"/>
              <a:gd name="adj6" fmla="val -6494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3</a:t>
            </a:r>
            <a:r>
              <a:rPr lang="zh-CN" altLang="en-US" sz="2000">
                <a:solidFill>
                  <a:schemeClr val="tx1"/>
                </a:solidFill>
              </a:rPr>
              <a:t>）把 </a:t>
            </a:r>
            <a:r>
              <a:rPr lang="en-US" altLang="zh-CN" sz="2000">
                <a:solidFill>
                  <a:schemeClr val="tx1"/>
                </a:solidFill>
              </a:rPr>
              <a:t>y </a:t>
            </a:r>
            <a:r>
              <a:rPr lang="zh-CN" altLang="en-US" sz="2000">
                <a:solidFill>
                  <a:schemeClr val="tx1"/>
                </a:solidFill>
              </a:rPr>
              <a:t>的值写入 </a:t>
            </a:r>
            <a:r>
              <a:rPr lang="en-US" altLang="zh-CN" sz="20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8093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5" grpId="0" animBg="1"/>
      <p:bldP spid="89088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277100" cy="502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361950" y="984250"/>
            <a:ext cx="1628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 smtClean="0">
                <a:solidFill>
                  <a:srgbClr val="3333FF"/>
                </a:solidFill>
              </a:rPr>
              <a:t>添加源程序</a:t>
            </a:r>
            <a:endParaRPr lang="zh-CN" altLang="en-US" sz="2000">
              <a:solidFill>
                <a:srgbClr val="3333FF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  <p:sp>
        <p:nvSpPr>
          <p:cNvPr id="1016838" name="Oval 6"/>
          <p:cNvSpPr>
            <a:spLocks noChangeArrowheads="1"/>
          </p:cNvSpPr>
          <p:nvPr/>
        </p:nvSpPr>
        <p:spPr bwMode="auto">
          <a:xfrm>
            <a:off x="1714480" y="5638818"/>
            <a:ext cx="1223963" cy="4333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2714612" y="2143116"/>
            <a:ext cx="1223963" cy="4333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929058" y="2500306"/>
            <a:ext cx="4302142" cy="1579566"/>
            <a:chOff x="3929058" y="2500306"/>
            <a:chExt cx="4302142" cy="1579566"/>
          </a:xfrm>
        </p:grpSpPr>
        <p:sp>
          <p:nvSpPr>
            <p:cNvPr id="1016839" name="AutoShape 7"/>
            <p:cNvSpPr>
              <a:spLocks/>
            </p:cNvSpPr>
            <p:nvPr/>
          </p:nvSpPr>
          <p:spPr bwMode="auto">
            <a:xfrm>
              <a:off x="6286512" y="3071810"/>
              <a:ext cx="1944688" cy="1008062"/>
            </a:xfrm>
            <a:prstGeom prst="borderCallout2">
              <a:avLst>
                <a:gd name="adj1" fmla="val 11338"/>
                <a:gd name="adj2" fmla="val -3917"/>
                <a:gd name="adj3" fmla="val 21144"/>
                <a:gd name="adj4" fmla="val -43741"/>
                <a:gd name="adj5" fmla="val 255190"/>
                <a:gd name="adj6" fmla="val -17507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选择文件类型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输入文件名</a:t>
              </a:r>
              <a:endParaRPr lang="zh-CN" altLang="en-US">
                <a:solidFill>
                  <a:srgbClr val="3333FF"/>
                </a:solidFill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3929058" y="2500306"/>
              <a:ext cx="1428760" cy="78581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8" grpId="0" animBg="1"/>
      <p:bldP spid="9" grpId="0" animBg="1"/>
    </p:bld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rgbClr val="0000FF"/>
                </a:solidFill>
              </a:rPr>
              <a:t>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( x = y )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z + 2 ;</a:t>
            </a:r>
            <a:endParaRPr lang="en-US" altLang="zh-CN" sz="2000" i="1">
              <a:solidFill>
                <a:srgbClr val="FF33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z + 2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x = y ;</a:t>
            </a:r>
            <a:endParaRPr lang="en-US" altLang="zh-CN" sz="2000" i="1">
              <a:solidFill>
                <a:srgbClr val="FF3300"/>
              </a:solidFill>
            </a:endParaRPr>
          </a:p>
        </p:txBody>
      </p:sp>
      <p:sp>
        <p:nvSpPr>
          <p:cNvPr id="891909" name="AutoShape 5"/>
          <p:cNvSpPr>
            <a:spLocks/>
          </p:cNvSpPr>
          <p:nvPr/>
        </p:nvSpPr>
        <p:spPr bwMode="auto">
          <a:xfrm>
            <a:off x="5029200" y="3124200"/>
            <a:ext cx="2209800" cy="533400"/>
          </a:xfrm>
          <a:prstGeom prst="borderCallout2">
            <a:avLst>
              <a:gd name="adj1" fmla="val 21431"/>
              <a:gd name="adj2" fmla="val -3449"/>
              <a:gd name="adj3" fmla="val 21431"/>
              <a:gd name="adj4" fmla="val -30245"/>
              <a:gd name="adj5" fmla="val 233630"/>
              <a:gd name="adj6" fmla="val -78375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与第一行等价</a:t>
            </a:r>
          </a:p>
        </p:txBody>
      </p:sp>
      <p:sp>
        <p:nvSpPr>
          <p:cNvPr id="38195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9" grpId="0" animBg="1" autoUpdateAnimBg="0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rgbClr val="0000FF"/>
                </a:solidFill>
              </a:rPr>
              <a:t>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( x = y )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z + 2 ;</a:t>
            </a:r>
            <a:endParaRPr lang="en-US" altLang="zh-CN" sz="2000" i="1">
              <a:solidFill>
                <a:srgbClr val="FF33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z + 2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x = y ;</a:t>
            </a:r>
            <a:endParaRPr lang="en-US" altLang="zh-CN" sz="2000" i="1">
              <a:solidFill>
                <a:srgbClr val="FF3300"/>
              </a:solidFill>
            </a:endParaRPr>
          </a:p>
        </p:txBody>
      </p:sp>
      <p:sp>
        <p:nvSpPr>
          <p:cNvPr id="892933" name="AutoShape 5"/>
          <p:cNvSpPr>
            <a:spLocks/>
          </p:cNvSpPr>
          <p:nvPr/>
        </p:nvSpPr>
        <p:spPr bwMode="auto">
          <a:xfrm>
            <a:off x="5257800" y="3505200"/>
            <a:ext cx="2209800" cy="533400"/>
          </a:xfrm>
          <a:prstGeom prst="borderCallout2">
            <a:avLst>
              <a:gd name="adj1" fmla="val 21431"/>
              <a:gd name="adj2" fmla="val -3449"/>
              <a:gd name="adj3" fmla="val 21431"/>
              <a:gd name="adj4" fmla="val -30245"/>
              <a:gd name="adj5" fmla="val 233630"/>
              <a:gd name="adj6" fmla="val -78375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与第一行等价</a:t>
            </a:r>
          </a:p>
        </p:txBody>
      </p:sp>
      <p:sp>
        <p:nvSpPr>
          <p:cNvPr id="38298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3" grpId="0" animBg="1" autoUpdateAnimBg="0"/>
    </p:bld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 i="1">
                <a:solidFill>
                  <a:srgbClr val="0000FF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z + 2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x = y ;</a:t>
            </a:r>
            <a:endParaRPr lang="en-US" altLang="zh-CN" sz="2000" i="1">
              <a:solidFill>
                <a:srgbClr val="FF3300"/>
              </a:solidFill>
            </a:endParaRPr>
          </a:p>
        </p:txBody>
      </p:sp>
      <p:sp>
        <p:nvSpPr>
          <p:cNvPr id="893957" name="AutoShape 5"/>
          <p:cNvSpPr>
            <a:spLocks/>
          </p:cNvSpPr>
          <p:nvPr/>
        </p:nvSpPr>
        <p:spPr bwMode="auto">
          <a:xfrm>
            <a:off x="4343400" y="3886200"/>
            <a:ext cx="2667000" cy="533400"/>
          </a:xfrm>
          <a:prstGeom prst="borderCallout2">
            <a:avLst>
              <a:gd name="adj1" fmla="val 21431"/>
              <a:gd name="adj2" fmla="val -2856"/>
              <a:gd name="adj3" fmla="val 21431"/>
              <a:gd name="adj4" fmla="val -25060"/>
              <a:gd name="adj5" fmla="val 219940"/>
              <a:gd name="adj6" fmla="val -6494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）把 </a:t>
            </a:r>
            <a:r>
              <a:rPr lang="en-US" altLang="zh-CN" sz="2000">
                <a:solidFill>
                  <a:schemeClr val="tx1"/>
                </a:solidFill>
              </a:rPr>
              <a:t>y </a:t>
            </a:r>
            <a:r>
              <a:rPr lang="zh-CN" altLang="en-US" sz="2000">
                <a:solidFill>
                  <a:schemeClr val="tx1"/>
                </a:solidFill>
              </a:rPr>
              <a:t>的值写入 </a:t>
            </a:r>
            <a:r>
              <a:rPr lang="en-US" altLang="zh-CN" sz="20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93958" name="Oval 6"/>
          <p:cNvSpPr>
            <a:spLocks noChangeArrowheads="1"/>
          </p:cNvSpPr>
          <p:nvPr/>
        </p:nvSpPr>
        <p:spPr bwMode="auto">
          <a:xfrm>
            <a:off x="2057400" y="5105400"/>
            <a:ext cx="685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8400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7" grpId="0" animBg="1" autoUpdateAnimBg="0"/>
      <p:bldP spid="893958" grpId="0" animBg="1"/>
    </p:bld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 i="1">
                <a:solidFill>
                  <a:srgbClr val="0000FF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z + 2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x = y ;</a:t>
            </a:r>
            <a:endParaRPr lang="en-US" altLang="zh-CN" sz="2000" i="1">
              <a:solidFill>
                <a:srgbClr val="FF3300"/>
              </a:solidFill>
            </a:endParaRPr>
          </a:p>
        </p:txBody>
      </p:sp>
      <p:sp>
        <p:nvSpPr>
          <p:cNvPr id="894981" name="AutoShape 5"/>
          <p:cNvSpPr>
            <a:spLocks/>
          </p:cNvSpPr>
          <p:nvPr/>
        </p:nvSpPr>
        <p:spPr bwMode="auto">
          <a:xfrm>
            <a:off x="5334000" y="3886200"/>
            <a:ext cx="1752600" cy="533400"/>
          </a:xfrm>
          <a:prstGeom prst="borderCallout2">
            <a:avLst>
              <a:gd name="adj1" fmla="val 21431"/>
              <a:gd name="adj2" fmla="val -4347"/>
              <a:gd name="adj3" fmla="val 21431"/>
              <a:gd name="adj4" fmla="val -38134"/>
              <a:gd name="adj5" fmla="val 233630"/>
              <a:gd name="adj6" fmla="val -98824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2</a:t>
            </a:r>
            <a:r>
              <a:rPr lang="zh-CN" altLang="en-US" sz="2000">
                <a:solidFill>
                  <a:schemeClr val="tx1"/>
                </a:solidFill>
              </a:rPr>
              <a:t>）求值</a:t>
            </a:r>
          </a:p>
        </p:txBody>
      </p:sp>
      <p:sp>
        <p:nvSpPr>
          <p:cNvPr id="894982" name="Oval 6"/>
          <p:cNvSpPr>
            <a:spLocks noChangeArrowheads="1"/>
          </p:cNvSpPr>
          <p:nvPr/>
        </p:nvSpPr>
        <p:spPr bwMode="auto">
          <a:xfrm>
            <a:off x="2971800" y="5105400"/>
            <a:ext cx="685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8503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1" grpId="0" animBg="1" autoUpdateAnimBg="0"/>
      <p:bldP spid="894982" grpId="0" animBg="1"/>
    </p:bld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 i="1">
                <a:solidFill>
                  <a:srgbClr val="0000FF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z + 2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x = y ;</a:t>
            </a:r>
            <a:endParaRPr lang="en-US" altLang="zh-CN" sz="2000" i="1">
              <a:solidFill>
                <a:srgbClr val="FF3300"/>
              </a:solidFill>
            </a:endParaRPr>
          </a:p>
        </p:txBody>
      </p:sp>
      <p:sp>
        <p:nvSpPr>
          <p:cNvPr id="896005" name="AutoShape 5"/>
          <p:cNvSpPr>
            <a:spLocks/>
          </p:cNvSpPr>
          <p:nvPr/>
        </p:nvSpPr>
        <p:spPr bwMode="auto">
          <a:xfrm>
            <a:off x="5334000" y="3886200"/>
            <a:ext cx="3054350" cy="533400"/>
          </a:xfrm>
          <a:prstGeom prst="borderCallout2">
            <a:avLst>
              <a:gd name="adj1" fmla="val 21431"/>
              <a:gd name="adj2" fmla="val -2495"/>
              <a:gd name="adj3" fmla="val 21431"/>
              <a:gd name="adj4" fmla="val -21880"/>
              <a:gd name="adj5" fmla="val 233630"/>
              <a:gd name="adj6" fmla="val -56704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3</a:t>
            </a:r>
            <a:r>
              <a:rPr lang="zh-CN" altLang="en-US" sz="2000">
                <a:solidFill>
                  <a:schemeClr val="tx1"/>
                </a:solidFill>
              </a:rPr>
              <a:t>）把 </a:t>
            </a:r>
            <a:r>
              <a:rPr lang="en-US" altLang="zh-CN" sz="2000">
                <a:solidFill>
                  <a:schemeClr val="tx1"/>
                </a:solidFill>
              </a:rPr>
              <a:t>z+2 </a:t>
            </a:r>
            <a:r>
              <a:rPr lang="zh-CN" altLang="en-US" sz="2000">
                <a:solidFill>
                  <a:schemeClr val="tx1"/>
                </a:solidFill>
              </a:rPr>
              <a:t>的值写入 </a:t>
            </a:r>
            <a:r>
              <a:rPr lang="en-US" altLang="zh-CN" sz="20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96006" name="Oval 6"/>
          <p:cNvSpPr>
            <a:spLocks noChangeArrowheads="1"/>
          </p:cNvSpPr>
          <p:nvPr/>
        </p:nvSpPr>
        <p:spPr bwMode="auto">
          <a:xfrm>
            <a:off x="1828800" y="5105400"/>
            <a:ext cx="1828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8605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5" grpId="0" animBg="1" autoUpdateAnimBg="0"/>
      <p:bldP spid="896006" grpId="0" animBg="1"/>
    </p:bld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 i="1">
                <a:solidFill>
                  <a:srgbClr val="0000FF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z + 2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x = y ;</a:t>
            </a:r>
            <a:endParaRPr lang="en-US" altLang="zh-CN" sz="2000" i="1">
              <a:solidFill>
                <a:srgbClr val="FF3300"/>
              </a:solidFill>
            </a:endParaRPr>
          </a:p>
        </p:txBody>
      </p:sp>
      <p:sp>
        <p:nvSpPr>
          <p:cNvPr id="897029" name="AutoShape 5"/>
          <p:cNvSpPr>
            <a:spLocks/>
          </p:cNvSpPr>
          <p:nvPr/>
        </p:nvSpPr>
        <p:spPr bwMode="auto">
          <a:xfrm>
            <a:off x="5334000" y="3886200"/>
            <a:ext cx="3270250" cy="914400"/>
          </a:xfrm>
          <a:prstGeom prst="borderCallout2">
            <a:avLst>
              <a:gd name="adj1" fmla="val 12500"/>
              <a:gd name="adj2" fmla="val -2329"/>
              <a:gd name="adj3" fmla="val 12500"/>
              <a:gd name="adj4" fmla="val -20435"/>
              <a:gd name="adj5" fmla="val 136287"/>
              <a:gd name="adj6" fmla="val -52963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注意</a:t>
            </a:r>
          </a:p>
          <a:p>
            <a:pPr algn="ctr">
              <a:lnSpc>
                <a:spcPct val="14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对变量 </a:t>
            </a:r>
            <a:r>
              <a:rPr lang="en-US" altLang="zh-CN" sz="2000" i="1">
                <a:solidFill>
                  <a:schemeClr val="tx1"/>
                </a:solidFill>
              </a:rPr>
              <a:t>x </a:t>
            </a:r>
            <a:r>
              <a:rPr lang="zh-CN" altLang="en-US" sz="2000" i="1">
                <a:solidFill>
                  <a:schemeClr val="tx1"/>
                </a:solidFill>
              </a:rPr>
              <a:t>作了两次写操作</a:t>
            </a:r>
          </a:p>
        </p:txBody>
      </p:sp>
      <p:sp>
        <p:nvSpPr>
          <p:cNvPr id="897030" name="Oval 6"/>
          <p:cNvSpPr>
            <a:spLocks noChangeArrowheads="1"/>
          </p:cNvSpPr>
          <p:nvPr/>
        </p:nvSpPr>
        <p:spPr bwMode="auto">
          <a:xfrm>
            <a:off x="1828800" y="5105400"/>
            <a:ext cx="1828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8707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9" grpId="0" animBg="1" autoUpdateAnimBg="0"/>
      <p:bldP spid="897030" grpId="0" animBg="1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 i="1">
                <a:solidFill>
                  <a:srgbClr val="0000FF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z + 2</a:t>
            </a:r>
            <a:r>
              <a:rPr lang="en-US" altLang="zh-CN" sz="2000" i="1">
                <a:solidFill>
                  <a:srgbClr val="FF3300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= x = y ;</a:t>
            </a:r>
            <a:endParaRPr lang="en-US" altLang="zh-CN" sz="2000" i="1">
              <a:solidFill>
                <a:srgbClr val="FF3300"/>
              </a:solidFill>
            </a:endParaRPr>
          </a:p>
        </p:txBody>
      </p:sp>
      <p:sp>
        <p:nvSpPr>
          <p:cNvPr id="898053" name="AutoShape 5"/>
          <p:cNvSpPr>
            <a:spLocks/>
          </p:cNvSpPr>
          <p:nvPr/>
        </p:nvSpPr>
        <p:spPr bwMode="auto">
          <a:xfrm>
            <a:off x="4427538" y="3954463"/>
            <a:ext cx="3392487" cy="1058862"/>
          </a:xfrm>
          <a:prstGeom prst="borderCallout2">
            <a:avLst>
              <a:gd name="adj1" fmla="val 10796"/>
              <a:gd name="adj2" fmla="val -2245"/>
              <a:gd name="adj3" fmla="val 10796"/>
              <a:gd name="adj4" fmla="val -19796"/>
              <a:gd name="adj5" fmla="val 106898"/>
              <a:gd name="adj6" fmla="val -51287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注意</a:t>
            </a:r>
          </a:p>
          <a:p>
            <a:pPr algn="ctr">
              <a:lnSpc>
                <a:spcPct val="14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第一次赋值操作没有意义</a:t>
            </a:r>
          </a:p>
        </p:txBody>
      </p:sp>
      <p:sp>
        <p:nvSpPr>
          <p:cNvPr id="898054" name="Oval 6"/>
          <p:cNvSpPr>
            <a:spLocks noChangeArrowheads="1"/>
          </p:cNvSpPr>
          <p:nvPr/>
        </p:nvSpPr>
        <p:spPr bwMode="auto">
          <a:xfrm>
            <a:off x="2133600" y="5181600"/>
            <a:ext cx="609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88103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animBg="1" autoUpdateAnimBg="0"/>
      <p:bldP spid="898054" grpId="0" animBg="1"/>
    </p:bld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 i="1"/>
              <a:t>z + 2 = x = y ;</a:t>
            </a:r>
          </a:p>
        </p:txBody>
      </p:sp>
      <p:sp>
        <p:nvSpPr>
          <p:cNvPr id="899077" name="AutoShape 5"/>
          <p:cNvSpPr>
            <a:spLocks/>
          </p:cNvSpPr>
          <p:nvPr/>
        </p:nvSpPr>
        <p:spPr bwMode="auto">
          <a:xfrm>
            <a:off x="4267200" y="4038600"/>
            <a:ext cx="2743200" cy="1119188"/>
          </a:xfrm>
          <a:prstGeom prst="borderCallout2">
            <a:avLst>
              <a:gd name="adj1" fmla="val 10213"/>
              <a:gd name="adj2" fmla="val -2778"/>
              <a:gd name="adj3" fmla="val 10213"/>
              <a:gd name="adj4" fmla="val -24713"/>
              <a:gd name="adj5" fmla="val 144398"/>
              <a:gd name="adj6" fmla="val -64065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zh-CN" altLang="en-US" sz="2000" i="1"/>
              <a:t>错误</a:t>
            </a:r>
          </a:p>
          <a:p>
            <a:pPr algn="ctr">
              <a:lnSpc>
                <a:spcPct val="14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向哪一个对象赋值？</a:t>
            </a:r>
          </a:p>
        </p:txBody>
      </p:sp>
      <p:sp>
        <p:nvSpPr>
          <p:cNvPr id="899078" name="Oval 6"/>
          <p:cNvSpPr>
            <a:spLocks noChangeArrowheads="1"/>
          </p:cNvSpPr>
          <p:nvPr/>
        </p:nvSpPr>
        <p:spPr bwMode="auto">
          <a:xfrm>
            <a:off x="1905000" y="5638800"/>
            <a:ext cx="609600" cy="381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8912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7" grpId="0" animBg="1" autoUpdateAnimBg="0"/>
      <p:bldP spid="899078" grpId="0" animBg="1"/>
    </p:bld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9900"/>
                </a:solidFill>
              </a:rPr>
              <a:t>例如</a:t>
            </a:r>
            <a:endParaRPr lang="zh-CN" altLang="en-US" sz="2000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FF3300"/>
                </a:solidFill>
              </a:rPr>
              <a:t>	</a:t>
            </a:r>
            <a:r>
              <a:rPr lang="en-US" altLang="zh-CN" sz="2000" i="1"/>
              <a:t>z + 2 = x = y ;</a:t>
            </a:r>
          </a:p>
        </p:txBody>
      </p:sp>
      <p:sp>
        <p:nvSpPr>
          <p:cNvPr id="900101" name="AutoShape 5"/>
          <p:cNvSpPr>
            <a:spLocks/>
          </p:cNvSpPr>
          <p:nvPr/>
        </p:nvSpPr>
        <p:spPr bwMode="auto">
          <a:xfrm>
            <a:off x="4267200" y="4038600"/>
            <a:ext cx="2897188" cy="1046163"/>
          </a:xfrm>
          <a:prstGeom prst="borderCallout2">
            <a:avLst>
              <a:gd name="adj1" fmla="val 10926"/>
              <a:gd name="adj2" fmla="val -2630"/>
              <a:gd name="adj3" fmla="val 10926"/>
              <a:gd name="adj4" fmla="val -23398"/>
              <a:gd name="adj5" fmla="val 154477"/>
              <a:gd name="adj6" fmla="val -60657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它是一个右值表达式</a:t>
            </a:r>
          </a:p>
          <a:p>
            <a:pPr algn="ctr">
              <a:lnSpc>
                <a:spcPct val="14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只能放在赋值号右边</a:t>
            </a:r>
          </a:p>
        </p:txBody>
      </p:sp>
      <p:sp>
        <p:nvSpPr>
          <p:cNvPr id="900102" name="Oval 6"/>
          <p:cNvSpPr>
            <a:spLocks noChangeArrowheads="1"/>
          </p:cNvSpPr>
          <p:nvPr/>
        </p:nvSpPr>
        <p:spPr bwMode="auto">
          <a:xfrm>
            <a:off x="1905000" y="5638800"/>
            <a:ext cx="609600" cy="381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9015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0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01" grpId="0" animBg="1" autoUpdateAnimBg="0"/>
      <p:bldP spid="900102" grpId="0" animBg="1"/>
    </p:bld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复合赋值运算 </a:t>
            </a:r>
          </a:p>
        </p:txBody>
      </p:sp>
      <p:sp>
        <p:nvSpPr>
          <p:cNvPr id="901123" name="Text Box 3"/>
          <p:cNvSpPr txBox="1">
            <a:spLocks noChangeArrowheads="1"/>
          </p:cNvSpPr>
          <p:nvPr/>
        </p:nvSpPr>
        <p:spPr bwMode="auto">
          <a:xfrm>
            <a:off x="1447800" y="1828800"/>
            <a:ext cx="617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双目算符 </a:t>
            </a:r>
            <a:r>
              <a:rPr lang="en-US" altLang="zh-CN" sz="2000" i="1">
                <a:solidFill>
                  <a:srgbClr val="0000FF"/>
                </a:solidFill>
                <a:sym typeface="Symbol" pitchFamily="18" charset="2"/>
              </a:rPr>
              <a:t>op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的表达式：		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A = A  </a:t>
            </a:r>
            <a:r>
              <a:rPr lang="en-US" altLang="zh-CN" sz="2000" i="1">
                <a:solidFill>
                  <a:srgbClr val="0000FF"/>
                </a:solidFill>
                <a:sym typeface="Symbol" pitchFamily="18" charset="2"/>
              </a:rPr>
              <a:t>op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 B </a:t>
            </a:r>
            <a:endParaRPr lang="en-US" altLang="zh-CN" sz="200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  </a:t>
            </a:r>
            <a:r>
              <a:rPr lang="zh-CN" altLang="en-US" sz="2000">
                <a:solidFill>
                  <a:schemeClr val="tx1"/>
                </a:solidFill>
              </a:rPr>
              <a:t>可以缩写成：		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A  </a:t>
            </a:r>
            <a:r>
              <a:rPr lang="en-US" altLang="zh-CN" sz="2000" i="1">
                <a:solidFill>
                  <a:srgbClr val="0000FF"/>
                </a:solidFill>
                <a:sym typeface="Symbol" pitchFamily="18" charset="2"/>
              </a:rPr>
              <a:t>op</a:t>
            </a:r>
            <a:r>
              <a:rPr lang="en-US" altLang="zh-CN" sz="200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=  B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901124" name="Text Box 4"/>
          <p:cNvSpPr txBox="1">
            <a:spLocks noChangeArrowheads="1"/>
          </p:cNvSpPr>
          <p:nvPr/>
        </p:nvSpPr>
        <p:spPr bwMode="auto">
          <a:xfrm>
            <a:off x="838200" y="3940175"/>
            <a:ext cx="1209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 = c - k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2663825" y="4038600"/>
            <a:ext cx="85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CC0000"/>
                </a:solidFill>
              </a:rPr>
              <a:t>c - = k</a:t>
            </a:r>
          </a:p>
        </p:txBody>
      </p:sp>
      <p:sp>
        <p:nvSpPr>
          <p:cNvPr id="901126" name="Text Box 6"/>
          <p:cNvSpPr txBox="1">
            <a:spLocks noChangeArrowheads="1"/>
          </p:cNvSpPr>
          <p:nvPr/>
        </p:nvSpPr>
        <p:spPr bwMode="auto">
          <a:xfrm>
            <a:off x="4295775" y="4633913"/>
            <a:ext cx="178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x = x * ( y + 8 )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6715125" y="4502150"/>
            <a:ext cx="1438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rgbClr val="CC0000"/>
                </a:solidFill>
                <a:sym typeface="Symbol" pitchFamily="18" charset="2"/>
              </a:rPr>
              <a:t>x * = y + 8</a:t>
            </a:r>
            <a:endParaRPr lang="en-US" altLang="zh-CN" sz="2000" b="0">
              <a:solidFill>
                <a:schemeClr val="tx1"/>
              </a:solidFill>
            </a:endParaRPr>
          </a:p>
        </p:txBody>
      </p:sp>
      <p:sp>
        <p:nvSpPr>
          <p:cNvPr id="901128" name="Text Box 8"/>
          <p:cNvSpPr txBox="1">
            <a:spLocks noChangeArrowheads="1"/>
          </p:cNvSpPr>
          <p:nvPr/>
        </p:nvSpPr>
        <p:spPr bwMode="auto">
          <a:xfrm>
            <a:off x="5005388" y="4038600"/>
            <a:ext cx="110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x = x + 3</a:t>
            </a:r>
          </a:p>
        </p:txBody>
      </p: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748463" y="4038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CC0000"/>
                </a:solidFill>
              </a:rPr>
              <a:t>x + = 3</a:t>
            </a:r>
          </a:p>
        </p:txBody>
      </p:sp>
      <p:sp>
        <p:nvSpPr>
          <p:cNvPr id="901130" name="Text Box 10"/>
          <p:cNvSpPr txBox="1">
            <a:spLocks noChangeArrowheads="1"/>
          </p:cNvSpPr>
          <p:nvPr/>
        </p:nvSpPr>
        <p:spPr bwMode="auto">
          <a:xfrm>
            <a:off x="835025" y="4648200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x = x % 3</a:t>
            </a:r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2578100" y="4633913"/>
            <a:ext cx="1023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CC0000"/>
                </a:solidFill>
              </a:rPr>
              <a:t>x % = 3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760413" y="353536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 sz="2000" i="1">
                <a:solidFill>
                  <a:srgbClr val="009900"/>
                </a:solidFill>
              </a:rPr>
              <a:t>例：</a:t>
            </a:r>
            <a:endParaRPr lang="zh-CN" altLang="en-US" sz="2000">
              <a:solidFill>
                <a:srgbClr val="009900"/>
              </a:solidFill>
            </a:endParaRPr>
          </a:p>
        </p:txBody>
      </p:sp>
      <p:sp>
        <p:nvSpPr>
          <p:cNvPr id="901133" name="AutoShape 13"/>
          <p:cNvSpPr>
            <a:spLocks noChangeArrowheads="1"/>
          </p:cNvSpPr>
          <p:nvPr/>
        </p:nvSpPr>
        <p:spPr bwMode="auto">
          <a:xfrm>
            <a:off x="2133600" y="41910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901134" name="AutoShape 14"/>
          <p:cNvSpPr>
            <a:spLocks noChangeArrowheads="1"/>
          </p:cNvSpPr>
          <p:nvPr/>
        </p:nvSpPr>
        <p:spPr bwMode="auto">
          <a:xfrm>
            <a:off x="6248400" y="41910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901135" name="AutoShape 15"/>
          <p:cNvSpPr>
            <a:spLocks noChangeArrowheads="1"/>
          </p:cNvSpPr>
          <p:nvPr/>
        </p:nvSpPr>
        <p:spPr bwMode="auto">
          <a:xfrm>
            <a:off x="2133600" y="48006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901136" name="AutoShape 16"/>
          <p:cNvSpPr>
            <a:spLocks noChangeArrowheads="1"/>
          </p:cNvSpPr>
          <p:nvPr/>
        </p:nvSpPr>
        <p:spPr bwMode="auto">
          <a:xfrm>
            <a:off x="6248400" y="48006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91185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90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90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90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0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90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0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0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0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0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90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2" grpId="0" autoUpdateAnimBg="0"/>
      <p:bldP spid="901123" grpId="0" build="p" autoUpdateAnimBg="0"/>
      <p:bldP spid="901124" grpId="0" autoUpdateAnimBg="0"/>
      <p:bldP spid="901125" grpId="0" autoUpdateAnimBg="0"/>
      <p:bldP spid="901126" grpId="0" autoUpdateAnimBg="0"/>
      <p:bldP spid="901127" grpId="0" autoUpdateAnimBg="0"/>
      <p:bldP spid="901128" grpId="0" autoUpdateAnimBg="0"/>
      <p:bldP spid="901129" grpId="0" autoUpdateAnimBg="0"/>
      <p:bldP spid="901130" grpId="0" autoUpdateAnimBg="0"/>
      <p:bldP spid="901131" grpId="0" autoUpdateAnimBg="0"/>
      <p:bldP spid="901132" grpId="0" autoUpdateAnimBg="0"/>
      <p:bldP spid="901133" grpId="0" animBg="1"/>
      <p:bldP spid="901134" grpId="0" animBg="1"/>
      <p:bldP spid="901135" grpId="0" animBg="1"/>
      <p:bldP spid="9011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200" y="1458000"/>
            <a:ext cx="6452711" cy="47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61950" y="984250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编辑程序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  <p:sp>
        <p:nvSpPr>
          <p:cNvPr id="1017862" name="AutoShape 6"/>
          <p:cNvSpPr>
            <a:spLocks/>
          </p:cNvSpPr>
          <p:nvPr/>
        </p:nvSpPr>
        <p:spPr bwMode="auto">
          <a:xfrm>
            <a:off x="6659563" y="1196975"/>
            <a:ext cx="1905000" cy="838200"/>
          </a:xfrm>
          <a:prstGeom prst="borderCallout2">
            <a:avLst>
              <a:gd name="adj1" fmla="val 13634"/>
              <a:gd name="adj2" fmla="val -4000"/>
              <a:gd name="adj3" fmla="val 13634"/>
              <a:gd name="adj4" fmla="val -20500"/>
              <a:gd name="adj5" fmla="val 244319"/>
              <a:gd name="adj6" fmla="val -7658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在编辑窗口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输入源程序</a:t>
            </a:r>
            <a:endParaRPr lang="zh-CN" altLang="en-US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62" grpId="0" animBg="1" autoUpdateAnimBg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</a:rPr>
              <a:t>复合赋值运算 </a:t>
            </a: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1447800" y="1828800"/>
            <a:ext cx="617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双目算符 </a:t>
            </a:r>
            <a:r>
              <a:rPr lang="en-US" altLang="zh-CN" sz="2000" i="1">
                <a:solidFill>
                  <a:srgbClr val="0000FF"/>
                </a:solidFill>
                <a:sym typeface="Symbol" pitchFamily="18" charset="2"/>
              </a:rPr>
              <a:t>op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的表达式：		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A = A  </a:t>
            </a:r>
            <a:r>
              <a:rPr lang="en-US" altLang="zh-CN" sz="2000" i="1">
                <a:solidFill>
                  <a:srgbClr val="0000FF"/>
                </a:solidFill>
                <a:sym typeface="Symbol" pitchFamily="18" charset="2"/>
              </a:rPr>
              <a:t>op</a:t>
            </a:r>
            <a:r>
              <a:rPr lang="en-US" altLang="zh-CN" sz="200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 B </a:t>
            </a:r>
            <a:endParaRPr lang="en-US" altLang="zh-CN" sz="200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  </a:t>
            </a:r>
            <a:r>
              <a:rPr lang="zh-CN" altLang="en-US" sz="2000">
                <a:solidFill>
                  <a:schemeClr val="tx1"/>
                </a:solidFill>
              </a:rPr>
              <a:t>可以缩写成：		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A  </a:t>
            </a:r>
            <a:r>
              <a:rPr lang="en-US" altLang="zh-CN" sz="2000" i="1">
                <a:solidFill>
                  <a:srgbClr val="0000FF"/>
                </a:solidFill>
                <a:sym typeface="Symbol" pitchFamily="18" charset="2"/>
              </a:rPr>
              <a:t>op</a:t>
            </a:r>
            <a:r>
              <a:rPr lang="en-US" altLang="zh-CN" sz="2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=  B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902148" name="Text Box 4"/>
          <p:cNvSpPr txBox="1">
            <a:spLocks noChangeArrowheads="1"/>
          </p:cNvSpPr>
          <p:nvPr/>
        </p:nvSpPr>
        <p:spPr bwMode="auto">
          <a:xfrm>
            <a:off x="2286000" y="4086225"/>
            <a:ext cx="472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+= 	-=	*=	/=	%=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&lt;&lt;=	&gt;&gt;=	&amp;=	=	|=</a:t>
            </a:r>
            <a:endParaRPr lang="en-US" altLang="zh-CN" sz="24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2149" name="Text Box 5"/>
          <p:cNvSpPr txBox="1">
            <a:spLocks noChangeArrowheads="1"/>
          </p:cNvSpPr>
          <p:nvPr/>
        </p:nvSpPr>
        <p:spPr bwMode="auto">
          <a:xfrm>
            <a:off x="685800" y="3352800"/>
            <a:ext cx="401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  <a:latin typeface="宋体" charset="-122"/>
              </a:rPr>
              <a:t>C++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</a:rPr>
              <a:t>提供的</a:t>
            </a:r>
            <a:r>
              <a:rPr lang="en-US" altLang="zh-CN" sz="2000" i="1">
                <a:solidFill>
                  <a:srgbClr val="008000"/>
                </a:solidFill>
                <a:latin typeface="宋体" charset="-122"/>
              </a:rPr>
              <a:t>10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</a:rPr>
              <a:t>个复合赋值运算符：</a:t>
            </a:r>
          </a:p>
        </p:txBody>
      </p:sp>
      <p:sp>
        <p:nvSpPr>
          <p:cNvPr id="902150" name="AutoShape 6"/>
          <p:cNvSpPr>
            <a:spLocks/>
          </p:cNvSpPr>
          <p:nvPr/>
        </p:nvSpPr>
        <p:spPr bwMode="auto">
          <a:xfrm>
            <a:off x="6096000" y="3505200"/>
            <a:ext cx="2057400" cy="533400"/>
          </a:xfrm>
          <a:prstGeom prst="borderCallout2">
            <a:avLst>
              <a:gd name="adj1" fmla="val 21431"/>
              <a:gd name="adj2" fmla="val -3704"/>
              <a:gd name="adj3" fmla="val 21431"/>
              <a:gd name="adj4" fmla="val -27005"/>
              <a:gd name="adj5" fmla="val 309523"/>
              <a:gd name="adj6" fmla="val -68903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zh-CN" altLang="en-US" i="1">
                <a:solidFill>
                  <a:schemeClr val="tx1"/>
                </a:solidFill>
              </a:rPr>
              <a:t>用于位运算</a:t>
            </a:r>
          </a:p>
        </p:txBody>
      </p:sp>
      <p:sp>
        <p:nvSpPr>
          <p:cNvPr id="39219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1.5.4  </a:t>
            </a:r>
            <a:r>
              <a:rPr lang="zh-CN" altLang="en-US" sz="2400" b="1" smtClean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0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8" grpId="0" autoUpdateAnimBg="0"/>
      <p:bldP spid="902149" grpId="0" autoUpdateAnimBg="0"/>
      <p:bldP spid="902150" grpId="0" animBg="1" autoUpdateAnimBg="0"/>
    </p:bld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2590800" cy="4572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1.5.5  </a:t>
            </a:r>
            <a:r>
              <a:rPr lang="zh-CN" altLang="en-US" sz="2400" b="1" smtClean="0">
                <a:solidFill>
                  <a:schemeClr val="accent2"/>
                </a:solidFill>
              </a:rPr>
              <a:t>条件表达式 </a:t>
            </a:r>
          </a:p>
        </p:txBody>
      </p:sp>
      <p:sp>
        <p:nvSpPr>
          <p:cNvPr id="903171" name="Text Box 3"/>
          <p:cNvSpPr txBox="1">
            <a:spLocks noChangeArrowheads="1"/>
          </p:cNvSpPr>
          <p:nvPr/>
        </p:nvSpPr>
        <p:spPr bwMode="auto">
          <a:xfrm>
            <a:off x="581025" y="1203325"/>
            <a:ext cx="3152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charset="-122"/>
              </a:rPr>
              <a:t>条件运算表达式格式：</a:t>
            </a:r>
            <a:endParaRPr lang="zh-CN" altLang="en-US" sz="2800">
              <a:solidFill>
                <a:srgbClr val="008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3172" name="Text Box 4"/>
          <p:cNvSpPr txBox="1">
            <a:spLocks noChangeArrowheads="1"/>
          </p:cNvSpPr>
          <p:nvPr/>
        </p:nvSpPr>
        <p:spPr bwMode="auto">
          <a:xfrm>
            <a:off x="914400" y="1844675"/>
            <a:ext cx="75438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 i="1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	</a:t>
            </a:r>
            <a:r>
              <a:rPr lang="en-US" altLang="zh-CN" sz="2400" i="1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E1</a:t>
            </a:r>
            <a:r>
              <a:rPr lang="en-US" altLang="zh-CN" sz="24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？ </a:t>
            </a:r>
            <a:r>
              <a:rPr lang="en-US" altLang="zh-CN" sz="2400" i="1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E2</a:t>
            </a:r>
            <a:r>
              <a:rPr lang="en-US" altLang="zh-CN" sz="24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： </a:t>
            </a:r>
            <a:r>
              <a:rPr lang="en-US" altLang="zh-CN" sz="2400" i="1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E3</a:t>
            </a:r>
            <a:endParaRPr lang="en-US" altLang="zh-CN" sz="2000">
              <a:solidFill>
                <a:schemeClr val="tx1"/>
              </a:solidFill>
              <a:latin typeface="宋体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90000"/>
              </a:lnSpc>
            </a:pPr>
            <a:endParaRPr lang="en-US" altLang="zh-CN" sz="14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其中	？  ：  称为条件运算符，是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中唯一的三目运算符；</a:t>
            </a: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E1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E2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E3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为表达式。</a:t>
            </a: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功能        根据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E1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的值，决定计算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E2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或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E3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。</a:t>
            </a: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若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E1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的值为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true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zh-CN" altLang="en-US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非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），条件表达式的值为 </a:t>
            </a:r>
            <a:r>
              <a:rPr lang="en-US" altLang="zh-CN" sz="2000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E2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的值；</a:t>
            </a: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若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E1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的值为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false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>
                <a:solidFill>
                  <a:srgbClr val="CC0000"/>
                </a:solidFill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），   条件表达式的值为 </a:t>
            </a:r>
            <a:r>
              <a:rPr lang="en-US" altLang="zh-CN" sz="2000" i="1">
                <a:solidFill>
                  <a:srgbClr val="CC0000"/>
                </a:solidFill>
                <a:ea typeface="Arial Unicode MS" pitchFamily="34" charset="-122"/>
                <a:cs typeface="Arial Unicode MS" pitchFamily="34" charset="-122"/>
              </a:rPr>
              <a:t>E3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的值。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0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0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03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03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03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03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03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0" grpId="0" autoUpdateAnimBg="0"/>
      <p:bldP spid="903171" grpId="0" autoUpdateAnimBg="0"/>
      <p:bldP spid="903172" grpId="0" build="p" autoUpdateAnimBg="0"/>
    </p:bld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Text Box 2"/>
          <p:cNvSpPr txBox="1">
            <a:spLocks noChangeArrowheads="1"/>
          </p:cNvSpPr>
          <p:nvPr/>
        </p:nvSpPr>
        <p:spPr bwMode="auto">
          <a:xfrm>
            <a:off x="581025" y="1050925"/>
            <a:ext cx="3152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charset="-122"/>
              </a:rPr>
              <a:t>示例</a:t>
            </a:r>
          </a:p>
        </p:txBody>
      </p:sp>
      <p:sp>
        <p:nvSpPr>
          <p:cNvPr id="904195" name="Text Box 3"/>
          <p:cNvSpPr txBox="1">
            <a:spLocks noChangeArrowheads="1"/>
          </p:cNvSpPr>
          <p:nvPr/>
        </p:nvSpPr>
        <p:spPr bwMode="auto">
          <a:xfrm>
            <a:off x="609600" y="1812925"/>
            <a:ext cx="76200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i="1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sym typeface="Symbol" pitchFamily="18" charset="2"/>
              </a:rPr>
              <a:t>1-18 </a:t>
            </a: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计算 </a:t>
            </a:r>
            <a:r>
              <a:rPr lang="en-US" altLang="zh-CN" sz="2000" i="1">
                <a:solidFill>
                  <a:srgbClr val="008000"/>
                </a:solidFill>
                <a:sym typeface="Symbol" pitchFamily="18" charset="2"/>
              </a:rPr>
              <a:t>a + | b | </a:t>
            </a: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的值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double a,b;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"Input 2 reals please:\n ";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cin &gt;&gt; a &gt;&gt; b;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a &lt;&lt; 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en-US" altLang="zh-CN" sz="2000">
                <a:solidFill>
                  <a:schemeClr val="tx1"/>
                </a:solidFill>
              </a:rPr>
              <a:t> + | 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en-US" altLang="zh-CN" sz="2000">
                <a:solidFill>
                  <a:schemeClr val="tx1"/>
                </a:solidFill>
              </a:rPr>
              <a:t> &lt;&lt;b&lt;&lt; 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en-US" altLang="zh-CN" sz="2000">
                <a:solidFill>
                  <a:schemeClr val="tx1"/>
                </a:solidFill>
              </a:rPr>
              <a:t> | = 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en-US" altLang="zh-CN" sz="2000">
                <a:solidFill>
                  <a:schemeClr val="tx1"/>
                </a:solidFill>
              </a:rPr>
              <a:t> &lt;&lt; </a:t>
            </a:r>
            <a:r>
              <a:rPr lang="en-US" altLang="zh-CN" sz="2000">
                <a:solidFill>
                  <a:srgbClr val="0000FF"/>
                </a:solidFill>
              </a:rPr>
              <a:t>( b &gt;= 0 ? a + b : a - b )</a:t>
            </a:r>
            <a:r>
              <a:rPr lang="en-US" altLang="zh-CN" sz="2000">
                <a:solidFill>
                  <a:schemeClr val="tx1"/>
                </a:solidFill>
              </a:rPr>
              <a:t> &lt;&lt; endl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904196" name="AutoShape 4"/>
          <p:cNvSpPr>
            <a:spLocks/>
          </p:cNvSpPr>
          <p:nvPr/>
        </p:nvSpPr>
        <p:spPr bwMode="auto">
          <a:xfrm>
            <a:off x="6096000" y="2438400"/>
            <a:ext cx="2743200" cy="990600"/>
          </a:xfrm>
          <a:prstGeom prst="borderCallout2">
            <a:avLst>
              <a:gd name="adj1" fmla="val 11537"/>
              <a:gd name="adj2" fmla="val -2778"/>
              <a:gd name="adj3" fmla="val 11537"/>
              <a:gd name="adj4" fmla="val -11519"/>
              <a:gd name="adj5" fmla="val 245352"/>
              <a:gd name="adj6" fmla="val -2719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注意    添加括号</a:t>
            </a:r>
          </a:p>
          <a:p>
            <a:pPr algn="ctr">
              <a:lnSpc>
                <a:spcPct val="140000"/>
              </a:lnSpc>
            </a:pPr>
            <a:r>
              <a:rPr lang="zh-CN" altLang="en-US" i="1">
                <a:solidFill>
                  <a:schemeClr val="tx1"/>
                </a:solidFill>
              </a:rPr>
              <a:t>条件运算级别低于插入</a:t>
            </a:r>
          </a:p>
        </p:txBody>
      </p:sp>
      <p:sp>
        <p:nvSpPr>
          <p:cNvPr id="3942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2590800" cy="4572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1.5.5  </a:t>
            </a:r>
            <a:r>
              <a:rPr lang="zh-CN" altLang="en-US" sz="2400" b="1" smtClean="0">
                <a:solidFill>
                  <a:schemeClr val="accent2"/>
                </a:solidFill>
              </a:rPr>
              <a:t>条件表达式</a:t>
            </a:r>
            <a:r>
              <a:rPr lang="zh-CN" altLang="en-US" sz="100" b="1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0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90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4" grpId="0" autoUpdateAnimBg="0"/>
      <p:bldP spid="904195" grpId="0" build="p" autoUpdateAnimBg="0" advAuto="1000"/>
      <p:bldP spid="904196" grpId="0" animBg="1" autoUpdateAnimBg="0"/>
    </p:bld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581025" y="1050925"/>
            <a:ext cx="3152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charset="-122"/>
              </a:rPr>
              <a:t>示例</a:t>
            </a:r>
            <a:endParaRPr lang="zh-CN" altLang="en-US" sz="2800">
              <a:solidFill>
                <a:srgbClr val="008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5219" name="Text Box 3"/>
          <p:cNvSpPr txBox="1">
            <a:spLocks noChangeArrowheads="1"/>
          </p:cNvSpPr>
          <p:nvPr/>
        </p:nvSpPr>
        <p:spPr bwMode="auto">
          <a:xfrm>
            <a:off x="1066800" y="1908175"/>
            <a:ext cx="6781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  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计算 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a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、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b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之中的大值：	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	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max = a &gt; b ? a : b 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  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求 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a 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的符号：		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	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sig = a &gt; 0 ? 1 : ( a &lt; 0 ? -1 : 0 )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  </a:t>
            </a: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把字母转换成小写：	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sym typeface="Symbol" pitchFamily="18" charset="2"/>
              </a:rPr>
              <a:t>	</a:t>
            </a:r>
            <a:r>
              <a:rPr lang="en-US" altLang="zh-CN" sz="2000">
                <a:solidFill>
                  <a:schemeClr val="tx1"/>
                </a:solidFill>
                <a:sym typeface="Symbol" pitchFamily="18" charset="2"/>
              </a:rPr>
              <a:t>ch = ( ch &gt; = 'A' &amp;&amp; ch &lt; = 'Z') ? ( ch + 32 ) : ch</a:t>
            </a:r>
          </a:p>
          <a:p>
            <a:pPr>
              <a:lnSpc>
                <a:spcPct val="170000"/>
              </a:lnSpc>
            </a:pPr>
            <a:r>
              <a:rPr lang="en-US" altLang="zh-CN" sz="2000" i="1">
                <a:solidFill>
                  <a:schemeClr val="tx1"/>
                </a:solidFill>
                <a:sym typeface="Symbol" pitchFamily="18" charset="2"/>
              </a:rPr>
              <a:t>	</a:t>
            </a:r>
          </a:p>
        </p:txBody>
      </p:sp>
      <p:sp>
        <p:nvSpPr>
          <p:cNvPr id="395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2590800" cy="4572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1.5.5  </a:t>
            </a:r>
            <a:r>
              <a:rPr lang="zh-CN" altLang="en-US" sz="2400" b="1" smtClean="0">
                <a:solidFill>
                  <a:schemeClr val="accent2"/>
                </a:solidFill>
              </a:rPr>
              <a:t>条件表达式</a:t>
            </a:r>
            <a:r>
              <a:rPr lang="zh-CN" altLang="en-US" sz="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884" y="507207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ch^32</a:t>
            </a:r>
          </a:p>
          <a:p>
            <a:r>
              <a:rPr lang="en-US" altLang="zh-CN" smtClean="0"/>
              <a:t>ch+(‘a’-’A’)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9" grpId="0" build="p" autoUpdateAnimBg="0"/>
    </p:bld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9600"/>
            <a:ext cx="2590800" cy="381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1.5.6  </a:t>
            </a:r>
            <a:r>
              <a:rPr lang="zh-CN" altLang="en-US" sz="2400" b="1" smtClean="0">
                <a:solidFill>
                  <a:schemeClr val="accent2"/>
                </a:solidFill>
              </a:rPr>
              <a:t>逗号表达式 </a:t>
            </a:r>
          </a:p>
        </p:txBody>
      </p:sp>
      <p:sp>
        <p:nvSpPr>
          <p:cNvPr id="906243" name="Text Box 3"/>
          <p:cNvSpPr txBox="1">
            <a:spLocks noChangeArrowheads="1"/>
          </p:cNvSpPr>
          <p:nvPr/>
        </p:nvSpPr>
        <p:spPr bwMode="auto">
          <a:xfrm>
            <a:off x="762000" y="1371600"/>
            <a:ext cx="3152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逗号表达式格式：</a:t>
            </a:r>
            <a:endParaRPr lang="zh-CN" altLang="en-US" sz="2800">
              <a:solidFill>
                <a:srgbClr val="008000"/>
              </a:solidFill>
              <a:ea typeface="隶书" pitchFamily="49" charset="-122"/>
            </a:endParaRPr>
          </a:p>
        </p:txBody>
      </p:sp>
      <p:sp>
        <p:nvSpPr>
          <p:cNvPr id="906244" name="Text Box 4"/>
          <p:cNvSpPr txBox="1">
            <a:spLocks noChangeArrowheads="1"/>
          </p:cNvSpPr>
          <p:nvPr/>
        </p:nvSpPr>
        <p:spPr bwMode="auto">
          <a:xfrm>
            <a:off x="762000" y="2284413"/>
            <a:ext cx="77724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	E1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，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E2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，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E3 …… </a:t>
            </a:r>
            <a:r>
              <a:rPr lang="zh-CN" altLang="en-US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，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En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endParaRPr lang="en-US" altLang="zh-CN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其中	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en-US" altLang="zh-CN" sz="200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称为逗号运算符，运算级别最低；</a:t>
            </a: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E1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E2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E3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……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En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为表达式。</a:t>
            </a: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功能    顺序执行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E1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E2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E3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…… </a:t>
            </a:r>
            <a:r>
              <a:rPr lang="en-US" altLang="zh-CN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En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，最后获得逗号表达式的值。</a:t>
            </a: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注意     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,</a:t>
            </a:r>
            <a:r>
              <a:rPr lang="en-US" altLang="zh-CN" sz="200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也用于分隔符，如：</a:t>
            </a:r>
          </a:p>
          <a:p>
            <a:pPr>
              <a:lnSpc>
                <a:spcPct val="19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int func ( int a, int b , double x );</a:t>
            </a:r>
            <a:r>
              <a:rPr lang="en-US" altLang="zh-CN" sz="200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5074" y="342900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/>
              <a:t>用在</a:t>
            </a:r>
            <a:r>
              <a:rPr lang="en-US" altLang="zh-CN" b="0" smtClean="0"/>
              <a:t>for</a:t>
            </a:r>
            <a:r>
              <a:rPr lang="zh-CN" altLang="en-US" b="0" smtClean="0"/>
              <a:t>循环的多个循环变量</a:t>
            </a:r>
            <a:endParaRPr lang="zh-CN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0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0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0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0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06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06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06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2" grpId="0" autoUpdateAnimBg="0"/>
      <p:bldP spid="906243" grpId="0" autoUpdateAnimBg="0"/>
      <p:bldP spid="906244" grpId="0" build="p" autoUpdateAnimBg="0"/>
    </p:bld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Text Box 2"/>
          <p:cNvSpPr txBox="1">
            <a:spLocks noChangeArrowheads="1"/>
          </p:cNvSpPr>
          <p:nvPr/>
        </p:nvSpPr>
        <p:spPr bwMode="auto">
          <a:xfrm>
            <a:off x="581025" y="1235075"/>
            <a:ext cx="3152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charset="-122"/>
              </a:rPr>
              <a:t>逗号表达式示例：</a:t>
            </a:r>
            <a:endParaRPr lang="zh-CN" altLang="en-US" sz="2800">
              <a:solidFill>
                <a:srgbClr val="008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7267" name="Text Box 3"/>
          <p:cNvSpPr txBox="1">
            <a:spLocks noChangeArrowheads="1"/>
          </p:cNvSpPr>
          <p:nvPr/>
        </p:nvSpPr>
        <p:spPr bwMode="auto">
          <a:xfrm>
            <a:off x="762000" y="2043113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chemeClr val="tx1"/>
                </a:solidFill>
                <a:latin typeface="宋体" charset="-122"/>
              </a:rPr>
              <a:t>(1)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 a = 3 * 5, a * 4</a:t>
            </a:r>
            <a:endParaRPr lang="en-US" altLang="zh-CN">
              <a:solidFill>
                <a:schemeClr val="tx1"/>
              </a:solidFill>
              <a:latin typeface="宋体" charset="-122"/>
            </a:endParaRPr>
          </a:p>
        </p:txBody>
      </p:sp>
      <p:sp>
        <p:nvSpPr>
          <p:cNvPr id="907268" name="Text Box 4"/>
          <p:cNvSpPr txBox="1">
            <a:spLocks noChangeArrowheads="1"/>
          </p:cNvSpPr>
          <p:nvPr/>
        </p:nvSpPr>
        <p:spPr bwMode="auto">
          <a:xfrm>
            <a:off x="4419600" y="2041525"/>
            <a:ext cx="437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chemeClr val="tx1"/>
                </a:solidFill>
                <a:latin typeface="宋体" charset="-122"/>
              </a:rPr>
              <a:t>(2)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 ( a = 3 * 5 , a * 4 ) , a + 5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907269" name="Text Box 5"/>
          <p:cNvSpPr txBox="1">
            <a:spLocks noChangeArrowheads="1"/>
          </p:cNvSpPr>
          <p:nvPr/>
        </p:nvSpPr>
        <p:spPr bwMode="auto">
          <a:xfrm>
            <a:off x="685800" y="4297363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chemeClr val="tx1"/>
                </a:solidFill>
                <a:latin typeface="宋体" charset="-122"/>
              </a:rPr>
              <a:t>(3) 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b = ( a = 3, 6 * 3 )</a:t>
            </a:r>
          </a:p>
        </p:txBody>
      </p:sp>
      <p:sp>
        <p:nvSpPr>
          <p:cNvPr id="907270" name="Text Box 6"/>
          <p:cNvSpPr txBox="1">
            <a:spLocks noChangeArrowheads="1"/>
          </p:cNvSpPr>
          <p:nvPr/>
        </p:nvSpPr>
        <p:spPr bwMode="auto">
          <a:xfrm>
            <a:off x="4419600" y="4327525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chemeClr val="tx1"/>
                </a:solidFill>
                <a:latin typeface="宋体" charset="-122"/>
              </a:rPr>
              <a:t>(4)    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</a:rPr>
              <a:t>b = a = 3 , 6 * a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907271" name="Text Box 7"/>
          <p:cNvSpPr txBox="1">
            <a:spLocks noChangeArrowheads="1"/>
          </p:cNvSpPr>
          <p:nvPr/>
        </p:nvSpPr>
        <p:spPr bwMode="auto">
          <a:xfrm>
            <a:off x="1457325" y="2681288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  <a:latin typeface="宋体" charset="-122"/>
              </a:rPr>
              <a:t>15, a=15</a:t>
            </a:r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907272" name="Text Box 8"/>
          <p:cNvSpPr txBox="1">
            <a:spLocks noChangeArrowheads="1"/>
          </p:cNvSpPr>
          <p:nvPr/>
        </p:nvSpPr>
        <p:spPr bwMode="auto">
          <a:xfrm>
            <a:off x="2819400" y="2681288"/>
            <a:ext cx="40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  <a:latin typeface="宋体" charset="-122"/>
              </a:rPr>
              <a:t>60</a:t>
            </a:r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907273" name="Text Box 9"/>
          <p:cNvSpPr txBox="1">
            <a:spLocks noChangeArrowheads="1"/>
          </p:cNvSpPr>
          <p:nvPr/>
        </p:nvSpPr>
        <p:spPr bwMode="auto">
          <a:xfrm>
            <a:off x="2362200" y="3290888"/>
            <a:ext cx="40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  <a:latin typeface="宋体" charset="-122"/>
              </a:rPr>
              <a:t>60</a:t>
            </a:r>
            <a:endParaRPr lang="en-US" altLang="zh-CN" sz="2000">
              <a:solidFill>
                <a:schemeClr val="folHlink"/>
              </a:solidFill>
            </a:endParaRPr>
          </a:p>
        </p:txBody>
      </p:sp>
      <p:sp>
        <p:nvSpPr>
          <p:cNvPr id="907274" name="Text Box 10"/>
          <p:cNvSpPr txBox="1">
            <a:spLocks noChangeArrowheads="1"/>
          </p:cNvSpPr>
          <p:nvPr/>
        </p:nvSpPr>
        <p:spPr bwMode="auto">
          <a:xfrm>
            <a:off x="5191125" y="2605088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  <a:latin typeface="宋体" charset="-122"/>
              </a:rPr>
              <a:t>15, a=15</a:t>
            </a:r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907275" name="Text Box 11"/>
          <p:cNvSpPr txBox="1">
            <a:spLocks noChangeArrowheads="1"/>
          </p:cNvSpPr>
          <p:nvPr/>
        </p:nvSpPr>
        <p:spPr bwMode="auto">
          <a:xfrm>
            <a:off x="6905625" y="26670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  <a:latin typeface="宋体" charset="-122"/>
              </a:rPr>
              <a:t>60</a:t>
            </a:r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907276" name="Text Box 12"/>
          <p:cNvSpPr txBox="1">
            <a:spLocks noChangeArrowheads="1"/>
          </p:cNvSpPr>
          <p:nvPr/>
        </p:nvSpPr>
        <p:spPr bwMode="auto">
          <a:xfrm>
            <a:off x="6219825" y="3214688"/>
            <a:ext cx="40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宋体" charset="-122"/>
              </a:rPr>
              <a:t>60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907277" name="Text Box 13"/>
          <p:cNvSpPr txBox="1">
            <a:spLocks noChangeArrowheads="1"/>
          </p:cNvSpPr>
          <p:nvPr/>
        </p:nvSpPr>
        <p:spPr bwMode="auto">
          <a:xfrm>
            <a:off x="8201025" y="3214688"/>
            <a:ext cx="40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宋体" charset="-122"/>
              </a:rPr>
              <a:t>20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907278" name="Text Box 14"/>
          <p:cNvSpPr txBox="1">
            <a:spLocks noChangeArrowheads="1"/>
          </p:cNvSpPr>
          <p:nvPr/>
        </p:nvSpPr>
        <p:spPr bwMode="auto">
          <a:xfrm>
            <a:off x="7096125" y="3824288"/>
            <a:ext cx="40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  <a:latin typeface="宋体" charset="-122"/>
              </a:rPr>
              <a:t>20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907279" name="Text Box 15"/>
          <p:cNvSpPr txBox="1">
            <a:spLocks noChangeArrowheads="1"/>
          </p:cNvSpPr>
          <p:nvPr/>
        </p:nvSpPr>
        <p:spPr bwMode="auto">
          <a:xfrm>
            <a:off x="1828800" y="4967288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  <a:latin typeface="宋体" charset="-122"/>
              </a:rPr>
              <a:t>3, a=3</a:t>
            </a:r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907280" name="Text Box 16"/>
          <p:cNvSpPr txBox="1">
            <a:spLocks noChangeArrowheads="1"/>
          </p:cNvSpPr>
          <p:nvPr/>
        </p:nvSpPr>
        <p:spPr bwMode="auto">
          <a:xfrm>
            <a:off x="3124200" y="4967288"/>
            <a:ext cx="40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  <a:latin typeface="宋体" charset="-122"/>
              </a:rPr>
              <a:t>18</a:t>
            </a:r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907281" name="Text Box 17"/>
          <p:cNvSpPr txBox="1">
            <a:spLocks noChangeArrowheads="1"/>
          </p:cNvSpPr>
          <p:nvPr/>
        </p:nvSpPr>
        <p:spPr bwMode="auto">
          <a:xfrm>
            <a:off x="2638425" y="55626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宋体" charset="-122"/>
              </a:rPr>
              <a:t>18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907282" name="AutoShape 18"/>
          <p:cNvSpPr>
            <a:spLocks noChangeArrowheads="1"/>
          </p:cNvSpPr>
          <p:nvPr/>
        </p:nvSpPr>
        <p:spPr bwMode="auto">
          <a:xfrm rot="5400000">
            <a:off x="2286000" y="56388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907283" name="Text Box 19"/>
          <p:cNvSpPr txBox="1">
            <a:spLocks noChangeArrowheads="1"/>
          </p:cNvSpPr>
          <p:nvPr/>
        </p:nvSpPr>
        <p:spPr bwMode="auto">
          <a:xfrm>
            <a:off x="1457325" y="5576888"/>
            <a:ext cx="63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  <a:latin typeface="宋体" charset="-122"/>
              </a:rPr>
              <a:t>b=18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907284" name="Text Box 20"/>
          <p:cNvSpPr txBox="1">
            <a:spLocks noChangeArrowheads="1"/>
          </p:cNvSpPr>
          <p:nvPr/>
        </p:nvSpPr>
        <p:spPr bwMode="auto">
          <a:xfrm>
            <a:off x="5114925" y="4967288"/>
            <a:ext cx="1438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  <a:latin typeface="宋体" charset="-122"/>
              </a:rPr>
              <a:t>3, a=3, b=3</a:t>
            </a:r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907285" name="Text Box 21"/>
          <p:cNvSpPr txBox="1">
            <a:spLocks noChangeArrowheads="1"/>
          </p:cNvSpPr>
          <p:nvPr/>
        </p:nvSpPr>
        <p:spPr bwMode="auto">
          <a:xfrm>
            <a:off x="7010400" y="4967288"/>
            <a:ext cx="40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  <a:latin typeface="宋体" charset="-122"/>
              </a:rPr>
              <a:t>18</a:t>
            </a:r>
            <a:endParaRPr lang="en-US" altLang="zh-CN" sz="2000">
              <a:solidFill>
                <a:srgbClr val="0000FF"/>
              </a:solidFill>
            </a:endParaRPr>
          </a:p>
        </p:txBody>
      </p:sp>
      <p:sp>
        <p:nvSpPr>
          <p:cNvPr id="907286" name="Text Box 22"/>
          <p:cNvSpPr txBox="1">
            <a:spLocks noChangeArrowheads="1"/>
          </p:cNvSpPr>
          <p:nvPr/>
        </p:nvSpPr>
        <p:spPr bwMode="auto">
          <a:xfrm>
            <a:off x="6477000" y="5576888"/>
            <a:ext cx="40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  <a:latin typeface="宋体" charset="-122"/>
              </a:rPr>
              <a:t>18</a:t>
            </a:r>
            <a:endParaRPr lang="en-US" altLang="zh-CN" sz="2000">
              <a:solidFill>
                <a:schemeClr val="tx1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447800" y="2438400"/>
            <a:ext cx="990600" cy="304800"/>
            <a:chOff x="912" y="1344"/>
            <a:chExt cx="624" cy="192"/>
          </a:xfrm>
        </p:grpSpPr>
        <p:sp>
          <p:nvSpPr>
            <p:cNvPr id="397376" name="AutoShape 24"/>
            <p:cNvSpPr>
              <a:spLocks noChangeArrowheads="1"/>
            </p:cNvSpPr>
            <p:nvPr/>
          </p:nvSpPr>
          <p:spPr bwMode="auto">
            <a:xfrm>
              <a:off x="1200" y="1344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77" name="Line 25"/>
            <p:cNvSpPr>
              <a:spLocks noChangeShapeType="1"/>
            </p:cNvSpPr>
            <p:nvPr/>
          </p:nvSpPr>
          <p:spPr bwMode="auto">
            <a:xfrm>
              <a:off x="912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743200" y="2438400"/>
            <a:ext cx="609600" cy="304800"/>
            <a:chOff x="1728" y="1392"/>
            <a:chExt cx="384" cy="192"/>
          </a:xfrm>
        </p:grpSpPr>
        <p:sp>
          <p:nvSpPr>
            <p:cNvPr id="397374" name="AutoShape 27"/>
            <p:cNvSpPr>
              <a:spLocks noChangeArrowheads="1"/>
            </p:cNvSpPr>
            <p:nvPr/>
          </p:nvSpPr>
          <p:spPr bwMode="auto">
            <a:xfrm>
              <a:off x="1872" y="139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75" name="Line 28"/>
            <p:cNvSpPr>
              <a:spLocks noChangeShapeType="1"/>
            </p:cNvSpPr>
            <p:nvPr/>
          </p:nvSpPr>
          <p:spPr bwMode="auto">
            <a:xfrm>
              <a:off x="1728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133600" y="3048000"/>
            <a:ext cx="914400" cy="304800"/>
            <a:chOff x="1344" y="1776"/>
            <a:chExt cx="576" cy="192"/>
          </a:xfrm>
        </p:grpSpPr>
        <p:sp>
          <p:nvSpPr>
            <p:cNvPr id="397372" name="AutoShape 30"/>
            <p:cNvSpPr>
              <a:spLocks noChangeArrowheads="1"/>
            </p:cNvSpPr>
            <p:nvPr/>
          </p:nvSpPr>
          <p:spPr bwMode="auto">
            <a:xfrm>
              <a:off x="1584" y="1776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73" name="Line 31"/>
            <p:cNvSpPr>
              <a:spLocks noChangeShapeType="1"/>
            </p:cNvSpPr>
            <p:nvPr/>
          </p:nvSpPr>
          <p:spPr bwMode="auto">
            <a:xfrm>
              <a:off x="1344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257800" y="2438400"/>
            <a:ext cx="1066800" cy="304800"/>
            <a:chOff x="3312" y="1392"/>
            <a:chExt cx="672" cy="192"/>
          </a:xfrm>
        </p:grpSpPr>
        <p:sp>
          <p:nvSpPr>
            <p:cNvPr id="397370" name="AutoShape 33"/>
            <p:cNvSpPr>
              <a:spLocks noChangeArrowheads="1"/>
            </p:cNvSpPr>
            <p:nvPr/>
          </p:nvSpPr>
          <p:spPr bwMode="auto">
            <a:xfrm>
              <a:off x="3600" y="139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71" name="Line 34"/>
            <p:cNvSpPr>
              <a:spLocks noChangeShapeType="1"/>
            </p:cNvSpPr>
            <p:nvPr/>
          </p:nvSpPr>
          <p:spPr bwMode="auto">
            <a:xfrm>
              <a:off x="3312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858000" y="2438400"/>
            <a:ext cx="533400" cy="304800"/>
            <a:chOff x="4320" y="1392"/>
            <a:chExt cx="336" cy="192"/>
          </a:xfrm>
        </p:grpSpPr>
        <p:sp>
          <p:nvSpPr>
            <p:cNvPr id="397368" name="AutoShape 36"/>
            <p:cNvSpPr>
              <a:spLocks noChangeArrowheads="1"/>
            </p:cNvSpPr>
            <p:nvPr/>
          </p:nvSpPr>
          <p:spPr bwMode="auto">
            <a:xfrm>
              <a:off x="4416" y="139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69" name="Line 37"/>
            <p:cNvSpPr>
              <a:spLocks noChangeShapeType="1"/>
            </p:cNvSpPr>
            <p:nvPr/>
          </p:nvSpPr>
          <p:spPr bwMode="auto">
            <a:xfrm>
              <a:off x="4320" y="13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8153400" y="2971800"/>
            <a:ext cx="457200" cy="304800"/>
            <a:chOff x="5136" y="1632"/>
            <a:chExt cx="288" cy="192"/>
          </a:xfrm>
        </p:grpSpPr>
        <p:sp>
          <p:nvSpPr>
            <p:cNvPr id="397366" name="AutoShape 39"/>
            <p:cNvSpPr>
              <a:spLocks noChangeArrowheads="1"/>
            </p:cNvSpPr>
            <p:nvPr/>
          </p:nvSpPr>
          <p:spPr bwMode="auto">
            <a:xfrm>
              <a:off x="5232" y="163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67" name="Line 40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5791200" y="2971800"/>
            <a:ext cx="1295400" cy="304800"/>
            <a:chOff x="3648" y="1728"/>
            <a:chExt cx="816" cy="192"/>
          </a:xfrm>
        </p:grpSpPr>
        <p:sp>
          <p:nvSpPr>
            <p:cNvPr id="397364" name="AutoShape 42"/>
            <p:cNvSpPr>
              <a:spLocks noChangeArrowheads="1"/>
            </p:cNvSpPr>
            <p:nvPr/>
          </p:nvSpPr>
          <p:spPr bwMode="auto">
            <a:xfrm>
              <a:off x="3984" y="1728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65" name="Line 43"/>
            <p:cNvSpPr>
              <a:spLocks noChangeShapeType="1"/>
            </p:cNvSpPr>
            <p:nvPr/>
          </p:nvSpPr>
          <p:spPr bwMode="auto">
            <a:xfrm>
              <a:off x="3648" y="172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324600" y="3581400"/>
            <a:ext cx="1905000" cy="304800"/>
            <a:chOff x="3984" y="2112"/>
            <a:chExt cx="1200" cy="192"/>
          </a:xfrm>
        </p:grpSpPr>
        <p:sp>
          <p:nvSpPr>
            <p:cNvPr id="397362" name="AutoShape 45"/>
            <p:cNvSpPr>
              <a:spLocks noChangeArrowheads="1"/>
            </p:cNvSpPr>
            <p:nvPr/>
          </p:nvSpPr>
          <p:spPr bwMode="auto">
            <a:xfrm>
              <a:off x="4560" y="211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63" name="Line 46"/>
            <p:cNvSpPr>
              <a:spLocks noChangeShapeType="1"/>
            </p:cNvSpPr>
            <p:nvPr/>
          </p:nvSpPr>
          <p:spPr bwMode="auto">
            <a:xfrm>
              <a:off x="3984" y="2112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2133600" y="4724400"/>
            <a:ext cx="533400" cy="304800"/>
            <a:chOff x="1344" y="2784"/>
            <a:chExt cx="336" cy="192"/>
          </a:xfrm>
        </p:grpSpPr>
        <p:sp>
          <p:nvSpPr>
            <p:cNvPr id="397360" name="AutoShape 48"/>
            <p:cNvSpPr>
              <a:spLocks noChangeArrowheads="1"/>
            </p:cNvSpPr>
            <p:nvPr/>
          </p:nvSpPr>
          <p:spPr bwMode="auto">
            <a:xfrm>
              <a:off x="1488" y="2784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61" name="Line 49"/>
            <p:cNvSpPr>
              <a:spLocks noChangeShapeType="1"/>
            </p:cNvSpPr>
            <p:nvPr/>
          </p:nvSpPr>
          <p:spPr bwMode="auto">
            <a:xfrm>
              <a:off x="1344" y="27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2971800" y="4724400"/>
            <a:ext cx="609600" cy="304800"/>
            <a:chOff x="1872" y="2832"/>
            <a:chExt cx="384" cy="192"/>
          </a:xfrm>
        </p:grpSpPr>
        <p:sp>
          <p:nvSpPr>
            <p:cNvPr id="397358" name="AutoShape 51"/>
            <p:cNvSpPr>
              <a:spLocks noChangeArrowheads="1"/>
            </p:cNvSpPr>
            <p:nvPr/>
          </p:nvSpPr>
          <p:spPr bwMode="auto">
            <a:xfrm>
              <a:off x="2016" y="283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59" name="Line 52"/>
            <p:cNvSpPr>
              <a:spLocks noChangeShapeType="1"/>
            </p:cNvSpPr>
            <p:nvPr/>
          </p:nvSpPr>
          <p:spPr bwMode="auto">
            <a:xfrm>
              <a:off x="1872" y="28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2362200" y="5334000"/>
            <a:ext cx="914400" cy="304800"/>
            <a:chOff x="1488" y="3216"/>
            <a:chExt cx="576" cy="192"/>
          </a:xfrm>
        </p:grpSpPr>
        <p:sp>
          <p:nvSpPr>
            <p:cNvPr id="397356" name="AutoShape 54"/>
            <p:cNvSpPr>
              <a:spLocks noChangeArrowheads="1"/>
            </p:cNvSpPr>
            <p:nvPr/>
          </p:nvSpPr>
          <p:spPr bwMode="auto">
            <a:xfrm>
              <a:off x="1728" y="3216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57" name="Line 55"/>
            <p:cNvSpPr>
              <a:spLocks noChangeShapeType="1"/>
            </p:cNvSpPr>
            <p:nvPr/>
          </p:nvSpPr>
          <p:spPr bwMode="auto">
            <a:xfrm>
              <a:off x="1488" y="321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5486400" y="4724400"/>
            <a:ext cx="990600" cy="304800"/>
            <a:chOff x="3456" y="2832"/>
            <a:chExt cx="624" cy="192"/>
          </a:xfrm>
        </p:grpSpPr>
        <p:sp>
          <p:nvSpPr>
            <p:cNvPr id="397354" name="AutoShape 57"/>
            <p:cNvSpPr>
              <a:spLocks noChangeArrowheads="1"/>
            </p:cNvSpPr>
            <p:nvPr/>
          </p:nvSpPr>
          <p:spPr bwMode="auto">
            <a:xfrm>
              <a:off x="3744" y="283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55" name="Line 58"/>
            <p:cNvSpPr>
              <a:spLocks noChangeShapeType="1"/>
            </p:cNvSpPr>
            <p:nvPr/>
          </p:nvSpPr>
          <p:spPr bwMode="auto">
            <a:xfrm>
              <a:off x="3456" y="283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7010400" y="4724400"/>
            <a:ext cx="533400" cy="304800"/>
            <a:chOff x="4416" y="2832"/>
            <a:chExt cx="336" cy="192"/>
          </a:xfrm>
        </p:grpSpPr>
        <p:sp>
          <p:nvSpPr>
            <p:cNvPr id="397352" name="AutoShape 60"/>
            <p:cNvSpPr>
              <a:spLocks noChangeArrowheads="1"/>
            </p:cNvSpPr>
            <p:nvPr/>
          </p:nvSpPr>
          <p:spPr bwMode="auto">
            <a:xfrm>
              <a:off x="4512" y="283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53" name="Line 61"/>
            <p:cNvSpPr>
              <a:spLocks noChangeShapeType="1"/>
            </p:cNvSpPr>
            <p:nvPr/>
          </p:nvSpPr>
          <p:spPr bwMode="auto">
            <a:xfrm>
              <a:off x="4416" y="28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6019800" y="5334000"/>
            <a:ext cx="1371600" cy="304800"/>
            <a:chOff x="3792" y="3216"/>
            <a:chExt cx="864" cy="192"/>
          </a:xfrm>
        </p:grpSpPr>
        <p:sp>
          <p:nvSpPr>
            <p:cNvPr id="397350" name="AutoShape 63"/>
            <p:cNvSpPr>
              <a:spLocks noChangeArrowheads="1"/>
            </p:cNvSpPr>
            <p:nvPr/>
          </p:nvSpPr>
          <p:spPr bwMode="auto">
            <a:xfrm>
              <a:off x="4176" y="3216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51" name="Line 64"/>
            <p:cNvSpPr>
              <a:spLocks noChangeShapeType="1"/>
            </p:cNvSpPr>
            <p:nvPr/>
          </p:nvSpPr>
          <p:spPr bwMode="auto">
            <a:xfrm>
              <a:off x="3792" y="321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97349" name="Rectangle 6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9600"/>
            <a:ext cx="2590800" cy="381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</a:rPr>
              <a:t>1.5.6  </a:t>
            </a:r>
            <a:r>
              <a:rPr lang="zh-CN" altLang="en-US" sz="2400" b="1" smtClean="0">
                <a:solidFill>
                  <a:schemeClr val="accent2"/>
                </a:solidFill>
              </a:rPr>
              <a:t>逗号表达式</a:t>
            </a:r>
            <a:r>
              <a:rPr lang="zh-CN" altLang="en-US" sz="100" b="1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90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1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90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6" grpId="0" autoUpdateAnimBg="0"/>
      <p:bldP spid="907267" grpId="0" autoUpdateAnimBg="0"/>
      <p:bldP spid="907268" grpId="0" autoUpdateAnimBg="0"/>
      <p:bldP spid="907269" grpId="0" autoUpdateAnimBg="0"/>
      <p:bldP spid="907270" grpId="0" autoUpdateAnimBg="0"/>
      <p:bldP spid="907271" grpId="0" autoUpdateAnimBg="0"/>
      <p:bldP spid="907272" grpId="0" autoUpdateAnimBg="0"/>
      <p:bldP spid="907273" grpId="0" autoUpdateAnimBg="0"/>
      <p:bldP spid="907274" grpId="0" autoUpdateAnimBg="0"/>
      <p:bldP spid="907275" grpId="0" autoUpdateAnimBg="0"/>
      <p:bldP spid="907276" grpId="0" autoUpdateAnimBg="0"/>
      <p:bldP spid="907277" grpId="0" autoUpdateAnimBg="0"/>
      <p:bldP spid="907278" grpId="0" autoUpdateAnimBg="0"/>
      <p:bldP spid="907279" grpId="0" autoUpdateAnimBg="0"/>
      <p:bldP spid="907280" grpId="0" autoUpdateAnimBg="0"/>
      <p:bldP spid="907281" grpId="0" autoUpdateAnimBg="0"/>
      <p:bldP spid="907282" grpId="0" animBg="1"/>
      <p:bldP spid="907283" grpId="0" autoUpdateAnimBg="0"/>
      <p:bldP spid="907284" grpId="0" autoUpdateAnimBg="0"/>
      <p:bldP spid="907285" grpId="0" autoUpdateAnimBg="0"/>
      <p:bldP spid="907286" grpId="0" autoUpdateAnimBg="0"/>
    </p:bld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4724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以下从高到低排列各类运算的优先级</a:t>
            </a:r>
          </a:p>
        </p:txBody>
      </p:sp>
      <p:graphicFrame>
        <p:nvGraphicFramePr>
          <p:cNvPr id="908319" name="Group 31"/>
          <p:cNvGraphicFramePr>
            <a:graphicFrameLocks noGrp="1"/>
          </p:cNvGraphicFramePr>
          <p:nvPr/>
        </p:nvGraphicFramePr>
        <p:xfrm>
          <a:off x="685800" y="2143125"/>
          <a:ext cx="2286000" cy="3584448"/>
        </p:xfrm>
        <a:graphic>
          <a:graphicData uri="http://schemas.openxmlformats.org/drawingml/2006/table">
            <a:tbl>
              <a:tblPr/>
              <a:tblGrid>
                <a:gridCol w="228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单目运算符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乘除运算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加减运算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关系运算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逻辑与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逻辑或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赋值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逗号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08313" name="Text Box 25"/>
          <p:cNvSpPr txBox="1">
            <a:spLocks noChangeArrowheads="1"/>
          </p:cNvSpPr>
          <p:nvPr/>
        </p:nvSpPr>
        <p:spPr bwMode="auto">
          <a:xfrm>
            <a:off x="3429000" y="3182938"/>
            <a:ext cx="5334000" cy="2378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	    i +1 &lt; j * 4 &amp;&amp; ! P || Q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0" i="1">
                <a:solidFill>
                  <a:schemeClr val="tx1"/>
                </a:solidFill>
              </a:rPr>
              <a:t>等价于 </a:t>
            </a:r>
            <a:r>
              <a:rPr lang="en-US" altLang="zh-CN" sz="2000" b="0" i="1">
                <a:solidFill>
                  <a:schemeClr val="tx1"/>
                </a:solidFill>
              </a:rPr>
              <a:t>:</a:t>
            </a:r>
            <a:r>
              <a:rPr lang="en-US" altLang="zh-CN" sz="2000" b="0">
                <a:solidFill>
                  <a:schemeClr val="tx1"/>
                </a:solidFill>
              </a:rPr>
              <a:t>    </a:t>
            </a:r>
            <a:r>
              <a:rPr lang="en-US" altLang="zh-CN" sz="2000" i="1"/>
              <a:t>( </a:t>
            </a:r>
            <a:r>
              <a:rPr lang="en-US" altLang="zh-CN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zh-CN" sz="2000" i="1"/>
              <a:t> </a:t>
            </a:r>
            <a:r>
              <a:rPr lang="en-US" altLang="zh-CN" sz="2000" i="1">
                <a:solidFill>
                  <a:srgbClr val="0000FF"/>
                </a:solidFill>
              </a:rPr>
              <a:t>( </a:t>
            </a:r>
            <a:r>
              <a:rPr lang="en-US" altLang="zh-CN" sz="2000" i="1">
                <a:solidFill>
                  <a:schemeClr val="tx1"/>
                </a:solidFill>
              </a:rPr>
              <a:t>i +1</a:t>
            </a:r>
            <a:r>
              <a:rPr lang="en-US" altLang="zh-CN" sz="2000" i="1">
                <a:solidFill>
                  <a:srgbClr val="0000FF"/>
                </a:solidFill>
              </a:rPr>
              <a:t> ) </a:t>
            </a:r>
            <a:r>
              <a:rPr lang="en-US" altLang="zh-CN" sz="2000" i="1">
                <a:solidFill>
                  <a:schemeClr val="tx1"/>
                </a:solidFill>
              </a:rPr>
              <a:t>&lt; </a:t>
            </a:r>
            <a:r>
              <a:rPr lang="en-US" altLang="zh-CN" sz="2000" i="1">
                <a:solidFill>
                  <a:srgbClr val="0000FF"/>
                </a:solidFill>
              </a:rPr>
              <a:t>(</a:t>
            </a:r>
            <a:r>
              <a:rPr lang="en-US" altLang="zh-CN" sz="2000" i="1"/>
              <a:t> </a:t>
            </a:r>
            <a:r>
              <a:rPr lang="en-US" altLang="zh-CN" sz="2000" i="1">
                <a:solidFill>
                  <a:schemeClr val="tx1"/>
                </a:solidFill>
              </a:rPr>
              <a:t>j * 4</a:t>
            </a:r>
            <a:r>
              <a:rPr lang="en-US" altLang="zh-CN" sz="2000" i="1">
                <a:solidFill>
                  <a:srgbClr val="0000FF"/>
                </a:solidFill>
              </a:rPr>
              <a:t> )</a:t>
            </a:r>
            <a:r>
              <a:rPr lang="en-US" altLang="zh-CN" sz="2000" i="1"/>
              <a:t> </a:t>
            </a:r>
            <a:r>
              <a:rPr lang="en-US" altLang="zh-CN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zh-CN" sz="2000" i="1">
                <a:solidFill>
                  <a:srgbClr val="0000FF"/>
                </a:solidFill>
              </a:rPr>
              <a:t> </a:t>
            </a:r>
            <a:r>
              <a:rPr lang="en-US" altLang="zh-CN" sz="2000" i="1">
                <a:solidFill>
                  <a:schemeClr val="tx1"/>
                </a:solidFill>
              </a:rPr>
              <a:t>&amp;&amp;</a:t>
            </a:r>
            <a:r>
              <a:rPr lang="en-US" altLang="zh-CN" sz="2000" i="1">
                <a:solidFill>
                  <a:srgbClr val="0000FF"/>
                </a:solidFill>
              </a:rPr>
              <a:t> ( </a:t>
            </a:r>
            <a:r>
              <a:rPr lang="en-US" altLang="zh-CN" sz="2000" i="1">
                <a:solidFill>
                  <a:schemeClr val="tx1"/>
                </a:solidFill>
              </a:rPr>
              <a:t>! P</a:t>
            </a:r>
            <a:r>
              <a:rPr lang="en-US" altLang="zh-CN" sz="2000" i="1">
                <a:solidFill>
                  <a:srgbClr val="0000FF"/>
                </a:solidFill>
              </a:rPr>
              <a:t> ) </a:t>
            </a:r>
            <a:r>
              <a:rPr lang="en-US" altLang="zh-CN" sz="2000" i="1"/>
              <a:t>)</a:t>
            </a:r>
            <a:r>
              <a:rPr lang="en-US" altLang="zh-CN" sz="2000" i="1">
                <a:solidFill>
                  <a:srgbClr val="0000FF"/>
                </a:solidFill>
              </a:rPr>
              <a:t> </a:t>
            </a:r>
            <a:r>
              <a:rPr lang="en-US" altLang="zh-CN" sz="2000" i="1">
                <a:solidFill>
                  <a:schemeClr val="tx1"/>
                </a:solidFill>
              </a:rPr>
              <a:t>|| Q</a:t>
            </a:r>
          </a:p>
          <a:p>
            <a:pPr>
              <a:lnSpc>
                <a:spcPct val="150000"/>
              </a:lnSpc>
              <a:defRPr/>
            </a:pPr>
            <a:endParaRPr lang="en-US" altLang="zh-CN" sz="2000" b="0" i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	    P != i &lt; j || Q &amp;&amp; S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0" i="1">
                <a:solidFill>
                  <a:schemeClr val="tx1"/>
                </a:solidFill>
              </a:rPr>
              <a:t>等价于 </a:t>
            </a:r>
            <a:r>
              <a:rPr lang="en-US" altLang="zh-CN" sz="2000" b="0" i="1">
                <a:solidFill>
                  <a:schemeClr val="tx1"/>
                </a:solidFill>
              </a:rPr>
              <a:t>:    </a:t>
            </a:r>
            <a:r>
              <a:rPr lang="en-US" altLang="zh-CN" sz="2000" i="1"/>
              <a:t>(</a:t>
            </a:r>
            <a:r>
              <a:rPr lang="en-US" altLang="zh-CN" sz="2000" i="1">
                <a:solidFill>
                  <a:srgbClr val="0000FF"/>
                </a:solidFill>
              </a:rPr>
              <a:t> </a:t>
            </a:r>
            <a:r>
              <a:rPr lang="en-US" altLang="zh-CN" sz="2000" i="1">
                <a:solidFill>
                  <a:schemeClr val="tx1"/>
                </a:solidFill>
              </a:rPr>
              <a:t>P !=</a:t>
            </a:r>
            <a:r>
              <a:rPr lang="en-US" altLang="zh-CN" sz="2000" i="1">
                <a:solidFill>
                  <a:srgbClr val="0000FF"/>
                </a:solidFill>
              </a:rPr>
              <a:t> </a:t>
            </a:r>
            <a:r>
              <a:rPr lang="en-US" altLang="zh-CN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zh-CN" sz="2000" i="1">
                <a:solidFill>
                  <a:srgbClr val="0000FF"/>
                </a:solidFill>
              </a:rPr>
              <a:t> </a:t>
            </a:r>
            <a:r>
              <a:rPr lang="en-US" altLang="zh-CN" sz="2000" i="1">
                <a:solidFill>
                  <a:schemeClr val="tx1"/>
                </a:solidFill>
              </a:rPr>
              <a:t>i &lt; j</a:t>
            </a:r>
            <a:r>
              <a:rPr lang="en-US" altLang="zh-CN" sz="2000" i="1">
                <a:solidFill>
                  <a:srgbClr val="0000FF"/>
                </a:solidFill>
              </a:rPr>
              <a:t> </a:t>
            </a:r>
            <a:r>
              <a:rPr lang="en-US" altLang="zh-CN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zh-CN" sz="2000" i="1"/>
              <a:t> )</a:t>
            </a:r>
            <a:r>
              <a:rPr lang="en-US" altLang="zh-CN" sz="2000" i="1">
                <a:solidFill>
                  <a:srgbClr val="0000FF"/>
                </a:solidFill>
              </a:rPr>
              <a:t> </a:t>
            </a:r>
            <a:r>
              <a:rPr lang="en-US" altLang="zh-CN" sz="2000" i="1">
                <a:solidFill>
                  <a:schemeClr val="tx1"/>
                </a:solidFill>
              </a:rPr>
              <a:t>||</a:t>
            </a:r>
            <a:r>
              <a:rPr lang="en-US" altLang="zh-CN" sz="2000" i="1">
                <a:solidFill>
                  <a:srgbClr val="0000FF"/>
                </a:solidFill>
              </a:rPr>
              <a:t> </a:t>
            </a:r>
            <a:r>
              <a:rPr lang="en-US" altLang="zh-CN" sz="2000" i="1"/>
              <a:t>( </a:t>
            </a:r>
            <a:r>
              <a:rPr lang="en-US" altLang="zh-CN" sz="2000" i="1">
                <a:solidFill>
                  <a:schemeClr val="tx1"/>
                </a:solidFill>
              </a:rPr>
              <a:t>Q &amp;&amp; S</a:t>
            </a:r>
            <a:r>
              <a:rPr lang="en-US" altLang="zh-CN" sz="2000" i="1">
                <a:solidFill>
                  <a:srgbClr val="0000FF"/>
                </a:solidFill>
              </a:rPr>
              <a:t> </a:t>
            </a:r>
            <a:r>
              <a:rPr lang="en-US" altLang="zh-CN" sz="2000" i="1"/>
              <a:t>)</a:t>
            </a:r>
          </a:p>
        </p:txBody>
      </p:sp>
      <p:sp>
        <p:nvSpPr>
          <p:cNvPr id="908314" name="Rectangle 26"/>
          <p:cNvSpPr>
            <a:spLocks noChangeArrowheads="1"/>
          </p:cNvSpPr>
          <p:nvPr/>
        </p:nvSpPr>
        <p:spPr bwMode="auto">
          <a:xfrm>
            <a:off x="3429000" y="2362200"/>
            <a:ext cx="695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908315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4241800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sz="2800" b="1" i="1" smtClean="0">
                <a:solidFill>
                  <a:srgbClr val="008000"/>
                </a:solidFill>
              </a:rPr>
              <a:t>再论运算符的优先关系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 rot="10800000" flipV="1">
            <a:off x="3000364" y="2714620"/>
            <a:ext cx="1643074" cy="7858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786314" y="2571744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移位运算符</a:t>
            </a:r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 bwMode="auto">
          <a:xfrm rot="10800000">
            <a:off x="3000364" y="3929066"/>
            <a:ext cx="1357322" cy="5715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643438" y="428625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位且、位异或、位或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0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0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0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08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08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0" grpId="0" autoUpdateAnimBg="0"/>
      <p:bldP spid="908313" grpId="0" build="p" autoUpdateAnimBg="0"/>
      <p:bldP spid="908314" grpId="0" build="p" autoUpdateAnimBg="0"/>
      <p:bldP spid="908315" grpId="0" autoUpdateAnimBg="0"/>
    </p:bld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543800" cy="990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1.6  </a:t>
            </a:r>
            <a:r>
              <a:rPr lang="zh-CN" alt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数据输入和输出 </a:t>
            </a:r>
            <a:r>
              <a:rPr lang="zh-CN" altLang="en-US" b="1" smtClean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09315" name="Text Box 3"/>
          <p:cNvSpPr txBox="1">
            <a:spLocks noChangeArrowheads="1"/>
          </p:cNvSpPr>
          <p:nvPr/>
        </p:nvSpPr>
        <p:spPr bwMode="auto">
          <a:xfrm>
            <a:off x="838200" y="2027238"/>
            <a:ext cx="7772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60000"/>
              </a:lnSpc>
              <a:buFont typeface="Wingdings" pitchFamily="2" charset="2"/>
              <a:buChar char="Ø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的输入、输出操作由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I/O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流库提供</a:t>
            </a:r>
          </a:p>
          <a:p>
            <a:pPr>
              <a:lnSpc>
                <a:spcPct val="260000"/>
              </a:lnSpc>
              <a:buFont typeface="Wingdings" pitchFamily="2" charset="2"/>
              <a:buChar char="Ø"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cin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和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cout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是流库预定义的两个标准对象，分别连接键盘和屏幕</a:t>
            </a:r>
          </a:p>
          <a:p>
            <a:pPr>
              <a:lnSpc>
                <a:spcPct val="260000"/>
              </a:lnSpc>
              <a:buFont typeface="Wingdings" pitchFamily="2" charset="2"/>
              <a:buChar char="Ø"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它们在头文件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iostream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中声明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0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14" grpId="0" autoUpdateAnimBg="0"/>
      <p:bldP spid="909315" grpId="0" autoUpdateAnimBg="0"/>
    </p:bld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1.6.1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键盘输入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910339" name="Text Box 3"/>
          <p:cNvSpPr txBox="1">
            <a:spLocks noChangeArrowheads="1"/>
          </p:cNvSpPr>
          <p:nvPr/>
        </p:nvSpPr>
        <p:spPr bwMode="auto">
          <a:xfrm>
            <a:off x="838200" y="11033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键盘输入的作用是读取用户键入的字符串，按相应变量的类型转换成二进制代码写入内存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838200" y="2551113"/>
            <a:ext cx="12954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语句格式</a:t>
            </a:r>
          </a:p>
        </p:txBody>
      </p:sp>
      <p:sp>
        <p:nvSpPr>
          <p:cNvPr id="910341" name="Text Box 5"/>
          <p:cNvSpPr txBox="1">
            <a:spLocks noChangeArrowheads="1"/>
          </p:cNvSpPr>
          <p:nvPr/>
        </p:nvSpPr>
        <p:spPr bwMode="auto">
          <a:xfrm>
            <a:off x="2514600" y="2557463"/>
            <a:ext cx="4267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</a:t>
            </a:r>
            <a:r>
              <a:rPr lang="zh-CN" altLang="en-US" sz="2000" i="1">
                <a:solidFill>
                  <a:schemeClr val="tx1"/>
                </a:solidFill>
              </a:rPr>
              <a:t>变量</a:t>
            </a:r>
            <a:r>
              <a:rPr lang="en-US" altLang="zh-CN" sz="2000" i="1">
                <a:solidFill>
                  <a:schemeClr val="tx1"/>
                </a:solidFill>
              </a:rPr>
              <a:t>1</a:t>
            </a:r>
            <a:r>
              <a:rPr lang="en-US" altLang="zh-CN" sz="2000">
                <a:solidFill>
                  <a:schemeClr val="tx1"/>
                </a:solidFill>
              </a:rPr>
              <a:t> &gt;&gt; </a:t>
            </a:r>
            <a:r>
              <a:rPr lang="zh-CN" altLang="en-US" sz="2000" i="1">
                <a:solidFill>
                  <a:schemeClr val="tx1"/>
                </a:solidFill>
              </a:rPr>
              <a:t>变量</a:t>
            </a:r>
            <a:r>
              <a:rPr lang="en-US" altLang="zh-CN" sz="2000" i="1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</a:rPr>
              <a:t>  … &gt;&gt; </a:t>
            </a:r>
            <a:r>
              <a:rPr lang="zh-CN" altLang="en-US" sz="2000" i="1">
                <a:solidFill>
                  <a:schemeClr val="tx1"/>
                </a:solidFill>
              </a:rPr>
              <a:t>变量</a:t>
            </a:r>
            <a:r>
              <a:rPr lang="en-US" altLang="zh-CN" sz="2000" i="1">
                <a:solidFill>
                  <a:schemeClr val="tx1"/>
                </a:solidFill>
              </a:rPr>
              <a:t>n</a:t>
            </a:r>
            <a:r>
              <a:rPr lang="en-US" altLang="zh-CN" sz="2000">
                <a:solidFill>
                  <a:schemeClr val="tx1"/>
                </a:solidFill>
              </a:rPr>
              <a:t> 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1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8" grpId="0" autoUpdateAnimBg="0"/>
      <p:bldP spid="910339" grpId="0" autoUpdateAnimBg="0"/>
      <p:bldP spid="910340" grpId="0" build="p" autoUpdateAnimBg="0"/>
      <p:bldP spid="91034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535555" name="Text Box 3"/>
          <p:cNvSpPr txBox="1">
            <a:spLocks noChangeArrowheads="1"/>
          </p:cNvSpPr>
          <p:nvPr/>
        </p:nvSpPr>
        <p:spPr bwMode="auto">
          <a:xfrm>
            <a:off x="609600" y="1052513"/>
            <a:ext cx="497046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double r, girth, area ; 		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 autoUpdateAnimBg="0"/>
      <p:bldP spid="53555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200" y="1458000"/>
            <a:ext cx="6468904" cy="47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61950" y="984250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编辑程序</a:t>
            </a:r>
          </a:p>
        </p:txBody>
      </p:sp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361950" y="1431925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编译程序</a:t>
            </a:r>
          </a:p>
        </p:txBody>
      </p:sp>
      <p:sp>
        <p:nvSpPr>
          <p:cNvPr id="564230" name="AutoShape 6"/>
          <p:cNvSpPr>
            <a:spLocks/>
          </p:cNvSpPr>
          <p:nvPr/>
        </p:nvSpPr>
        <p:spPr bwMode="auto">
          <a:xfrm>
            <a:off x="7000892" y="357166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26630"/>
              <a:gd name="adj5" fmla="val 177463"/>
              <a:gd name="adj6" fmla="val -10217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选择编译命令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热键 </a:t>
            </a:r>
            <a:r>
              <a:rPr lang="en-US" altLang="zh-CN">
                <a:solidFill>
                  <a:schemeClr val="tx1"/>
                </a:solidFill>
              </a:rPr>
              <a:t>F7</a:t>
            </a:r>
            <a:endParaRPr lang="en-US" altLang="zh-CN">
              <a:solidFill>
                <a:srgbClr val="3333FF"/>
              </a:solidFill>
            </a:endParaRPr>
          </a:p>
        </p:txBody>
      </p:sp>
      <p:sp>
        <p:nvSpPr>
          <p:cNvPr id="46086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8" grpId="0" autoUpdateAnimBg="0"/>
      <p:bldP spid="564230" grpId="0" animBg="1" autoUpdateAnimBg="0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1.6.1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键盘输入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838200" y="11033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键盘输入的作用是读取用户键入的字符串，按相应变量的类型转换成二进制代码写入内存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2514600" y="2557463"/>
            <a:ext cx="4267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cin</a:t>
            </a:r>
            <a:r>
              <a:rPr lang="en-US" altLang="zh-CN" sz="2000">
                <a:solidFill>
                  <a:schemeClr val="tx1"/>
                </a:solidFill>
              </a:rPr>
              <a:t> &gt;&gt; </a:t>
            </a:r>
            <a:r>
              <a:rPr lang="zh-CN" altLang="en-US" sz="2000" i="1">
                <a:solidFill>
                  <a:schemeClr val="tx1"/>
                </a:solidFill>
              </a:rPr>
              <a:t>变量</a:t>
            </a:r>
            <a:r>
              <a:rPr lang="en-US" altLang="zh-CN" sz="2000" i="1">
                <a:solidFill>
                  <a:schemeClr val="tx1"/>
                </a:solidFill>
              </a:rPr>
              <a:t>1</a:t>
            </a:r>
            <a:r>
              <a:rPr lang="en-US" altLang="zh-CN" sz="2000">
                <a:solidFill>
                  <a:schemeClr val="tx1"/>
                </a:solidFill>
              </a:rPr>
              <a:t> &gt;&gt; </a:t>
            </a:r>
            <a:r>
              <a:rPr lang="zh-CN" altLang="en-US" sz="2000" i="1">
                <a:solidFill>
                  <a:schemeClr val="tx1"/>
                </a:solidFill>
              </a:rPr>
              <a:t>变量</a:t>
            </a:r>
            <a:r>
              <a:rPr lang="en-US" altLang="zh-CN" sz="2000" i="1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</a:rPr>
              <a:t>  … &gt;&gt; </a:t>
            </a:r>
            <a:r>
              <a:rPr lang="zh-CN" altLang="en-US" sz="2000" i="1">
                <a:solidFill>
                  <a:schemeClr val="tx1"/>
                </a:solidFill>
              </a:rPr>
              <a:t>变量</a:t>
            </a:r>
            <a:r>
              <a:rPr lang="en-US" altLang="zh-CN" sz="2000" i="1">
                <a:solidFill>
                  <a:schemeClr val="tx1"/>
                </a:solidFill>
              </a:rPr>
              <a:t>n</a:t>
            </a:r>
            <a:r>
              <a:rPr lang="en-US" altLang="zh-CN" sz="2000">
                <a:solidFill>
                  <a:schemeClr val="tx1"/>
                </a:solidFill>
              </a:rPr>
              <a:t> ; </a:t>
            </a:r>
          </a:p>
        </p:txBody>
      </p:sp>
      <p:sp>
        <p:nvSpPr>
          <p:cNvPr id="911365" name="AutoShape 5"/>
          <p:cNvSpPr>
            <a:spLocks/>
          </p:cNvSpPr>
          <p:nvPr/>
        </p:nvSpPr>
        <p:spPr bwMode="auto">
          <a:xfrm>
            <a:off x="4191000" y="3922713"/>
            <a:ext cx="2057400" cy="533400"/>
          </a:xfrm>
          <a:prstGeom prst="borderCallout2">
            <a:avLst>
              <a:gd name="adj1" fmla="val 21431"/>
              <a:gd name="adj2" fmla="val -3704"/>
              <a:gd name="adj3" fmla="val 21431"/>
              <a:gd name="adj4" fmla="val -25694"/>
              <a:gd name="adj5" fmla="val -180060"/>
              <a:gd name="adj6" fmla="val -65046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标准输入流对象</a:t>
            </a:r>
            <a:endParaRPr lang="zh-CN" altLang="en-US" sz="2000" i="1">
              <a:solidFill>
                <a:schemeClr val="tx1"/>
              </a:solidFill>
            </a:endParaRPr>
          </a:p>
        </p:txBody>
      </p:sp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838200" y="2551113"/>
            <a:ext cx="12954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语句格式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752" y="4786322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对应一个缓冲区</a:t>
            </a:r>
            <a:endParaRPr lang="en-US" altLang="zh-CN" smtClean="0"/>
          </a:p>
          <a:p>
            <a:endParaRPr lang="en-US" altLang="zh-CN" smtClean="0"/>
          </a:p>
          <a:p>
            <a:r>
              <a:rPr lang="en-US" altLang="zh-CN" smtClean="0"/>
              <a:t>&gt;&gt;</a:t>
            </a:r>
            <a:r>
              <a:rPr lang="zh-CN" altLang="en-US" smtClean="0"/>
              <a:t>表示从输入的缓冲区提取数据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5" grpId="0" animBg="1" autoUpdateAnimBg="0"/>
    </p:bld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1.6.1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键盘输入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838200" y="11033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键盘输入的作用是读取用户键入的字符串，按相应变量的类型转换成二进制代码写入内存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2514600" y="2557463"/>
            <a:ext cx="4267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</a:t>
            </a:r>
            <a:r>
              <a:rPr lang="en-US" altLang="zh-CN" sz="2000">
                <a:solidFill>
                  <a:srgbClr val="0000FF"/>
                </a:solidFill>
              </a:rPr>
              <a:t>&gt;&gt;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 i="1">
                <a:solidFill>
                  <a:schemeClr val="tx1"/>
                </a:solidFill>
              </a:rPr>
              <a:t>变量</a:t>
            </a:r>
            <a:r>
              <a:rPr lang="en-US" altLang="zh-CN" sz="2000" i="1">
                <a:solidFill>
                  <a:schemeClr val="tx1"/>
                </a:solidFill>
              </a:rPr>
              <a:t>1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rgbClr val="0000FF"/>
                </a:solidFill>
              </a:rPr>
              <a:t>&gt;&gt;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 i="1">
                <a:solidFill>
                  <a:schemeClr val="tx1"/>
                </a:solidFill>
              </a:rPr>
              <a:t>变量</a:t>
            </a:r>
            <a:r>
              <a:rPr lang="en-US" altLang="zh-CN" sz="2000" i="1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</a:rPr>
              <a:t>  … </a:t>
            </a:r>
            <a:r>
              <a:rPr lang="en-US" altLang="zh-CN" sz="2000">
                <a:solidFill>
                  <a:srgbClr val="0000FF"/>
                </a:solidFill>
              </a:rPr>
              <a:t>&gt;&gt;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 i="1">
                <a:solidFill>
                  <a:schemeClr val="tx1"/>
                </a:solidFill>
              </a:rPr>
              <a:t>变量</a:t>
            </a:r>
            <a:r>
              <a:rPr lang="en-US" altLang="zh-CN" sz="2000" i="1">
                <a:solidFill>
                  <a:schemeClr val="tx1"/>
                </a:solidFill>
              </a:rPr>
              <a:t>n</a:t>
            </a:r>
            <a:r>
              <a:rPr lang="en-US" altLang="zh-CN" sz="2000">
                <a:solidFill>
                  <a:schemeClr val="tx1"/>
                </a:solidFill>
              </a:rPr>
              <a:t> ;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0400" y="2932113"/>
            <a:ext cx="3886200" cy="1600200"/>
            <a:chOff x="2016" y="2016"/>
            <a:chExt cx="2448" cy="1008"/>
          </a:xfrm>
        </p:grpSpPr>
        <p:sp>
          <p:nvSpPr>
            <p:cNvPr id="402439" name="AutoShape 6"/>
            <p:cNvSpPr>
              <a:spLocks/>
            </p:cNvSpPr>
            <p:nvPr/>
          </p:nvSpPr>
          <p:spPr bwMode="auto">
            <a:xfrm>
              <a:off x="3360" y="2688"/>
              <a:ext cx="1104" cy="336"/>
            </a:xfrm>
            <a:prstGeom prst="borderCallout2">
              <a:avLst>
                <a:gd name="adj1" fmla="val 21431"/>
                <a:gd name="adj2" fmla="val -4347"/>
                <a:gd name="adj3" fmla="val 21431"/>
                <a:gd name="adj4" fmla="val -28171"/>
                <a:gd name="adj5" fmla="val -206847"/>
                <a:gd name="adj6" fmla="val -60509"/>
              </a:avLst>
            </a:prstGeom>
            <a:solidFill>
              <a:srgbClr val="FFFFFF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zh-CN" altLang="en-US" sz="2000">
                  <a:solidFill>
                    <a:schemeClr val="tx1"/>
                  </a:solidFill>
                </a:rPr>
                <a:t>提取运算符</a:t>
              </a:r>
              <a:endParaRPr lang="zh-CN" altLang="en-US" sz="2000" i="1">
                <a:solidFill>
                  <a:schemeClr val="tx1"/>
                </a:solidFill>
              </a:endParaRPr>
            </a:p>
          </p:txBody>
        </p:sp>
        <p:sp>
          <p:nvSpPr>
            <p:cNvPr id="402440" name="Line 7"/>
            <p:cNvSpPr>
              <a:spLocks noChangeShapeType="1"/>
            </p:cNvSpPr>
            <p:nvPr/>
          </p:nvSpPr>
          <p:spPr bwMode="auto">
            <a:xfrm flipV="1">
              <a:off x="3072" y="2016"/>
              <a:ext cx="432" cy="7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2441" name="Line 8"/>
            <p:cNvSpPr>
              <a:spLocks noChangeShapeType="1"/>
            </p:cNvSpPr>
            <p:nvPr/>
          </p:nvSpPr>
          <p:spPr bwMode="auto">
            <a:xfrm flipH="1" flipV="1">
              <a:off x="2016" y="2016"/>
              <a:ext cx="1008" cy="7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02438" name="Rectangle 9"/>
          <p:cNvSpPr>
            <a:spLocks noChangeArrowheads="1"/>
          </p:cNvSpPr>
          <p:nvPr/>
        </p:nvSpPr>
        <p:spPr bwMode="auto">
          <a:xfrm>
            <a:off x="838200" y="2551113"/>
            <a:ext cx="12954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语句格式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1.6.1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键盘输入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03459" name="Text Box 3"/>
          <p:cNvSpPr txBox="1">
            <a:spLocks noChangeArrowheads="1"/>
          </p:cNvSpPr>
          <p:nvPr/>
        </p:nvSpPr>
        <p:spPr bwMode="auto">
          <a:xfrm>
            <a:off x="838200" y="11033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键盘输入的作用是读取用户键入的字符串，按相应变量的类型转换成二进制代码写入内存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2514600" y="2557463"/>
            <a:ext cx="4267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</a:t>
            </a:r>
            <a:r>
              <a:rPr lang="zh-CN" altLang="en-US" sz="2000" i="1">
                <a:solidFill>
                  <a:srgbClr val="0000FF"/>
                </a:solidFill>
              </a:rPr>
              <a:t>变量</a:t>
            </a:r>
            <a:r>
              <a:rPr lang="en-US" altLang="zh-CN" sz="2000" i="1">
                <a:solidFill>
                  <a:srgbClr val="0000FF"/>
                </a:solidFill>
              </a:rPr>
              <a:t>1</a:t>
            </a:r>
            <a:r>
              <a:rPr lang="en-US" altLang="zh-CN" sz="2000">
                <a:solidFill>
                  <a:schemeClr val="tx1"/>
                </a:solidFill>
              </a:rPr>
              <a:t> &gt;&gt; </a:t>
            </a:r>
            <a:r>
              <a:rPr lang="zh-CN" altLang="en-US" sz="2000" i="1">
                <a:solidFill>
                  <a:srgbClr val="0000FF"/>
                </a:solidFill>
              </a:rPr>
              <a:t>变量</a:t>
            </a:r>
            <a:r>
              <a:rPr lang="en-US" altLang="zh-CN" sz="2000" i="1">
                <a:solidFill>
                  <a:srgbClr val="0000FF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</a:rPr>
              <a:t>  … &gt;&gt; </a:t>
            </a:r>
            <a:r>
              <a:rPr lang="zh-CN" altLang="en-US" sz="2000" i="1">
                <a:solidFill>
                  <a:srgbClr val="0000FF"/>
                </a:solidFill>
              </a:rPr>
              <a:t>变量</a:t>
            </a:r>
            <a:r>
              <a:rPr lang="en-US" altLang="zh-CN" sz="2000" i="1">
                <a:solidFill>
                  <a:srgbClr val="0000FF"/>
                </a:solidFill>
              </a:rPr>
              <a:t>n</a:t>
            </a:r>
            <a:r>
              <a:rPr lang="en-US" altLang="zh-CN" sz="2000">
                <a:solidFill>
                  <a:schemeClr val="tx1"/>
                </a:solidFill>
              </a:rPr>
              <a:t> ;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81400" y="3008313"/>
            <a:ext cx="4230688" cy="2005012"/>
            <a:chOff x="2256" y="2064"/>
            <a:chExt cx="2592" cy="1152"/>
          </a:xfrm>
        </p:grpSpPr>
        <p:sp>
          <p:nvSpPr>
            <p:cNvPr id="403463" name="AutoShape 6"/>
            <p:cNvSpPr>
              <a:spLocks/>
            </p:cNvSpPr>
            <p:nvPr/>
          </p:nvSpPr>
          <p:spPr bwMode="auto">
            <a:xfrm>
              <a:off x="3600" y="2736"/>
              <a:ext cx="1248" cy="480"/>
            </a:xfrm>
            <a:prstGeom prst="borderCallout2">
              <a:avLst>
                <a:gd name="adj1" fmla="val 15000"/>
                <a:gd name="adj2" fmla="val -3847"/>
                <a:gd name="adj3" fmla="val 15000"/>
                <a:gd name="adj4" fmla="val -24921"/>
                <a:gd name="adj5" fmla="val -144792"/>
                <a:gd name="adj6" fmla="val -53528"/>
              </a:avLst>
            </a:prstGeom>
            <a:solidFill>
              <a:srgbClr val="FFFFFF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2000">
                  <a:solidFill>
                    <a:schemeClr val="tx1"/>
                  </a:solidFill>
                </a:rPr>
                <a:t>已声明对象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000" i="1">
                  <a:solidFill>
                    <a:schemeClr val="tx1"/>
                  </a:solidFill>
                </a:rPr>
                <a:t>数据存放空间</a:t>
              </a:r>
            </a:p>
          </p:txBody>
        </p:sp>
        <p:sp>
          <p:nvSpPr>
            <p:cNvPr id="403464" name="Line 7"/>
            <p:cNvSpPr>
              <a:spLocks noChangeShapeType="1"/>
            </p:cNvSpPr>
            <p:nvPr/>
          </p:nvSpPr>
          <p:spPr bwMode="auto">
            <a:xfrm flipV="1">
              <a:off x="3312" y="2064"/>
              <a:ext cx="432" cy="7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3465" name="Line 8"/>
            <p:cNvSpPr>
              <a:spLocks noChangeShapeType="1"/>
            </p:cNvSpPr>
            <p:nvPr/>
          </p:nvSpPr>
          <p:spPr bwMode="auto">
            <a:xfrm flipH="1" flipV="1">
              <a:off x="2256" y="2064"/>
              <a:ext cx="1008" cy="7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03462" name="Rectangle 9"/>
          <p:cNvSpPr>
            <a:spLocks noChangeArrowheads="1"/>
          </p:cNvSpPr>
          <p:nvPr/>
        </p:nvSpPr>
        <p:spPr bwMode="auto">
          <a:xfrm>
            <a:off x="838200" y="2551113"/>
            <a:ext cx="12954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语句格式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1.6.1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键盘输入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838200" y="11033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键盘输入的作用是读取用户键入的字符串，按相应变量的类型转换成二进制代码写入内存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15000" y="1865313"/>
            <a:ext cx="2438400" cy="4572000"/>
            <a:chOff x="3600" y="1344"/>
            <a:chExt cx="1536" cy="2880"/>
          </a:xfrm>
        </p:grpSpPr>
        <p:sp>
          <p:nvSpPr>
            <p:cNvPr id="404487" name="AutoShape 5"/>
            <p:cNvSpPr>
              <a:spLocks noChangeArrowheads="1"/>
            </p:cNvSpPr>
            <p:nvPr/>
          </p:nvSpPr>
          <p:spPr bwMode="auto">
            <a:xfrm>
              <a:off x="3600" y="1344"/>
              <a:ext cx="1536" cy="2880"/>
            </a:xfrm>
            <a:prstGeom prst="wave">
              <a:avLst>
                <a:gd name="adj1" fmla="val 4380"/>
                <a:gd name="adj2" fmla="val 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04488" name="Line 6"/>
            <p:cNvSpPr>
              <a:spLocks noChangeShapeType="1"/>
            </p:cNvSpPr>
            <p:nvPr/>
          </p:nvSpPr>
          <p:spPr bwMode="auto">
            <a:xfrm>
              <a:off x="3600" y="168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489" name="Line 7"/>
            <p:cNvSpPr>
              <a:spLocks noChangeShapeType="1"/>
            </p:cNvSpPr>
            <p:nvPr/>
          </p:nvSpPr>
          <p:spPr bwMode="auto">
            <a:xfrm>
              <a:off x="3600" y="187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490" name="Line 8"/>
            <p:cNvSpPr>
              <a:spLocks noChangeShapeType="1"/>
            </p:cNvSpPr>
            <p:nvPr/>
          </p:nvSpPr>
          <p:spPr bwMode="auto">
            <a:xfrm>
              <a:off x="3792" y="139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491" name="Line 9"/>
            <p:cNvSpPr>
              <a:spLocks noChangeShapeType="1"/>
            </p:cNvSpPr>
            <p:nvPr/>
          </p:nvSpPr>
          <p:spPr bwMode="auto">
            <a:xfrm>
              <a:off x="3984" y="134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492" name="Line 10"/>
            <p:cNvSpPr>
              <a:spLocks noChangeShapeType="1"/>
            </p:cNvSpPr>
            <p:nvPr/>
          </p:nvSpPr>
          <p:spPr bwMode="auto">
            <a:xfrm>
              <a:off x="4176" y="139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493" name="Line 11"/>
            <p:cNvSpPr>
              <a:spLocks noChangeShapeType="1"/>
            </p:cNvSpPr>
            <p:nvPr/>
          </p:nvSpPr>
          <p:spPr bwMode="auto">
            <a:xfrm>
              <a:off x="4368" y="148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494" name="Line 12"/>
            <p:cNvSpPr>
              <a:spLocks noChangeShapeType="1"/>
            </p:cNvSpPr>
            <p:nvPr/>
          </p:nvSpPr>
          <p:spPr bwMode="auto">
            <a:xfrm>
              <a:off x="4560" y="1584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495" name="Line 13"/>
            <p:cNvSpPr>
              <a:spLocks noChangeShapeType="1"/>
            </p:cNvSpPr>
            <p:nvPr/>
          </p:nvSpPr>
          <p:spPr bwMode="auto">
            <a:xfrm>
              <a:off x="4752" y="163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496" name="Line 14"/>
            <p:cNvSpPr>
              <a:spLocks noChangeShapeType="1"/>
            </p:cNvSpPr>
            <p:nvPr/>
          </p:nvSpPr>
          <p:spPr bwMode="auto">
            <a:xfrm>
              <a:off x="4944" y="158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497" name="Line 15"/>
            <p:cNvSpPr>
              <a:spLocks noChangeShapeType="1"/>
            </p:cNvSpPr>
            <p:nvPr/>
          </p:nvSpPr>
          <p:spPr bwMode="auto">
            <a:xfrm>
              <a:off x="3600" y="206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498" name="Line 16"/>
            <p:cNvSpPr>
              <a:spLocks noChangeShapeType="1"/>
            </p:cNvSpPr>
            <p:nvPr/>
          </p:nvSpPr>
          <p:spPr bwMode="auto">
            <a:xfrm>
              <a:off x="3600" y="225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499" name="Line 17"/>
            <p:cNvSpPr>
              <a:spLocks noChangeShapeType="1"/>
            </p:cNvSpPr>
            <p:nvPr/>
          </p:nvSpPr>
          <p:spPr bwMode="auto">
            <a:xfrm>
              <a:off x="3600" y="244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500" name="Line 18"/>
            <p:cNvSpPr>
              <a:spLocks noChangeShapeType="1"/>
            </p:cNvSpPr>
            <p:nvPr/>
          </p:nvSpPr>
          <p:spPr bwMode="auto">
            <a:xfrm>
              <a:off x="3600" y="264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501" name="Line 19"/>
            <p:cNvSpPr>
              <a:spLocks noChangeShapeType="1"/>
            </p:cNvSpPr>
            <p:nvPr/>
          </p:nvSpPr>
          <p:spPr bwMode="auto">
            <a:xfrm>
              <a:off x="3600" y="283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502" name="Line 20"/>
            <p:cNvSpPr>
              <a:spLocks noChangeShapeType="1"/>
            </p:cNvSpPr>
            <p:nvPr/>
          </p:nvSpPr>
          <p:spPr bwMode="auto">
            <a:xfrm>
              <a:off x="3600" y="302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503" name="Line 21"/>
            <p:cNvSpPr>
              <a:spLocks noChangeShapeType="1"/>
            </p:cNvSpPr>
            <p:nvPr/>
          </p:nvSpPr>
          <p:spPr bwMode="auto">
            <a:xfrm>
              <a:off x="3600" y="321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504" name="Line 22"/>
            <p:cNvSpPr>
              <a:spLocks noChangeShapeType="1"/>
            </p:cNvSpPr>
            <p:nvPr/>
          </p:nvSpPr>
          <p:spPr bwMode="auto">
            <a:xfrm>
              <a:off x="3600" y="340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505" name="Line 23"/>
            <p:cNvSpPr>
              <a:spLocks noChangeShapeType="1"/>
            </p:cNvSpPr>
            <p:nvPr/>
          </p:nvSpPr>
          <p:spPr bwMode="auto">
            <a:xfrm>
              <a:off x="3600" y="360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506" name="Line 24"/>
            <p:cNvSpPr>
              <a:spLocks noChangeShapeType="1"/>
            </p:cNvSpPr>
            <p:nvPr/>
          </p:nvSpPr>
          <p:spPr bwMode="auto">
            <a:xfrm>
              <a:off x="3600" y="379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14457" name="Rectangle 25"/>
          <p:cNvSpPr>
            <a:spLocks noChangeArrowheads="1"/>
          </p:cNvSpPr>
          <p:nvPr/>
        </p:nvSpPr>
        <p:spPr bwMode="auto">
          <a:xfrm>
            <a:off x="974725" y="2505075"/>
            <a:ext cx="7620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914458" name="Text Box 26"/>
          <p:cNvSpPr txBox="1">
            <a:spLocks noChangeArrowheads="1"/>
          </p:cNvSpPr>
          <p:nvPr/>
        </p:nvSpPr>
        <p:spPr bwMode="auto">
          <a:xfrm>
            <a:off x="974725" y="3008313"/>
            <a:ext cx="26828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1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57" grpId="0" autoUpdateAnimBg="0"/>
      <p:bldP spid="914458" grpId="0" autoUpdateAnimBg="0"/>
    </p:bld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914400" y="3160713"/>
            <a:ext cx="2362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1.6.1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键盘输入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838200" y="11033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键盘输入的作用是读取用户键入的字符串，按相应变量的类型转换成二进制代码写入内存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974725" y="2505075"/>
            <a:ext cx="7620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05510" name="Text Box 6"/>
          <p:cNvSpPr txBox="1">
            <a:spLocks noChangeArrowheads="1"/>
          </p:cNvSpPr>
          <p:nvPr/>
        </p:nvSpPr>
        <p:spPr bwMode="auto">
          <a:xfrm>
            <a:off x="974725" y="3008313"/>
            <a:ext cx="26828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int 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</p:txBody>
      </p:sp>
      <p:grpSp>
        <p:nvGrpSpPr>
          <p:cNvPr id="405511" name="Group 7"/>
          <p:cNvGrpSpPr>
            <a:grpSpLocks/>
          </p:cNvGrpSpPr>
          <p:nvPr/>
        </p:nvGrpSpPr>
        <p:grpSpPr bwMode="auto">
          <a:xfrm>
            <a:off x="5715000" y="1865313"/>
            <a:ext cx="2438400" cy="4572000"/>
            <a:chOff x="3600" y="1344"/>
            <a:chExt cx="1536" cy="2880"/>
          </a:xfrm>
        </p:grpSpPr>
        <p:sp>
          <p:nvSpPr>
            <p:cNvPr id="405514" name="AutoShape 8"/>
            <p:cNvSpPr>
              <a:spLocks noChangeArrowheads="1"/>
            </p:cNvSpPr>
            <p:nvPr/>
          </p:nvSpPr>
          <p:spPr bwMode="auto">
            <a:xfrm>
              <a:off x="3600" y="1344"/>
              <a:ext cx="1536" cy="2880"/>
            </a:xfrm>
            <a:prstGeom prst="wave">
              <a:avLst>
                <a:gd name="adj1" fmla="val 4380"/>
                <a:gd name="adj2" fmla="val 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05515" name="Line 9"/>
            <p:cNvSpPr>
              <a:spLocks noChangeShapeType="1"/>
            </p:cNvSpPr>
            <p:nvPr/>
          </p:nvSpPr>
          <p:spPr bwMode="auto">
            <a:xfrm>
              <a:off x="3600" y="168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16" name="Line 10"/>
            <p:cNvSpPr>
              <a:spLocks noChangeShapeType="1"/>
            </p:cNvSpPr>
            <p:nvPr/>
          </p:nvSpPr>
          <p:spPr bwMode="auto">
            <a:xfrm>
              <a:off x="3600" y="187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17" name="Line 11"/>
            <p:cNvSpPr>
              <a:spLocks noChangeShapeType="1"/>
            </p:cNvSpPr>
            <p:nvPr/>
          </p:nvSpPr>
          <p:spPr bwMode="auto">
            <a:xfrm>
              <a:off x="3792" y="139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18" name="Line 12"/>
            <p:cNvSpPr>
              <a:spLocks noChangeShapeType="1"/>
            </p:cNvSpPr>
            <p:nvPr/>
          </p:nvSpPr>
          <p:spPr bwMode="auto">
            <a:xfrm>
              <a:off x="3984" y="134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19" name="Line 13"/>
            <p:cNvSpPr>
              <a:spLocks noChangeShapeType="1"/>
            </p:cNvSpPr>
            <p:nvPr/>
          </p:nvSpPr>
          <p:spPr bwMode="auto">
            <a:xfrm>
              <a:off x="4176" y="139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20" name="Line 14"/>
            <p:cNvSpPr>
              <a:spLocks noChangeShapeType="1"/>
            </p:cNvSpPr>
            <p:nvPr/>
          </p:nvSpPr>
          <p:spPr bwMode="auto">
            <a:xfrm>
              <a:off x="4368" y="148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21" name="Line 15"/>
            <p:cNvSpPr>
              <a:spLocks noChangeShapeType="1"/>
            </p:cNvSpPr>
            <p:nvPr/>
          </p:nvSpPr>
          <p:spPr bwMode="auto">
            <a:xfrm>
              <a:off x="4560" y="1584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22" name="Line 16"/>
            <p:cNvSpPr>
              <a:spLocks noChangeShapeType="1"/>
            </p:cNvSpPr>
            <p:nvPr/>
          </p:nvSpPr>
          <p:spPr bwMode="auto">
            <a:xfrm>
              <a:off x="4752" y="163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23" name="Line 17"/>
            <p:cNvSpPr>
              <a:spLocks noChangeShapeType="1"/>
            </p:cNvSpPr>
            <p:nvPr/>
          </p:nvSpPr>
          <p:spPr bwMode="auto">
            <a:xfrm>
              <a:off x="4944" y="158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24" name="Line 18"/>
            <p:cNvSpPr>
              <a:spLocks noChangeShapeType="1"/>
            </p:cNvSpPr>
            <p:nvPr/>
          </p:nvSpPr>
          <p:spPr bwMode="auto">
            <a:xfrm>
              <a:off x="3600" y="206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25" name="Line 19"/>
            <p:cNvSpPr>
              <a:spLocks noChangeShapeType="1"/>
            </p:cNvSpPr>
            <p:nvPr/>
          </p:nvSpPr>
          <p:spPr bwMode="auto">
            <a:xfrm>
              <a:off x="3600" y="225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26" name="Line 20"/>
            <p:cNvSpPr>
              <a:spLocks noChangeShapeType="1"/>
            </p:cNvSpPr>
            <p:nvPr/>
          </p:nvSpPr>
          <p:spPr bwMode="auto">
            <a:xfrm>
              <a:off x="3600" y="244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27" name="Line 21"/>
            <p:cNvSpPr>
              <a:spLocks noChangeShapeType="1"/>
            </p:cNvSpPr>
            <p:nvPr/>
          </p:nvSpPr>
          <p:spPr bwMode="auto">
            <a:xfrm>
              <a:off x="3600" y="264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28" name="Line 22"/>
            <p:cNvSpPr>
              <a:spLocks noChangeShapeType="1"/>
            </p:cNvSpPr>
            <p:nvPr/>
          </p:nvSpPr>
          <p:spPr bwMode="auto">
            <a:xfrm>
              <a:off x="3600" y="283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29" name="Line 23"/>
            <p:cNvSpPr>
              <a:spLocks noChangeShapeType="1"/>
            </p:cNvSpPr>
            <p:nvPr/>
          </p:nvSpPr>
          <p:spPr bwMode="auto">
            <a:xfrm>
              <a:off x="3600" y="302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30" name="Line 24"/>
            <p:cNvSpPr>
              <a:spLocks noChangeShapeType="1"/>
            </p:cNvSpPr>
            <p:nvPr/>
          </p:nvSpPr>
          <p:spPr bwMode="auto">
            <a:xfrm>
              <a:off x="3600" y="321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31" name="Line 25"/>
            <p:cNvSpPr>
              <a:spLocks noChangeShapeType="1"/>
            </p:cNvSpPr>
            <p:nvPr/>
          </p:nvSpPr>
          <p:spPr bwMode="auto">
            <a:xfrm>
              <a:off x="3600" y="340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32" name="Line 26"/>
            <p:cNvSpPr>
              <a:spLocks noChangeShapeType="1"/>
            </p:cNvSpPr>
            <p:nvPr/>
          </p:nvSpPr>
          <p:spPr bwMode="auto">
            <a:xfrm>
              <a:off x="3600" y="360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533" name="Line 27"/>
            <p:cNvSpPr>
              <a:spLocks noChangeShapeType="1"/>
            </p:cNvSpPr>
            <p:nvPr/>
          </p:nvSpPr>
          <p:spPr bwMode="auto">
            <a:xfrm>
              <a:off x="3600" y="379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15484" name="Text Box 28"/>
          <p:cNvSpPr txBox="1">
            <a:spLocks noChangeArrowheads="1"/>
          </p:cNvSpPr>
          <p:nvPr/>
        </p:nvSpPr>
        <p:spPr bwMode="auto">
          <a:xfrm>
            <a:off x="4997450" y="42275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</a:p>
        </p:txBody>
      </p:sp>
      <p:sp>
        <p:nvSpPr>
          <p:cNvPr id="915485" name="Rectangle 29"/>
          <p:cNvSpPr>
            <a:spLocks noChangeArrowheads="1"/>
          </p:cNvSpPr>
          <p:nvPr/>
        </p:nvSpPr>
        <p:spPr bwMode="auto">
          <a:xfrm>
            <a:off x="5729288" y="4240213"/>
            <a:ext cx="2422525" cy="12049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1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1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84" grpId="0" autoUpdateAnimBg="0"/>
      <p:bldP spid="915485" grpId="0" animBg="1" autoUpdateAnimBg="0"/>
    </p:bld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914400" y="3617913"/>
            <a:ext cx="2362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1.6.1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键盘输入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838200" y="11033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键盘输入的作用是读取用户键入的字符串，按相应变量的类型转换成二进制代码写入内存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974725" y="2505075"/>
            <a:ext cx="7620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974725" y="3008313"/>
            <a:ext cx="26828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char  s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</p:txBody>
      </p:sp>
      <p:grpSp>
        <p:nvGrpSpPr>
          <p:cNvPr id="406535" name="Group 7"/>
          <p:cNvGrpSpPr>
            <a:grpSpLocks/>
          </p:cNvGrpSpPr>
          <p:nvPr/>
        </p:nvGrpSpPr>
        <p:grpSpPr bwMode="auto">
          <a:xfrm>
            <a:off x="5715000" y="1865313"/>
            <a:ext cx="2438400" cy="4572000"/>
            <a:chOff x="3600" y="1344"/>
            <a:chExt cx="1536" cy="2880"/>
          </a:xfrm>
        </p:grpSpPr>
        <p:sp>
          <p:nvSpPr>
            <p:cNvPr id="406540" name="AutoShape 8"/>
            <p:cNvSpPr>
              <a:spLocks noChangeArrowheads="1"/>
            </p:cNvSpPr>
            <p:nvPr/>
          </p:nvSpPr>
          <p:spPr bwMode="auto">
            <a:xfrm>
              <a:off x="3600" y="1344"/>
              <a:ext cx="1536" cy="2880"/>
            </a:xfrm>
            <a:prstGeom prst="wave">
              <a:avLst>
                <a:gd name="adj1" fmla="val 4380"/>
                <a:gd name="adj2" fmla="val 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06541" name="Line 9"/>
            <p:cNvSpPr>
              <a:spLocks noChangeShapeType="1"/>
            </p:cNvSpPr>
            <p:nvPr/>
          </p:nvSpPr>
          <p:spPr bwMode="auto">
            <a:xfrm>
              <a:off x="3600" y="168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42" name="Line 10"/>
            <p:cNvSpPr>
              <a:spLocks noChangeShapeType="1"/>
            </p:cNvSpPr>
            <p:nvPr/>
          </p:nvSpPr>
          <p:spPr bwMode="auto">
            <a:xfrm>
              <a:off x="3600" y="187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43" name="Line 11"/>
            <p:cNvSpPr>
              <a:spLocks noChangeShapeType="1"/>
            </p:cNvSpPr>
            <p:nvPr/>
          </p:nvSpPr>
          <p:spPr bwMode="auto">
            <a:xfrm>
              <a:off x="3792" y="139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44" name="Line 12"/>
            <p:cNvSpPr>
              <a:spLocks noChangeShapeType="1"/>
            </p:cNvSpPr>
            <p:nvPr/>
          </p:nvSpPr>
          <p:spPr bwMode="auto">
            <a:xfrm>
              <a:off x="3984" y="134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45" name="Line 13"/>
            <p:cNvSpPr>
              <a:spLocks noChangeShapeType="1"/>
            </p:cNvSpPr>
            <p:nvPr/>
          </p:nvSpPr>
          <p:spPr bwMode="auto">
            <a:xfrm>
              <a:off x="4176" y="1392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46" name="Line 14"/>
            <p:cNvSpPr>
              <a:spLocks noChangeShapeType="1"/>
            </p:cNvSpPr>
            <p:nvPr/>
          </p:nvSpPr>
          <p:spPr bwMode="auto">
            <a:xfrm>
              <a:off x="4368" y="148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47" name="Line 15"/>
            <p:cNvSpPr>
              <a:spLocks noChangeShapeType="1"/>
            </p:cNvSpPr>
            <p:nvPr/>
          </p:nvSpPr>
          <p:spPr bwMode="auto">
            <a:xfrm>
              <a:off x="4560" y="1584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48" name="Line 16"/>
            <p:cNvSpPr>
              <a:spLocks noChangeShapeType="1"/>
            </p:cNvSpPr>
            <p:nvPr/>
          </p:nvSpPr>
          <p:spPr bwMode="auto">
            <a:xfrm>
              <a:off x="4752" y="163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49" name="Line 17"/>
            <p:cNvSpPr>
              <a:spLocks noChangeShapeType="1"/>
            </p:cNvSpPr>
            <p:nvPr/>
          </p:nvSpPr>
          <p:spPr bwMode="auto">
            <a:xfrm>
              <a:off x="4944" y="1584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50" name="Line 18"/>
            <p:cNvSpPr>
              <a:spLocks noChangeShapeType="1"/>
            </p:cNvSpPr>
            <p:nvPr/>
          </p:nvSpPr>
          <p:spPr bwMode="auto">
            <a:xfrm>
              <a:off x="3600" y="206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51" name="Line 19"/>
            <p:cNvSpPr>
              <a:spLocks noChangeShapeType="1"/>
            </p:cNvSpPr>
            <p:nvPr/>
          </p:nvSpPr>
          <p:spPr bwMode="auto">
            <a:xfrm>
              <a:off x="3600" y="225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52" name="Line 20"/>
            <p:cNvSpPr>
              <a:spLocks noChangeShapeType="1"/>
            </p:cNvSpPr>
            <p:nvPr/>
          </p:nvSpPr>
          <p:spPr bwMode="auto">
            <a:xfrm>
              <a:off x="3600" y="244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53" name="Line 21"/>
            <p:cNvSpPr>
              <a:spLocks noChangeShapeType="1"/>
            </p:cNvSpPr>
            <p:nvPr/>
          </p:nvSpPr>
          <p:spPr bwMode="auto">
            <a:xfrm>
              <a:off x="3600" y="264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54" name="Line 22"/>
            <p:cNvSpPr>
              <a:spLocks noChangeShapeType="1"/>
            </p:cNvSpPr>
            <p:nvPr/>
          </p:nvSpPr>
          <p:spPr bwMode="auto">
            <a:xfrm>
              <a:off x="3600" y="283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55" name="Line 23"/>
            <p:cNvSpPr>
              <a:spLocks noChangeShapeType="1"/>
            </p:cNvSpPr>
            <p:nvPr/>
          </p:nvSpPr>
          <p:spPr bwMode="auto">
            <a:xfrm>
              <a:off x="3600" y="302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56" name="Line 24"/>
            <p:cNvSpPr>
              <a:spLocks noChangeShapeType="1"/>
            </p:cNvSpPr>
            <p:nvPr/>
          </p:nvSpPr>
          <p:spPr bwMode="auto">
            <a:xfrm>
              <a:off x="3600" y="321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57" name="Line 25"/>
            <p:cNvSpPr>
              <a:spLocks noChangeShapeType="1"/>
            </p:cNvSpPr>
            <p:nvPr/>
          </p:nvSpPr>
          <p:spPr bwMode="auto">
            <a:xfrm>
              <a:off x="3600" y="340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58" name="Line 26"/>
            <p:cNvSpPr>
              <a:spLocks noChangeShapeType="1"/>
            </p:cNvSpPr>
            <p:nvPr/>
          </p:nvSpPr>
          <p:spPr bwMode="auto">
            <a:xfrm>
              <a:off x="3600" y="360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559" name="Line 27"/>
            <p:cNvSpPr>
              <a:spLocks noChangeShapeType="1"/>
            </p:cNvSpPr>
            <p:nvPr/>
          </p:nvSpPr>
          <p:spPr bwMode="auto">
            <a:xfrm>
              <a:off x="3600" y="379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06536" name="Text Box 28"/>
          <p:cNvSpPr txBox="1">
            <a:spLocks noChangeArrowheads="1"/>
          </p:cNvSpPr>
          <p:nvPr/>
        </p:nvSpPr>
        <p:spPr bwMode="auto">
          <a:xfrm>
            <a:off x="4997450" y="42275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int  a</a:t>
            </a:r>
          </a:p>
        </p:txBody>
      </p:sp>
      <p:sp>
        <p:nvSpPr>
          <p:cNvPr id="406537" name="Rectangle 29"/>
          <p:cNvSpPr>
            <a:spLocks noChangeArrowheads="1"/>
          </p:cNvSpPr>
          <p:nvPr/>
        </p:nvSpPr>
        <p:spPr bwMode="auto">
          <a:xfrm>
            <a:off x="5729288" y="4240213"/>
            <a:ext cx="2422525" cy="12049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>
              <a:solidFill>
                <a:schemeClr val="tx1"/>
              </a:solidFill>
            </a:endParaRPr>
          </a:p>
        </p:txBody>
      </p:sp>
      <p:sp>
        <p:nvSpPr>
          <p:cNvPr id="916510" name="Text Box 30"/>
          <p:cNvSpPr txBox="1">
            <a:spLocks noChangeArrowheads="1"/>
          </p:cNvSpPr>
          <p:nvPr/>
        </p:nvSpPr>
        <p:spPr bwMode="auto">
          <a:xfrm>
            <a:off x="4876800" y="30099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char  s</a:t>
            </a:r>
          </a:p>
        </p:txBody>
      </p:sp>
      <p:sp>
        <p:nvSpPr>
          <p:cNvPr id="916511" name="Rectangle 31"/>
          <p:cNvSpPr>
            <a:spLocks noChangeArrowheads="1"/>
          </p:cNvSpPr>
          <p:nvPr/>
        </p:nvSpPr>
        <p:spPr bwMode="auto">
          <a:xfrm>
            <a:off x="5730875" y="3022600"/>
            <a:ext cx="2422525" cy="290513"/>
          </a:xfrm>
          <a:prstGeom prst="rect">
            <a:avLst/>
          </a:prstGeom>
          <a:solidFill>
            <a:srgbClr val="FF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1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1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510" grpId="0" autoUpdateAnimBg="0"/>
      <p:bldP spid="916511" grpId="0" animBg="1" autoUpdateAnimBg="0"/>
    </p:bld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914400" y="4075113"/>
            <a:ext cx="2362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1.6.1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键盘输入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838200" y="11033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键盘输入的作用是读取用户键入的字符串，按相应变量的类型转换成二进制代码写入内存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974725" y="2505075"/>
            <a:ext cx="7620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07558" name="Text Box 6"/>
          <p:cNvSpPr txBox="1">
            <a:spLocks noChangeArrowheads="1"/>
          </p:cNvSpPr>
          <p:nvPr/>
        </p:nvSpPr>
        <p:spPr bwMode="auto">
          <a:xfrm>
            <a:off x="974725" y="3008313"/>
            <a:ext cx="26828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cin &gt;&gt; a &gt;&gt; s ;</a:t>
            </a:r>
          </a:p>
        </p:txBody>
      </p:sp>
      <p:grpSp>
        <p:nvGrpSpPr>
          <p:cNvPr id="407559" name="Group 7"/>
          <p:cNvGrpSpPr>
            <a:grpSpLocks/>
          </p:cNvGrpSpPr>
          <p:nvPr/>
        </p:nvGrpSpPr>
        <p:grpSpPr bwMode="auto">
          <a:xfrm>
            <a:off x="4876800" y="1865313"/>
            <a:ext cx="3276600" cy="4572000"/>
            <a:chOff x="3072" y="1344"/>
            <a:chExt cx="2064" cy="2880"/>
          </a:xfrm>
        </p:grpSpPr>
        <p:grpSp>
          <p:nvGrpSpPr>
            <p:cNvPr id="407568" name="Group 8"/>
            <p:cNvGrpSpPr>
              <a:grpSpLocks/>
            </p:cNvGrpSpPr>
            <p:nvPr/>
          </p:nvGrpSpPr>
          <p:grpSpPr bwMode="auto">
            <a:xfrm>
              <a:off x="3600" y="1344"/>
              <a:ext cx="1536" cy="2880"/>
              <a:chOff x="3600" y="1344"/>
              <a:chExt cx="1536" cy="2880"/>
            </a:xfrm>
          </p:grpSpPr>
          <p:sp>
            <p:nvSpPr>
              <p:cNvPr id="407573" name="AutoShape 9"/>
              <p:cNvSpPr>
                <a:spLocks noChangeArrowheads="1"/>
              </p:cNvSpPr>
              <p:nvPr/>
            </p:nvSpPr>
            <p:spPr bwMode="auto">
              <a:xfrm>
                <a:off x="3600" y="1344"/>
                <a:ext cx="1536" cy="2880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574" name="Line 10"/>
              <p:cNvSpPr>
                <a:spLocks noChangeShapeType="1"/>
              </p:cNvSpPr>
              <p:nvPr/>
            </p:nvSpPr>
            <p:spPr bwMode="auto">
              <a:xfrm>
                <a:off x="3600" y="168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75" name="Line 11"/>
              <p:cNvSpPr>
                <a:spLocks noChangeShapeType="1"/>
              </p:cNvSpPr>
              <p:nvPr/>
            </p:nvSpPr>
            <p:spPr bwMode="auto">
              <a:xfrm>
                <a:off x="3600" y="187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76" name="Line 12"/>
              <p:cNvSpPr>
                <a:spLocks noChangeShapeType="1"/>
              </p:cNvSpPr>
              <p:nvPr/>
            </p:nvSpPr>
            <p:spPr bwMode="auto">
              <a:xfrm>
                <a:off x="3792" y="139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77" name="Line 13"/>
              <p:cNvSpPr>
                <a:spLocks noChangeShapeType="1"/>
              </p:cNvSpPr>
              <p:nvPr/>
            </p:nvSpPr>
            <p:spPr bwMode="auto">
              <a:xfrm>
                <a:off x="3984" y="134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78" name="Line 14"/>
              <p:cNvSpPr>
                <a:spLocks noChangeShapeType="1"/>
              </p:cNvSpPr>
              <p:nvPr/>
            </p:nvSpPr>
            <p:spPr bwMode="auto">
              <a:xfrm>
                <a:off x="4176" y="1392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79" name="Line 15"/>
              <p:cNvSpPr>
                <a:spLocks noChangeShapeType="1"/>
              </p:cNvSpPr>
              <p:nvPr/>
            </p:nvSpPr>
            <p:spPr bwMode="auto">
              <a:xfrm>
                <a:off x="4368" y="1488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80" name="Line 16"/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81" name="Line 17"/>
              <p:cNvSpPr>
                <a:spLocks noChangeShapeType="1"/>
              </p:cNvSpPr>
              <p:nvPr/>
            </p:nvSpPr>
            <p:spPr bwMode="auto">
              <a:xfrm>
                <a:off x="4752" y="163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82" name="Line 18"/>
              <p:cNvSpPr>
                <a:spLocks noChangeShapeType="1"/>
              </p:cNvSpPr>
              <p:nvPr/>
            </p:nvSpPr>
            <p:spPr bwMode="auto">
              <a:xfrm>
                <a:off x="4944" y="158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83" name="Line 19"/>
              <p:cNvSpPr>
                <a:spLocks noChangeShapeType="1"/>
              </p:cNvSpPr>
              <p:nvPr/>
            </p:nvSpPr>
            <p:spPr bwMode="auto">
              <a:xfrm>
                <a:off x="3600" y="206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84" name="Line 20"/>
              <p:cNvSpPr>
                <a:spLocks noChangeShapeType="1"/>
              </p:cNvSpPr>
              <p:nvPr/>
            </p:nvSpPr>
            <p:spPr bwMode="auto">
              <a:xfrm>
                <a:off x="3600" y="225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85" name="Line 2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86" name="Line 22"/>
              <p:cNvSpPr>
                <a:spLocks noChangeShapeType="1"/>
              </p:cNvSpPr>
              <p:nvPr/>
            </p:nvSpPr>
            <p:spPr bwMode="auto">
              <a:xfrm>
                <a:off x="3600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87" name="Line 23"/>
              <p:cNvSpPr>
                <a:spLocks noChangeShapeType="1"/>
              </p:cNvSpPr>
              <p:nvPr/>
            </p:nvSpPr>
            <p:spPr bwMode="auto">
              <a:xfrm>
                <a:off x="3600" y="283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88" name="Line 24"/>
              <p:cNvSpPr>
                <a:spLocks noChangeShapeType="1"/>
              </p:cNvSpPr>
              <p:nvPr/>
            </p:nvSpPr>
            <p:spPr bwMode="auto">
              <a:xfrm>
                <a:off x="3600" y="302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89" name="Line 25"/>
              <p:cNvSpPr>
                <a:spLocks noChangeShapeType="1"/>
              </p:cNvSpPr>
              <p:nvPr/>
            </p:nvSpPr>
            <p:spPr bwMode="auto">
              <a:xfrm>
                <a:off x="3600" y="321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90" name="Line 26"/>
              <p:cNvSpPr>
                <a:spLocks noChangeShapeType="1"/>
              </p:cNvSpPr>
              <p:nvPr/>
            </p:nvSpPr>
            <p:spPr bwMode="auto">
              <a:xfrm>
                <a:off x="3600" y="340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91" name="Line 27"/>
              <p:cNvSpPr>
                <a:spLocks noChangeShapeType="1"/>
              </p:cNvSpPr>
              <p:nvPr/>
            </p:nvSpPr>
            <p:spPr bwMode="auto">
              <a:xfrm>
                <a:off x="3600" y="360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7592" name="Line 28"/>
              <p:cNvSpPr>
                <a:spLocks noChangeShapeType="1"/>
              </p:cNvSpPr>
              <p:nvPr/>
            </p:nvSpPr>
            <p:spPr bwMode="auto">
              <a:xfrm>
                <a:off x="3600" y="379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7569" name="Text Box 29"/>
            <p:cNvSpPr txBox="1">
              <a:spLocks noChangeArrowheads="1"/>
            </p:cNvSpPr>
            <p:nvPr/>
          </p:nvSpPr>
          <p:spPr bwMode="auto">
            <a:xfrm>
              <a:off x="3148" y="283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int  a</a:t>
              </a:r>
            </a:p>
          </p:txBody>
        </p:sp>
        <p:sp>
          <p:nvSpPr>
            <p:cNvPr id="407570" name="Rectangle 30"/>
            <p:cNvSpPr>
              <a:spLocks noChangeArrowheads="1"/>
            </p:cNvSpPr>
            <p:nvPr/>
          </p:nvSpPr>
          <p:spPr bwMode="auto">
            <a:xfrm>
              <a:off x="3609" y="2840"/>
              <a:ext cx="1526" cy="759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400">
                <a:solidFill>
                  <a:schemeClr val="tx1"/>
                </a:solidFill>
              </a:endParaRPr>
            </a:p>
          </p:txBody>
        </p:sp>
        <p:sp>
          <p:nvSpPr>
            <p:cNvPr id="407571" name="Text Box 31"/>
            <p:cNvSpPr txBox="1">
              <a:spLocks noChangeArrowheads="1"/>
            </p:cNvSpPr>
            <p:nvPr/>
          </p:nvSpPr>
          <p:spPr bwMode="auto">
            <a:xfrm>
              <a:off x="3072" y="2065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char  s</a:t>
              </a:r>
            </a:p>
          </p:txBody>
        </p:sp>
        <p:sp>
          <p:nvSpPr>
            <p:cNvPr id="407572" name="Rectangle 32"/>
            <p:cNvSpPr>
              <a:spLocks noChangeArrowheads="1"/>
            </p:cNvSpPr>
            <p:nvPr/>
          </p:nvSpPr>
          <p:spPr bwMode="auto">
            <a:xfrm>
              <a:off x="3610" y="2073"/>
              <a:ext cx="1526" cy="183"/>
            </a:xfrm>
            <a:prstGeom prst="rect">
              <a:avLst/>
            </a:prstGeom>
            <a:solidFill>
              <a:srgbClr val="FF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914400" y="4699000"/>
            <a:ext cx="3276600" cy="1204913"/>
            <a:chOff x="576" y="3129"/>
            <a:chExt cx="2064" cy="759"/>
          </a:xfrm>
        </p:grpSpPr>
        <p:sp>
          <p:nvSpPr>
            <p:cNvPr id="407566" name="Text Box 34"/>
            <p:cNvSpPr txBox="1">
              <a:spLocks noChangeArrowheads="1"/>
            </p:cNvSpPr>
            <p:nvPr/>
          </p:nvSpPr>
          <p:spPr bwMode="auto">
            <a:xfrm>
              <a:off x="576" y="3426"/>
              <a:ext cx="2064" cy="46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CN" sz="2000">
                  <a:solidFill>
                    <a:srgbClr val="FFFFFF"/>
                  </a:solidFill>
                </a:rPr>
                <a:t>35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CN" sz="20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407567" name="Text Box 35"/>
            <p:cNvSpPr txBox="1">
              <a:spLocks noChangeArrowheads="1"/>
            </p:cNvSpPr>
            <p:nvPr/>
          </p:nvSpPr>
          <p:spPr bwMode="auto">
            <a:xfrm>
              <a:off x="576" y="3129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i="1">
                  <a:solidFill>
                    <a:srgbClr val="0000FF"/>
                  </a:solidFill>
                </a:rPr>
                <a:t>键入：</a:t>
              </a:r>
            </a:p>
          </p:txBody>
        </p:sp>
      </p:grpSp>
      <p:sp>
        <p:nvSpPr>
          <p:cNvPr id="917540" name="Oval 36"/>
          <p:cNvSpPr>
            <a:spLocks noChangeArrowheads="1"/>
          </p:cNvSpPr>
          <p:nvPr/>
        </p:nvSpPr>
        <p:spPr bwMode="auto">
          <a:xfrm>
            <a:off x="838200" y="5065713"/>
            <a:ext cx="5334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17544" name="Text Box 40"/>
          <p:cNvSpPr txBox="1">
            <a:spLocks noChangeArrowheads="1"/>
          </p:cNvSpPr>
          <p:nvPr/>
        </p:nvSpPr>
        <p:spPr bwMode="auto">
          <a:xfrm>
            <a:off x="5734050" y="4173538"/>
            <a:ext cx="2419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/>
              <a:t>0    0    0    0    0    0    0    0</a:t>
            </a:r>
          </a:p>
          <a:p>
            <a:pPr>
              <a:lnSpc>
                <a:spcPct val="120000"/>
              </a:lnSpc>
            </a:pPr>
            <a:r>
              <a:rPr lang="en-US" altLang="zh-CN" sz="1600"/>
              <a:t>0    0    0    0    0    0    0    0</a:t>
            </a:r>
          </a:p>
          <a:p>
            <a:pPr>
              <a:lnSpc>
                <a:spcPct val="120000"/>
              </a:lnSpc>
            </a:pPr>
            <a:r>
              <a:rPr lang="en-US" altLang="zh-CN" sz="1600"/>
              <a:t>0    0    0    0    0    0    0    0</a:t>
            </a:r>
          </a:p>
          <a:p>
            <a:pPr>
              <a:lnSpc>
                <a:spcPct val="120000"/>
              </a:lnSpc>
            </a:pPr>
            <a:r>
              <a:rPr lang="en-US" altLang="zh-CN" sz="1600"/>
              <a:t>0    0    1    0    0    0    1    1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447800" y="4303713"/>
            <a:ext cx="4267200" cy="914400"/>
            <a:chOff x="912" y="2880"/>
            <a:chExt cx="2688" cy="576"/>
          </a:xfrm>
        </p:grpSpPr>
        <p:sp>
          <p:nvSpPr>
            <p:cNvPr id="407564" name="Freeform 38"/>
            <p:cNvSpPr>
              <a:spLocks/>
            </p:cNvSpPr>
            <p:nvPr/>
          </p:nvSpPr>
          <p:spPr bwMode="auto">
            <a:xfrm>
              <a:off x="912" y="3040"/>
              <a:ext cx="2688" cy="416"/>
            </a:xfrm>
            <a:custGeom>
              <a:avLst/>
              <a:gdLst>
                <a:gd name="T0" fmla="*/ 0 w 2688"/>
                <a:gd name="T1" fmla="*/ 416 h 416"/>
                <a:gd name="T2" fmla="*/ 960 w 2688"/>
                <a:gd name="T3" fmla="*/ 32 h 416"/>
                <a:gd name="T4" fmla="*/ 2256 w 2688"/>
                <a:gd name="T5" fmla="*/ 224 h 416"/>
                <a:gd name="T6" fmla="*/ 2688 w 2688"/>
                <a:gd name="T7" fmla="*/ 176 h 4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416"/>
                <a:gd name="T14" fmla="*/ 2688 w 2688"/>
                <a:gd name="T15" fmla="*/ 416 h 4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416">
                  <a:moveTo>
                    <a:pt x="0" y="416"/>
                  </a:moveTo>
                  <a:cubicBezTo>
                    <a:pt x="292" y="240"/>
                    <a:pt x="584" y="64"/>
                    <a:pt x="960" y="32"/>
                  </a:cubicBezTo>
                  <a:cubicBezTo>
                    <a:pt x="1336" y="0"/>
                    <a:pt x="1968" y="200"/>
                    <a:pt x="2256" y="224"/>
                  </a:cubicBezTo>
                  <a:cubicBezTo>
                    <a:pt x="2544" y="248"/>
                    <a:pt x="2616" y="212"/>
                    <a:pt x="2688" y="17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07565" name="Text Box 39"/>
            <p:cNvSpPr txBox="1">
              <a:spLocks noChangeArrowheads="1"/>
            </p:cNvSpPr>
            <p:nvPr/>
          </p:nvSpPr>
          <p:spPr bwMode="auto">
            <a:xfrm>
              <a:off x="2064" y="2880"/>
              <a:ext cx="69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i="1"/>
                <a:t>格式转换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1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91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40" grpId="0" animBg="1"/>
      <p:bldP spid="917544" grpId="0" autoUpdateAnimBg="0"/>
    </p:bld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578" name="Group 2"/>
          <p:cNvGrpSpPr>
            <a:grpSpLocks/>
          </p:cNvGrpSpPr>
          <p:nvPr/>
        </p:nvGrpSpPr>
        <p:grpSpPr bwMode="auto">
          <a:xfrm>
            <a:off x="914400" y="4699000"/>
            <a:ext cx="3276600" cy="1204913"/>
            <a:chOff x="576" y="3129"/>
            <a:chExt cx="2064" cy="759"/>
          </a:xfrm>
        </p:grpSpPr>
        <p:sp>
          <p:nvSpPr>
            <p:cNvPr id="408616" name="Text Box 3"/>
            <p:cNvSpPr txBox="1">
              <a:spLocks noChangeArrowheads="1"/>
            </p:cNvSpPr>
            <p:nvPr/>
          </p:nvSpPr>
          <p:spPr bwMode="auto">
            <a:xfrm>
              <a:off x="576" y="3426"/>
              <a:ext cx="2064" cy="46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CN" sz="2000">
                  <a:solidFill>
                    <a:srgbClr val="FFFFFF"/>
                  </a:solidFill>
                </a:rPr>
                <a:t>35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CN" sz="20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408617" name="Text Box 4"/>
            <p:cNvSpPr txBox="1">
              <a:spLocks noChangeArrowheads="1"/>
            </p:cNvSpPr>
            <p:nvPr/>
          </p:nvSpPr>
          <p:spPr bwMode="auto">
            <a:xfrm>
              <a:off x="576" y="3129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i="1">
                  <a:solidFill>
                    <a:srgbClr val="0000FF"/>
                  </a:solidFill>
                </a:rPr>
                <a:t>键入：</a:t>
              </a:r>
            </a:p>
          </p:txBody>
        </p:sp>
      </p:grpSp>
      <p:sp>
        <p:nvSpPr>
          <p:cNvPr id="408579" name="Rectangle 5"/>
          <p:cNvSpPr>
            <a:spLocks noChangeArrowheads="1"/>
          </p:cNvSpPr>
          <p:nvPr/>
        </p:nvSpPr>
        <p:spPr bwMode="auto">
          <a:xfrm>
            <a:off x="914400" y="4075113"/>
            <a:ext cx="2362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0858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1.6.1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键盘输入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08581" name="Text Box 7"/>
          <p:cNvSpPr txBox="1">
            <a:spLocks noChangeArrowheads="1"/>
          </p:cNvSpPr>
          <p:nvPr/>
        </p:nvSpPr>
        <p:spPr bwMode="auto">
          <a:xfrm>
            <a:off x="838200" y="11033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键盘输入的作用是读取用户键入的字符串，按相应变量的类型转换成二进制代码写入内存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408582" name="Rectangle 8"/>
          <p:cNvSpPr>
            <a:spLocks noChangeArrowheads="1"/>
          </p:cNvSpPr>
          <p:nvPr/>
        </p:nvSpPr>
        <p:spPr bwMode="auto">
          <a:xfrm>
            <a:off x="974725" y="2505075"/>
            <a:ext cx="7620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08583" name="Text Box 9"/>
          <p:cNvSpPr txBox="1">
            <a:spLocks noChangeArrowheads="1"/>
          </p:cNvSpPr>
          <p:nvPr/>
        </p:nvSpPr>
        <p:spPr bwMode="auto">
          <a:xfrm>
            <a:off x="974725" y="3008313"/>
            <a:ext cx="26828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cin &gt;&gt; a &gt;&gt; s ;</a:t>
            </a:r>
          </a:p>
        </p:txBody>
      </p:sp>
      <p:grpSp>
        <p:nvGrpSpPr>
          <p:cNvPr id="408584" name="Group 10"/>
          <p:cNvGrpSpPr>
            <a:grpSpLocks/>
          </p:cNvGrpSpPr>
          <p:nvPr/>
        </p:nvGrpSpPr>
        <p:grpSpPr bwMode="auto">
          <a:xfrm>
            <a:off x="4876800" y="1865313"/>
            <a:ext cx="3276600" cy="4572000"/>
            <a:chOff x="3072" y="1344"/>
            <a:chExt cx="2064" cy="2880"/>
          </a:xfrm>
        </p:grpSpPr>
        <p:grpSp>
          <p:nvGrpSpPr>
            <p:cNvPr id="408591" name="Group 11"/>
            <p:cNvGrpSpPr>
              <a:grpSpLocks/>
            </p:cNvGrpSpPr>
            <p:nvPr/>
          </p:nvGrpSpPr>
          <p:grpSpPr bwMode="auto">
            <a:xfrm>
              <a:off x="3600" y="1344"/>
              <a:ext cx="1536" cy="2880"/>
              <a:chOff x="3600" y="1344"/>
              <a:chExt cx="1536" cy="2880"/>
            </a:xfrm>
          </p:grpSpPr>
          <p:sp>
            <p:nvSpPr>
              <p:cNvPr id="408596" name="AutoShape 12"/>
              <p:cNvSpPr>
                <a:spLocks noChangeArrowheads="1"/>
              </p:cNvSpPr>
              <p:nvPr/>
            </p:nvSpPr>
            <p:spPr bwMode="auto">
              <a:xfrm>
                <a:off x="3600" y="1344"/>
                <a:ext cx="1536" cy="2880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597" name="Line 13"/>
              <p:cNvSpPr>
                <a:spLocks noChangeShapeType="1"/>
              </p:cNvSpPr>
              <p:nvPr/>
            </p:nvSpPr>
            <p:spPr bwMode="auto">
              <a:xfrm>
                <a:off x="3600" y="168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598" name="Line 14"/>
              <p:cNvSpPr>
                <a:spLocks noChangeShapeType="1"/>
              </p:cNvSpPr>
              <p:nvPr/>
            </p:nvSpPr>
            <p:spPr bwMode="auto">
              <a:xfrm>
                <a:off x="3600" y="187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599" name="Line 15"/>
              <p:cNvSpPr>
                <a:spLocks noChangeShapeType="1"/>
              </p:cNvSpPr>
              <p:nvPr/>
            </p:nvSpPr>
            <p:spPr bwMode="auto">
              <a:xfrm>
                <a:off x="3792" y="139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00" name="Line 16"/>
              <p:cNvSpPr>
                <a:spLocks noChangeShapeType="1"/>
              </p:cNvSpPr>
              <p:nvPr/>
            </p:nvSpPr>
            <p:spPr bwMode="auto">
              <a:xfrm>
                <a:off x="3984" y="134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01" name="Line 17"/>
              <p:cNvSpPr>
                <a:spLocks noChangeShapeType="1"/>
              </p:cNvSpPr>
              <p:nvPr/>
            </p:nvSpPr>
            <p:spPr bwMode="auto">
              <a:xfrm>
                <a:off x="4176" y="1392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02" name="Line 18"/>
              <p:cNvSpPr>
                <a:spLocks noChangeShapeType="1"/>
              </p:cNvSpPr>
              <p:nvPr/>
            </p:nvSpPr>
            <p:spPr bwMode="auto">
              <a:xfrm>
                <a:off x="4368" y="1488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03" name="Line 19"/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04" name="Line 20"/>
              <p:cNvSpPr>
                <a:spLocks noChangeShapeType="1"/>
              </p:cNvSpPr>
              <p:nvPr/>
            </p:nvSpPr>
            <p:spPr bwMode="auto">
              <a:xfrm>
                <a:off x="4752" y="163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05" name="Line 21"/>
              <p:cNvSpPr>
                <a:spLocks noChangeShapeType="1"/>
              </p:cNvSpPr>
              <p:nvPr/>
            </p:nvSpPr>
            <p:spPr bwMode="auto">
              <a:xfrm>
                <a:off x="4944" y="158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06" name="Line 22"/>
              <p:cNvSpPr>
                <a:spLocks noChangeShapeType="1"/>
              </p:cNvSpPr>
              <p:nvPr/>
            </p:nvSpPr>
            <p:spPr bwMode="auto">
              <a:xfrm>
                <a:off x="3600" y="206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07" name="Line 23"/>
              <p:cNvSpPr>
                <a:spLocks noChangeShapeType="1"/>
              </p:cNvSpPr>
              <p:nvPr/>
            </p:nvSpPr>
            <p:spPr bwMode="auto">
              <a:xfrm>
                <a:off x="3600" y="225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08" name="Line 24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09" name="Line 25"/>
              <p:cNvSpPr>
                <a:spLocks noChangeShapeType="1"/>
              </p:cNvSpPr>
              <p:nvPr/>
            </p:nvSpPr>
            <p:spPr bwMode="auto">
              <a:xfrm>
                <a:off x="3600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10" name="Line 26"/>
              <p:cNvSpPr>
                <a:spLocks noChangeShapeType="1"/>
              </p:cNvSpPr>
              <p:nvPr/>
            </p:nvSpPr>
            <p:spPr bwMode="auto">
              <a:xfrm>
                <a:off x="3600" y="283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11" name="Line 27"/>
              <p:cNvSpPr>
                <a:spLocks noChangeShapeType="1"/>
              </p:cNvSpPr>
              <p:nvPr/>
            </p:nvSpPr>
            <p:spPr bwMode="auto">
              <a:xfrm>
                <a:off x="3600" y="302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12" name="Line 28"/>
              <p:cNvSpPr>
                <a:spLocks noChangeShapeType="1"/>
              </p:cNvSpPr>
              <p:nvPr/>
            </p:nvSpPr>
            <p:spPr bwMode="auto">
              <a:xfrm>
                <a:off x="3600" y="321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13" name="Line 29"/>
              <p:cNvSpPr>
                <a:spLocks noChangeShapeType="1"/>
              </p:cNvSpPr>
              <p:nvPr/>
            </p:nvSpPr>
            <p:spPr bwMode="auto">
              <a:xfrm>
                <a:off x="3600" y="340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14" name="Line 30"/>
              <p:cNvSpPr>
                <a:spLocks noChangeShapeType="1"/>
              </p:cNvSpPr>
              <p:nvPr/>
            </p:nvSpPr>
            <p:spPr bwMode="auto">
              <a:xfrm>
                <a:off x="3600" y="360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8615" name="Line 31"/>
              <p:cNvSpPr>
                <a:spLocks noChangeShapeType="1"/>
              </p:cNvSpPr>
              <p:nvPr/>
            </p:nvSpPr>
            <p:spPr bwMode="auto">
              <a:xfrm>
                <a:off x="3600" y="379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8592" name="Text Box 32"/>
            <p:cNvSpPr txBox="1">
              <a:spLocks noChangeArrowheads="1"/>
            </p:cNvSpPr>
            <p:nvPr/>
          </p:nvSpPr>
          <p:spPr bwMode="auto">
            <a:xfrm>
              <a:off x="3148" y="283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int  a</a:t>
              </a:r>
            </a:p>
          </p:txBody>
        </p:sp>
        <p:sp>
          <p:nvSpPr>
            <p:cNvPr id="408593" name="Rectangle 33"/>
            <p:cNvSpPr>
              <a:spLocks noChangeArrowheads="1"/>
            </p:cNvSpPr>
            <p:nvPr/>
          </p:nvSpPr>
          <p:spPr bwMode="auto">
            <a:xfrm>
              <a:off x="3609" y="2840"/>
              <a:ext cx="1526" cy="759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400">
                <a:solidFill>
                  <a:schemeClr val="tx1"/>
                </a:solidFill>
              </a:endParaRPr>
            </a:p>
          </p:txBody>
        </p:sp>
        <p:sp>
          <p:nvSpPr>
            <p:cNvPr id="408594" name="Text Box 34"/>
            <p:cNvSpPr txBox="1">
              <a:spLocks noChangeArrowheads="1"/>
            </p:cNvSpPr>
            <p:nvPr/>
          </p:nvSpPr>
          <p:spPr bwMode="auto">
            <a:xfrm>
              <a:off x="3072" y="2065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char  s</a:t>
              </a:r>
            </a:p>
          </p:txBody>
        </p:sp>
        <p:sp>
          <p:nvSpPr>
            <p:cNvPr id="408595" name="Rectangle 35"/>
            <p:cNvSpPr>
              <a:spLocks noChangeArrowheads="1"/>
            </p:cNvSpPr>
            <p:nvPr/>
          </p:nvSpPr>
          <p:spPr bwMode="auto">
            <a:xfrm>
              <a:off x="3610" y="2073"/>
              <a:ext cx="1526" cy="183"/>
            </a:xfrm>
            <a:prstGeom prst="rect">
              <a:avLst/>
            </a:prstGeom>
            <a:solidFill>
              <a:srgbClr val="FF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400">
                <a:solidFill>
                  <a:schemeClr val="tx1"/>
                </a:solidFill>
              </a:endParaRPr>
            </a:p>
          </p:txBody>
        </p:sp>
      </p:grpSp>
      <p:sp>
        <p:nvSpPr>
          <p:cNvPr id="408585" name="Text Box 36"/>
          <p:cNvSpPr txBox="1">
            <a:spLocks noChangeArrowheads="1"/>
          </p:cNvSpPr>
          <p:nvPr/>
        </p:nvSpPr>
        <p:spPr bwMode="auto">
          <a:xfrm>
            <a:off x="5734050" y="4173538"/>
            <a:ext cx="2419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/>
              <a:t>0    0    0    0    0    0    0    0</a:t>
            </a:r>
          </a:p>
          <a:p>
            <a:pPr>
              <a:lnSpc>
                <a:spcPct val="120000"/>
              </a:lnSpc>
            </a:pPr>
            <a:r>
              <a:rPr lang="en-US" altLang="zh-CN" sz="1600"/>
              <a:t>0    0    0    0    0    0    0    0</a:t>
            </a:r>
          </a:p>
          <a:p>
            <a:pPr>
              <a:lnSpc>
                <a:spcPct val="120000"/>
              </a:lnSpc>
            </a:pPr>
            <a:r>
              <a:rPr lang="en-US" altLang="zh-CN" sz="1600"/>
              <a:t>0    0    0    0    0    0    0    0</a:t>
            </a:r>
          </a:p>
          <a:p>
            <a:pPr>
              <a:lnSpc>
                <a:spcPct val="120000"/>
              </a:lnSpc>
            </a:pPr>
            <a:r>
              <a:rPr lang="en-US" altLang="zh-CN" sz="1600"/>
              <a:t>0    0    1    0    0    0    1    1</a:t>
            </a:r>
          </a:p>
        </p:txBody>
      </p:sp>
      <p:sp>
        <p:nvSpPr>
          <p:cNvPr id="918565" name="Oval 37"/>
          <p:cNvSpPr>
            <a:spLocks noChangeArrowheads="1"/>
          </p:cNvSpPr>
          <p:nvPr/>
        </p:nvSpPr>
        <p:spPr bwMode="auto">
          <a:xfrm>
            <a:off x="838200" y="5522913"/>
            <a:ext cx="5334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371600" y="3160713"/>
            <a:ext cx="4343400" cy="2514600"/>
            <a:chOff x="864" y="2160"/>
            <a:chExt cx="2736" cy="1584"/>
          </a:xfrm>
        </p:grpSpPr>
        <p:sp>
          <p:nvSpPr>
            <p:cNvPr id="408589" name="Text Box 39"/>
            <p:cNvSpPr txBox="1">
              <a:spLocks noChangeArrowheads="1"/>
            </p:cNvSpPr>
            <p:nvPr/>
          </p:nvSpPr>
          <p:spPr bwMode="auto">
            <a:xfrm>
              <a:off x="2232" y="2928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i="1"/>
                <a:t>格式转换</a:t>
              </a:r>
            </a:p>
          </p:txBody>
        </p:sp>
        <p:sp>
          <p:nvSpPr>
            <p:cNvPr id="408590" name="Freeform 40"/>
            <p:cNvSpPr>
              <a:spLocks/>
            </p:cNvSpPr>
            <p:nvPr/>
          </p:nvSpPr>
          <p:spPr bwMode="auto">
            <a:xfrm>
              <a:off x="864" y="2160"/>
              <a:ext cx="2736" cy="1584"/>
            </a:xfrm>
            <a:custGeom>
              <a:avLst/>
              <a:gdLst>
                <a:gd name="T0" fmla="*/ 0 w 2736"/>
                <a:gd name="T1" fmla="*/ 2365 h 1280"/>
                <a:gd name="T2" fmla="*/ 1056 w 2736"/>
                <a:gd name="T3" fmla="*/ 2184 h 1280"/>
                <a:gd name="T4" fmla="*/ 1632 w 2736"/>
                <a:gd name="T5" fmla="*/ 910 h 1280"/>
                <a:gd name="T6" fmla="*/ 2736 w 2736"/>
                <a:gd name="T7" fmla="*/ 0 h 12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6"/>
                <a:gd name="T13" fmla="*/ 0 h 1280"/>
                <a:gd name="T14" fmla="*/ 2736 w 2736"/>
                <a:gd name="T15" fmla="*/ 1280 h 12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6" h="1280">
                  <a:moveTo>
                    <a:pt x="0" y="1248"/>
                  </a:moveTo>
                  <a:cubicBezTo>
                    <a:pt x="392" y="1264"/>
                    <a:pt x="784" y="1280"/>
                    <a:pt x="1056" y="1152"/>
                  </a:cubicBezTo>
                  <a:cubicBezTo>
                    <a:pt x="1328" y="1024"/>
                    <a:pt x="1352" y="672"/>
                    <a:pt x="1632" y="480"/>
                  </a:cubicBezTo>
                  <a:cubicBezTo>
                    <a:pt x="1912" y="288"/>
                    <a:pt x="2324" y="144"/>
                    <a:pt x="2736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18569" name="Text Box 41"/>
          <p:cNvSpPr txBox="1">
            <a:spLocks noChangeArrowheads="1"/>
          </p:cNvSpPr>
          <p:nvPr/>
        </p:nvSpPr>
        <p:spPr bwMode="auto">
          <a:xfrm>
            <a:off x="5734050" y="2960688"/>
            <a:ext cx="2419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rgbClr val="0000FF"/>
                </a:solidFill>
              </a:rPr>
              <a:t>0    1    0    0    0    0    0    1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91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65" grpId="0" animBg="1"/>
      <p:bldP spid="918569" grpId="0" autoUpdateAnimBg="0"/>
    </p:bld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1.6.1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键盘输入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838200" y="11033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键盘输入的作用是读取用户键入的字符串，按相应变量的类型转换成二进制代码写入内存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974725" y="2505075"/>
            <a:ext cx="7620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919557" name="Text Box 5"/>
          <p:cNvSpPr txBox="1">
            <a:spLocks noChangeArrowheads="1"/>
          </p:cNvSpPr>
          <p:nvPr/>
        </p:nvSpPr>
        <p:spPr bwMode="auto">
          <a:xfrm>
            <a:off x="974725" y="3008313"/>
            <a:ext cx="2682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, b ;</a:t>
            </a:r>
          </a:p>
          <a:p>
            <a:pPr>
              <a:lnSpc>
                <a:spcPct val="160000"/>
              </a:lnSpc>
            </a:pPr>
            <a:r>
              <a:rPr lang="en-US" altLang="zh-CN" sz="2000" i="1"/>
              <a:t>cin &gt;&gt; a + b ;</a:t>
            </a:r>
          </a:p>
        </p:txBody>
      </p:sp>
      <p:grpSp>
        <p:nvGrpSpPr>
          <p:cNvPr id="409606" name="Group 6"/>
          <p:cNvGrpSpPr>
            <a:grpSpLocks/>
          </p:cNvGrpSpPr>
          <p:nvPr/>
        </p:nvGrpSpPr>
        <p:grpSpPr bwMode="auto">
          <a:xfrm>
            <a:off x="4876800" y="1865313"/>
            <a:ext cx="3276600" cy="4572000"/>
            <a:chOff x="3072" y="1344"/>
            <a:chExt cx="2064" cy="2880"/>
          </a:xfrm>
        </p:grpSpPr>
        <p:grpSp>
          <p:nvGrpSpPr>
            <p:cNvPr id="409609" name="Group 7"/>
            <p:cNvGrpSpPr>
              <a:grpSpLocks/>
            </p:cNvGrpSpPr>
            <p:nvPr/>
          </p:nvGrpSpPr>
          <p:grpSpPr bwMode="auto">
            <a:xfrm>
              <a:off x="3600" y="1344"/>
              <a:ext cx="1536" cy="2880"/>
              <a:chOff x="3600" y="1344"/>
              <a:chExt cx="1536" cy="2880"/>
            </a:xfrm>
          </p:grpSpPr>
          <p:sp>
            <p:nvSpPr>
              <p:cNvPr id="409614" name="AutoShape 8"/>
              <p:cNvSpPr>
                <a:spLocks noChangeArrowheads="1"/>
              </p:cNvSpPr>
              <p:nvPr/>
            </p:nvSpPr>
            <p:spPr bwMode="auto">
              <a:xfrm>
                <a:off x="3600" y="1344"/>
                <a:ext cx="1536" cy="2880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615" name="Line 9"/>
              <p:cNvSpPr>
                <a:spLocks noChangeShapeType="1"/>
              </p:cNvSpPr>
              <p:nvPr/>
            </p:nvSpPr>
            <p:spPr bwMode="auto">
              <a:xfrm>
                <a:off x="3600" y="168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16" name="Line 10"/>
              <p:cNvSpPr>
                <a:spLocks noChangeShapeType="1"/>
              </p:cNvSpPr>
              <p:nvPr/>
            </p:nvSpPr>
            <p:spPr bwMode="auto">
              <a:xfrm>
                <a:off x="3600" y="187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17" name="Line 11"/>
              <p:cNvSpPr>
                <a:spLocks noChangeShapeType="1"/>
              </p:cNvSpPr>
              <p:nvPr/>
            </p:nvSpPr>
            <p:spPr bwMode="auto">
              <a:xfrm>
                <a:off x="3792" y="139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18" name="Line 12"/>
              <p:cNvSpPr>
                <a:spLocks noChangeShapeType="1"/>
              </p:cNvSpPr>
              <p:nvPr/>
            </p:nvSpPr>
            <p:spPr bwMode="auto">
              <a:xfrm>
                <a:off x="3984" y="134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19" name="Line 13"/>
              <p:cNvSpPr>
                <a:spLocks noChangeShapeType="1"/>
              </p:cNvSpPr>
              <p:nvPr/>
            </p:nvSpPr>
            <p:spPr bwMode="auto">
              <a:xfrm>
                <a:off x="4176" y="1392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20" name="Line 14"/>
              <p:cNvSpPr>
                <a:spLocks noChangeShapeType="1"/>
              </p:cNvSpPr>
              <p:nvPr/>
            </p:nvSpPr>
            <p:spPr bwMode="auto">
              <a:xfrm>
                <a:off x="4368" y="1488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21" name="Line 15"/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22" name="Line 16"/>
              <p:cNvSpPr>
                <a:spLocks noChangeShapeType="1"/>
              </p:cNvSpPr>
              <p:nvPr/>
            </p:nvSpPr>
            <p:spPr bwMode="auto">
              <a:xfrm>
                <a:off x="4752" y="163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23" name="Line 17"/>
              <p:cNvSpPr>
                <a:spLocks noChangeShapeType="1"/>
              </p:cNvSpPr>
              <p:nvPr/>
            </p:nvSpPr>
            <p:spPr bwMode="auto">
              <a:xfrm>
                <a:off x="4944" y="158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24" name="Line 18"/>
              <p:cNvSpPr>
                <a:spLocks noChangeShapeType="1"/>
              </p:cNvSpPr>
              <p:nvPr/>
            </p:nvSpPr>
            <p:spPr bwMode="auto">
              <a:xfrm>
                <a:off x="3600" y="206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25" name="Line 19"/>
              <p:cNvSpPr>
                <a:spLocks noChangeShapeType="1"/>
              </p:cNvSpPr>
              <p:nvPr/>
            </p:nvSpPr>
            <p:spPr bwMode="auto">
              <a:xfrm>
                <a:off x="3600" y="225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26" name="Line 20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27" name="Line 21"/>
              <p:cNvSpPr>
                <a:spLocks noChangeShapeType="1"/>
              </p:cNvSpPr>
              <p:nvPr/>
            </p:nvSpPr>
            <p:spPr bwMode="auto">
              <a:xfrm>
                <a:off x="3600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28" name="Line 22"/>
              <p:cNvSpPr>
                <a:spLocks noChangeShapeType="1"/>
              </p:cNvSpPr>
              <p:nvPr/>
            </p:nvSpPr>
            <p:spPr bwMode="auto">
              <a:xfrm>
                <a:off x="3600" y="283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29" name="Line 23"/>
              <p:cNvSpPr>
                <a:spLocks noChangeShapeType="1"/>
              </p:cNvSpPr>
              <p:nvPr/>
            </p:nvSpPr>
            <p:spPr bwMode="auto">
              <a:xfrm>
                <a:off x="3600" y="302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30" name="Line 24"/>
              <p:cNvSpPr>
                <a:spLocks noChangeShapeType="1"/>
              </p:cNvSpPr>
              <p:nvPr/>
            </p:nvSpPr>
            <p:spPr bwMode="auto">
              <a:xfrm>
                <a:off x="3600" y="321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31" name="Line 25"/>
              <p:cNvSpPr>
                <a:spLocks noChangeShapeType="1"/>
              </p:cNvSpPr>
              <p:nvPr/>
            </p:nvSpPr>
            <p:spPr bwMode="auto">
              <a:xfrm>
                <a:off x="3600" y="340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32" name="Line 26"/>
              <p:cNvSpPr>
                <a:spLocks noChangeShapeType="1"/>
              </p:cNvSpPr>
              <p:nvPr/>
            </p:nvSpPr>
            <p:spPr bwMode="auto">
              <a:xfrm>
                <a:off x="3600" y="360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33" name="Line 27"/>
              <p:cNvSpPr>
                <a:spLocks noChangeShapeType="1"/>
              </p:cNvSpPr>
              <p:nvPr/>
            </p:nvSpPr>
            <p:spPr bwMode="auto">
              <a:xfrm>
                <a:off x="3600" y="379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610" name="Text Box 28"/>
            <p:cNvSpPr txBox="1">
              <a:spLocks noChangeArrowheads="1"/>
            </p:cNvSpPr>
            <p:nvPr/>
          </p:nvSpPr>
          <p:spPr bwMode="auto">
            <a:xfrm>
              <a:off x="3148" y="2832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int  a</a:t>
              </a:r>
            </a:p>
          </p:txBody>
        </p:sp>
        <p:sp>
          <p:nvSpPr>
            <p:cNvPr id="409611" name="Rectangle 29"/>
            <p:cNvSpPr>
              <a:spLocks noChangeArrowheads="1"/>
            </p:cNvSpPr>
            <p:nvPr/>
          </p:nvSpPr>
          <p:spPr bwMode="auto">
            <a:xfrm>
              <a:off x="3609" y="2840"/>
              <a:ext cx="1526" cy="759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400">
                <a:solidFill>
                  <a:schemeClr val="tx1"/>
                </a:solidFill>
              </a:endParaRPr>
            </a:p>
          </p:txBody>
        </p:sp>
        <p:sp>
          <p:nvSpPr>
            <p:cNvPr id="409612" name="Text Box 30"/>
            <p:cNvSpPr txBox="1">
              <a:spLocks noChangeArrowheads="1"/>
            </p:cNvSpPr>
            <p:nvPr/>
          </p:nvSpPr>
          <p:spPr bwMode="auto">
            <a:xfrm>
              <a:off x="3072" y="2065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  int  b</a:t>
              </a:r>
            </a:p>
          </p:txBody>
        </p:sp>
        <p:sp>
          <p:nvSpPr>
            <p:cNvPr id="409613" name="Rectangle 31"/>
            <p:cNvSpPr>
              <a:spLocks noChangeArrowheads="1"/>
            </p:cNvSpPr>
            <p:nvPr/>
          </p:nvSpPr>
          <p:spPr bwMode="auto">
            <a:xfrm>
              <a:off x="3610" y="2073"/>
              <a:ext cx="1526" cy="759"/>
            </a:xfrm>
            <a:prstGeom prst="rect">
              <a:avLst/>
            </a:prstGeom>
            <a:solidFill>
              <a:srgbClr val="FF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400">
                <a:solidFill>
                  <a:schemeClr val="tx1"/>
                </a:solidFill>
              </a:endParaRPr>
            </a:p>
          </p:txBody>
        </p:sp>
      </p:grpSp>
      <p:sp>
        <p:nvSpPr>
          <p:cNvPr id="919584" name="Oval 32"/>
          <p:cNvSpPr>
            <a:spLocks noChangeArrowheads="1"/>
          </p:cNvSpPr>
          <p:nvPr/>
        </p:nvSpPr>
        <p:spPr bwMode="auto">
          <a:xfrm>
            <a:off x="838200" y="3617913"/>
            <a:ext cx="1828800" cy="4572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19585" name="AutoShape 33"/>
          <p:cNvSpPr>
            <a:spLocks noChangeArrowheads="1"/>
          </p:cNvSpPr>
          <p:nvPr/>
        </p:nvSpPr>
        <p:spPr bwMode="auto">
          <a:xfrm>
            <a:off x="3886200" y="1560513"/>
            <a:ext cx="3781425" cy="1371600"/>
          </a:xfrm>
          <a:prstGeom prst="cloudCallout">
            <a:avLst>
              <a:gd name="adj1" fmla="val -79472"/>
              <a:gd name="adj2" fmla="val 110069"/>
            </a:avLst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140000"/>
              </a:lnSpc>
              <a:defRPr/>
            </a:pPr>
            <a:r>
              <a:rPr lang="zh-CN" alt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可以吗？</a:t>
            </a:r>
          </a:p>
          <a:p>
            <a:pPr algn="ctr">
              <a:lnSpc>
                <a:spcPct val="140000"/>
              </a:lnSpc>
              <a:defRPr/>
            </a:pPr>
            <a:r>
              <a:rPr lang="zh-CN" alt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	   为什么？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1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7" grpId="0" autoUpdateAnimBg="0"/>
      <p:bldP spid="919584" grpId="0" animBg="1"/>
      <p:bldP spid="919585" grpId="0" animBg="1" autoUpdateAnimBg="0"/>
    </p:bld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ChangeArrowheads="1"/>
          </p:cNvSpPr>
          <p:nvPr/>
        </p:nvSpPr>
        <p:spPr bwMode="auto">
          <a:xfrm>
            <a:off x="838200" y="2581275"/>
            <a:ext cx="12954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语句格式</a:t>
            </a:r>
          </a:p>
        </p:txBody>
      </p:sp>
      <p:sp>
        <p:nvSpPr>
          <p:cNvPr id="920579" name="Text Box 3"/>
          <p:cNvSpPr txBox="1">
            <a:spLocks noChangeArrowheads="1"/>
          </p:cNvSpPr>
          <p:nvPr/>
        </p:nvSpPr>
        <p:spPr bwMode="auto">
          <a:xfrm>
            <a:off x="2514600" y="2557463"/>
            <a:ext cx="51069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&lt;&lt; </a:t>
            </a:r>
            <a:r>
              <a:rPr lang="zh-CN" altLang="en-US" sz="2000" i="1">
                <a:solidFill>
                  <a:schemeClr val="tx1"/>
                </a:solidFill>
              </a:rPr>
              <a:t>表达式</a:t>
            </a:r>
            <a:r>
              <a:rPr lang="en-US" altLang="zh-CN" sz="2000" i="1">
                <a:solidFill>
                  <a:schemeClr val="tx1"/>
                </a:solidFill>
              </a:rPr>
              <a:t>1</a:t>
            </a:r>
            <a:r>
              <a:rPr lang="en-US" altLang="zh-CN" sz="2000">
                <a:solidFill>
                  <a:schemeClr val="tx1"/>
                </a:solidFill>
              </a:rPr>
              <a:t> &lt;&lt; </a:t>
            </a:r>
            <a:r>
              <a:rPr lang="zh-CN" altLang="en-US" sz="2000" i="1">
                <a:solidFill>
                  <a:schemeClr val="tx1"/>
                </a:solidFill>
              </a:rPr>
              <a:t>表达式</a:t>
            </a:r>
            <a:r>
              <a:rPr lang="en-US" altLang="zh-CN" sz="2000" i="1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</a:rPr>
              <a:t> … &lt;&lt; </a:t>
            </a:r>
            <a:r>
              <a:rPr lang="zh-CN" altLang="en-US" sz="2000" i="1">
                <a:solidFill>
                  <a:schemeClr val="tx1"/>
                </a:solidFill>
              </a:rPr>
              <a:t>表达式</a:t>
            </a:r>
            <a:r>
              <a:rPr lang="en-US" altLang="zh-CN" sz="2000" i="1">
                <a:solidFill>
                  <a:schemeClr val="tx1"/>
                </a:solidFill>
              </a:rPr>
              <a:t>n</a:t>
            </a:r>
            <a:r>
              <a:rPr lang="en-US" altLang="zh-CN" sz="2000">
                <a:solidFill>
                  <a:schemeClr val="tx1"/>
                </a:solidFill>
              </a:rPr>
              <a:t> ; </a:t>
            </a:r>
          </a:p>
        </p:txBody>
      </p:sp>
      <p:sp>
        <p:nvSpPr>
          <p:cNvPr id="920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920581" name="Text Box 5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78" grpId="0" build="p" autoUpdateAnimBg="0"/>
      <p:bldP spid="920579" grpId="0" autoUpdateAnimBg="0"/>
      <p:bldP spid="920580" grpId="0" autoUpdateAnimBg="0"/>
      <p:bldP spid="92058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200" y="1458000"/>
            <a:ext cx="6460808" cy="47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61950" y="984250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编辑程序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361950" y="1431925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编译程序</a:t>
            </a:r>
          </a:p>
        </p:txBody>
      </p:sp>
      <p:sp>
        <p:nvSpPr>
          <p:cNvPr id="1018884" name="AutoShape 4"/>
          <p:cNvSpPr>
            <a:spLocks/>
          </p:cNvSpPr>
          <p:nvPr/>
        </p:nvSpPr>
        <p:spPr bwMode="auto">
          <a:xfrm>
            <a:off x="6929454" y="2214554"/>
            <a:ext cx="1752600" cy="622300"/>
          </a:xfrm>
          <a:prstGeom prst="borderCallout2">
            <a:avLst>
              <a:gd name="adj1" fmla="val 18366"/>
              <a:gd name="adj2" fmla="val -4347"/>
              <a:gd name="adj3" fmla="val 18366"/>
              <a:gd name="adj4" fmla="val -27810"/>
              <a:gd name="adj5" fmla="val 490397"/>
              <a:gd name="adj6" fmla="val -10381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编译成功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47110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4" grpId="0" animBg="1" autoUpdateAnimBg="0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AutoShape 2"/>
          <p:cNvSpPr>
            <a:spLocks/>
          </p:cNvSpPr>
          <p:nvPr/>
        </p:nvSpPr>
        <p:spPr bwMode="auto">
          <a:xfrm>
            <a:off x="4191000" y="3922713"/>
            <a:ext cx="2286000" cy="533400"/>
          </a:xfrm>
          <a:prstGeom prst="borderCallout2">
            <a:avLst>
              <a:gd name="adj1" fmla="val 21431"/>
              <a:gd name="adj2" fmla="val -3333"/>
              <a:gd name="adj3" fmla="val 21431"/>
              <a:gd name="adj4" fmla="val -23125"/>
              <a:gd name="adj5" fmla="val -180060"/>
              <a:gd name="adj6" fmla="val -5854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标准输出流对象</a:t>
            </a:r>
            <a:endParaRPr lang="zh-CN" altLang="en-US" sz="2000" i="1">
              <a:solidFill>
                <a:schemeClr val="tx1"/>
              </a:solidFill>
            </a:endParaRPr>
          </a:p>
        </p:txBody>
      </p:sp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2514600" y="2557463"/>
            <a:ext cx="51069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cout</a:t>
            </a:r>
            <a:r>
              <a:rPr lang="en-US" altLang="zh-CN" sz="2000">
                <a:solidFill>
                  <a:schemeClr val="tx1"/>
                </a:solidFill>
              </a:rPr>
              <a:t> &lt;&lt; </a:t>
            </a:r>
            <a:r>
              <a:rPr lang="zh-CN" altLang="en-US" sz="2000" i="1">
                <a:solidFill>
                  <a:schemeClr val="tx1"/>
                </a:solidFill>
              </a:rPr>
              <a:t>表达式</a:t>
            </a:r>
            <a:r>
              <a:rPr lang="en-US" altLang="zh-CN" sz="2000" i="1">
                <a:solidFill>
                  <a:schemeClr val="tx1"/>
                </a:solidFill>
              </a:rPr>
              <a:t>1</a:t>
            </a:r>
            <a:r>
              <a:rPr lang="en-US" altLang="zh-CN" sz="2000">
                <a:solidFill>
                  <a:schemeClr val="tx1"/>
                </a:solidFill>
              </a:rPr>
              <a:t> &lt;&lt; </a:t>
            </a:r>
            <a:r>
              <a:rPr lang="zh-CN" altLang="en-US" sz="2000" i="1">
                <a:solidFill>
                  <a:schemeClr val="tx1"/>
                </a:solidFill>
              </a:rPr>
              <a:t>表达式</a:t>
            </a:r>
            <a:r>
              <a:rPr lang="en-US" altLang="zh-CN" sz="2000" i="1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</a:rPr>
              <a:t> … &lt;&lt; </a:t>
            </a:r>
            <a:r>
              <a:rPr lang="zh-CN" altLang="en-US" sz="2000" i="1">
                <a:solidFill>
                  <a:schemeClr val="tx1"/>
                </a:solidFill>
              </a:rPr>
              <a:t>表达式</a:t>
            </a:r>
            <a:r>
              <a:rPr lang="en-US" altLang="zh-CN" sz="2000" i="1">
                <a:solidFill>
                  <a:schemeClr val="tx1"/>
                </a:solidFill>
              </a:rPr>
              <a:t>n</a:t>
            </a:r>
            <a:r>
              <a:rPr lang="en-US" altLang="zh-CN" sz="2000">
                <a:solidFill>
                  <a:schemeClr val="tx1"/>
                </a:solidFill>
              </a:rPr>
              <a:t> ; 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838200" y="2581275"/>
            <a:ext cx="12954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语句格式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2" grpId="0" animBg="1" autoUpdateAnimBg="0"/>
    </p:bld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00" y="2932113"/>
            <a:ext cx="4038600" cy="1600200"/>
            <a:chOff x="2160" y="2016"/>
            <a:chExt cx="2544" cy="1008"/>
          </a:xfrm>
        </p:grpSpPr>
        <p:sp>
          <p:nvSpPr>
            <p:cNvPr id="412679" name="AutoShape 3"/>
            <p:cNvSpPr>
              <a:spLocks/>
            </p:cNvSpPr>
            <p:nvPr/>
          </p:nvSpPr>
          <p:spPr bwMode="auto">
            <a:xfrm>
              <a:off x="3600" y="2688"/>
              <a:ext cx="1104" cy="336"/>
            </a:xfrm>
            <a:prstGeom prst="borderCallout2">
              <a:avLst>
                <a:gd name="adj1" fmla="val 21431"/>
                <a:gd name="adj2" fmla="val -4347"/>
                <a:gd name="adj3" fmla="val 21431"/>
                <a:gd name="adj4" fmla="val -28171"/>
                <a:gd name="adj5" fmla="val -206847"/>
                <a:gd name="adj6" fmla="val -60509"/>
              </a:avLst>
            </a:prstGeom>
            <a:solidFill>
              <a:srgbClr val="FFFFFF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zh-CN" altLang="en-US" sz="2000">
                  <a:solidFill>
                    <a:schemeClr val="tx1"/>
                  </a:solidFill>
                </a:rPr>
                <a:t>插入运算符</a:t>
              </a:r>
              <a:endParaRPr lang="zh-CN" altLang="en-US" sz="2000" i="1">
                <a:solidFill>
                  <a:schemeClr val="tx1"/>
                </a:solidFill>
              </a:endParaRPr>
            </a:p>
          </p:txBody>
        </p:sp>
        <p:sp>
          <p:nvSpPr>
            <p:cNvPr id="412680" name="Line 4"/>
            <p:cNvSpPr>
              <a:spLocks noChangeShapeType="1"/>
            </p:cNvSpPr>
            <p:nvPr/>
          </p:nvSpPr>
          <p:spPr bwMode="auto">
            <a:xfrm flipV="1">
              <a:off x="3312" y="2016"/>
              <a:ext cx="528" cy="7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681" name="Line 5"/>
            <p:cNvSpPr>
              <a:spLocks noChangeShapeType="1"/>
            </p:cNvSpPr>
            <p:nvPr/>
          </p:nvSpPr>
          <p:spPr bwMode="auto">
            <a:xfrm flipH="1" flipV="1">
              <a:off x="2160" y="2016"/>
              <a:ext cx="1104" cy="7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1267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412676" name="Text Box 7"/>
          <p:cNvSpPr txBox="1">
            <a:spLocks noChangeArrowheads="1"/>
          </p:cNvSpPr>
          <p:nvPr/>
        </p:nvSpPr>
        <p:spPr bwMode="auto">
          <a:xfrm>
            <a:off x="2514600" y="2557463"/>
            <a:ext cx="51069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</a:t>
            </a:r>
            <a:r>
              <a:rPr lang="en-US" altLang="zh-CN" sz="2000">
                <a:solidFill>
                  <a:srgbClr val="0000FF"/>
                </a:solidFill>
              </a:rPr>
              <a:t>&lt;&lt;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 i="1">
                <a:solidFill>
                  <a:schemeClr val="tx1"/>
                </a:solidFill>
              </a:rPr>
              <a:t>表达式</a:t>
            </a:r>
            <a:r>
              <a:rPr lang="en-US" altLang="zh-CN" sz="2000" i="1">
                <a:solidFill>
                  <a:schemeClr val="tx1"/>
                </a:solidFill>
              </a:rPr>
              <a:t>1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rgbClr val="0000FF"/>
                </a:solidFill>
              </a:rPr>
              <a:t>&lt;&lt;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 i="1">
                <a:solidFill>
                  <a:schemeClr val="tx1"/>
                </a:solidFill>
              </a:rPr>
              <a:t>表达式</a:t>
            </a:r>
            <a:r>
              <a:rPr lang="en-US" altLang="zh-CN" sz="2000" i="1">
                <a:solidFill>
                  <a:schemeClr val="tx1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</a:rPr>
              <a:t> … </a:t>
            </a:r>
            <a:r>
              <a:rPr lang="en-US" altLang="zh-CN" sz="2000">
                <a:solidFill>
                  <a:srgbClr val="0000FF"/>
                </a:solidFill>
              </a:rPr>
              <a:t>&lt;&lt;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 i="1">
                <a:solidFill>
                  <a:schemeClr val="tx1"/>
                </a:solidFill>
              </a:rPr>
              <a:t>表达式</a:t>
            </a:r>
            <a:r>
              <a:rPr lang="en-US" altLang="zh-CN" sz="2000" i="1">
                <a:solidFill>
                  <a:schemeClr val="tx1"/>
                </a:solidFill>
              </a:rPr>
              <a:t>n</a:t>
            </a:r>
            <a:r>
              <a:rPr lang="en-US" altLang="zh-CN" sz="2000">
                <a:solidFill>
                  <a:schemeClr val="tx1"/>
                </a:solidFill>
              </a:rPr>
              <a:t> ; </a:t>
            </a:r>
          </a:p>
        </p:txBody>
      </p:sp>
      <p:sp>
        <p:nvSpPr>
          <p:cNvPr id="412677" name="Rectangle 8"/>
          <p:cNvSpPr>
            <a:spLocks noChangeArrowheads="1"/>
          </p:cNvSpPr>
          <p:nvPr/>
        </p:nvSpPr>
        <p:spPr bwMode="auto">
          <a:xfrm>
            <a:off x="838200" y="2581275"/>
            <a:ext cx="12954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语句格式</a:t>
            </a:r>
          </a:p>
        </p:txBody>
      </p:sp>
      <p:sp>
        <p:nvSpPr>
          <p:cNvPr id="412678" name="Text Box 9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6" y="485776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输出类</a:t>
            </a:r>
            <a:r>
              <a:rPr lang="en-US" altLang="zh-CN" smtClean="0"/>
              <a:t>ostream</a:t>
            </a:r>
            <a:r>
              <a:rPr lang="zh-CN" altLang="en-US" smtClean="0"/>
              <a:t>有重载运算符</a:t>
            </a:r>
            <a:r>
              <a:rPr lang="en-US" altLang="zh-CN" smtClean="0"/>
              <a:t>&lt;&lt;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14800" y="3008313"/>
            <a:ext cx="3657600" cy="1600200"/>
            <a:chOff x="2592" y="2064"/>
            <a:chExt cx="2304" cy="1008"/>
          </a:xfrm>
        </p:grpSpPr>
        <p:sp>
          <p:nvSpPr>
            <p:cNvPr id="413703" name="AutoShape 3"/>
            <p:cNvSpPr>
              <a:spLocks/>
            </p:cNvSpPr>
            <p:nvPr/>
          </p:nvSpPr>
          <p:spPr bwMode="auto">
            <a:xfrm>
              <a:off x="3936" y="2736"/>
              <a:ext cx="960" cy="336"/>
            </a:xfrm>
            <a:prstGeom prst="borderCallout2">
              <a:avLst>
                <a:gd name="adj1" fmla="val 21431"/>
                <a:gd name="adj2" fmla="val -5000"/>
                <a:gd name="adj3" fmla="val 21431"/>
                <a:gd name="adj4" fmla="val -32398"/>
                <a:gd name="adj5" fmla="val -206847"/>
                <a:gd name="adj6" fmla="val -69583"/>
              </a:avLst>
            </a:prstGeom>
            <a:solidFill>
              <a:srgbClr val="FFFFFF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2000">
                  <a:solidFill>
                    <a:schemeClr val="tx1"/>
                  </a:solidFill>
                </a:rPr>
                <a:t>输出项</a:t>
              </a:r>
              <a:endParaRPr lang="zh-CN" altLang="en-US" sz="2000" i="1">
                <a:solidFill>
                  <a:schemeClr val="tx1"/>
                </a:solidFill>
              </a:endParaRPr>
            </a:p>
          </p:txBody>
        </p:sp>
        <p:sp>
          <p:nvSpPr>
            <p:cNvPr id="413704" name="Line 4"/>
            <p:cNvSpPr>
              <a:spLocks noChangeShapeType="1"/>
            </p:cNvSpPr>
            <p:nvPr/>
          </p:nvSpPr>
          <p:spPr bwMode="auto">
            <a:xfrm flipV="1">
              <a:off x="3648" y="2064"/>
              <a:ext cx="432" cy="7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705" name="Line 5"/>
            <p:cNvSpPr>
              <a:spLocks noChangeShapeType="1"/>
            </p:cNvSpPr>
            <p:nvPr/>
          </p:nvSpPr>
          <p:spPr bwMode="auto">
            <a:xfrm flipH="1" flipV="1">
              <a:off x="2592" y="2064"/>
              <a:ext cx="1008" cy="7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1369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413700" name="Text Box 7"/>
          <p:cNvSpPr txBox="1">
            <a:spLocks noChangeArrowheads="1"/>
          </p:cNvSpPr>
          <p:nvPr/>
        </p:nvSpPr>
        <p:spPr bwMode="auto">
          <a:xfrm>
            <a:off x="2514600" y="2557463"/>
            <a:ext cx="51069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&lt;&lt; </a:t>
            </a:r>
            <a:r>
              <a:rPr lang="zh-CN" altLang="en-US" sz="2000" i="1">
                <a:solidFill>
                  <a:srgbClr val="0000FF"/>
                </a:solidFill>
              </a:rPr>
              <a:t>表达式</a:t>
            </a:r>
            <a:r>
              <a:rPr lang="en-US" altLang="zh-CN" sz="2000" i="1">
                <a:solidFill>
                  <a:srgbClr val="0000FF"/>
                </a:solidFill>
              </a:rPr>
              <a:t>1</a:t>
            </a:r>
            <a:r>
              <a:rPr lang="en-US" altLang="zh-CN" sz="2000">
                <a:solidFill>
                  <a:schemeClr val="tx1"/>
                </a:solidFill>
              </a:rPr>
              <a:t> &lt;&lt; </a:t>
            </a:r>
            <a:r>
              <a:rPr lang="zh-CN" altLang="en-US" sz="2000" i="1">
                <a:solidFill>
                  <a:srgbClr val="0000FF"/>
                </a:solidFill>
              </a:rPr>
              <a:t>表达式</a:t>
            </a:r>
            <a:r>
              <a:rPr lang="en-US" altLang="zh-CN" sz="2000" i="1">
                <a:solidFill>
                  <a:srgbClr val="0000FF"/>
                </a:solidFill>
              </a:rPr>
              <a:t>2</a:t>
            </a:r>
            <a:r>
              <a:rPr lang="en-US" altLang="zh-CN" sz="2000">
                <a:solidFill>
                  <a:schemeClr val="tx1"/>
                </a:solidFill>
              </a:rPr>
              <a:t> … &lt;&lt; </a:t>
            </a:r>
            <a:r>
              <a:rPr lang="zh-CN" altLang="en-US" sz="2000" i="1">
                <a:solidFill>
                  <a:srgbClr val="0000FF"/>
                </a:solidFill>
              </a:rPr>
              <a:t>表达式</a:t>
            </a:r>
            <a:r>
              <a:rPr lang="en-US" altLang="zh-CN" sz="2000" i="1">
                <a:solidFill>
                  <a:srgbClr val="0000FF"/>
                </a:solidFill>
              </a:rPr>
              <a:t>n</a:t>
            </a:r>
            <a:r>
              <a:rPr lang="en-US" altLang="zh-CN" sz="2000">
                <a:solidFill>
                  <a:schemeClr val="tx1"/>
                </a:solidFill>
              </a:rPr>
              <a:t> ; </a:t>
            </a:r>
          </a:p>
        </p:txBody>
      </p:sp>
      <p:sp>
        <p:nvSpPr>
          <p:cNvPr id="413701" name="Rectangle 8"/>
          <p:cNvSpPr>
            <a:spLocks noChangeArrowheads="1"/>
          </p:cNvSpPr>
          <p:nvPr/>
        </p:nvSpPr>
        <p:spPr bwMode="auto">
          <a:xfrm>
            <a:off x="838200" y="2581275"/>
            <a:ext cx="1295400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语句格式</a:t>
            </a:r>
          </a:p>
        </p:txBody>
      </p:sp>
      <p:sp>
        <p:nvSpPr>
          <p:cNvPr id="413702" name="Text Box 9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924675" name="Rectangle 3"/>
          <p:cNvSpPr>
            <a:spLocks noChangeArrowheads="1"/>
          </p:cNvSpPr>
          <p:nvPr/>
        </p:nvSpPr>
        <p:spPr bwMode="auto">
          <a:xfrm>
            <a:off x="838200" y="22463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924676" name="Text Box 4"/>
          <p:cNvSpPr txBox="1">
            <a:spLocks noChangeArrowheads="1"/>
          </p:cNvSpPr>
          <p:nvPr/>
        </p:nvSpPr>
        <p:spPr bwMode="auto">
          <a:xfrm>
            <a:off x="838200" y="2627313"/>
            <a:ext cx="4165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&lt;&lt; "a*2=" &lt;&lt; a*2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&lt;&lt; s &lt;&lt; endl ; </a:t>
            </a:r>
          </a:p>
        </p:txBody>
      </p:sp>
      <p:grpSp>
        <p:nvGrpSpPr>
          <p:cNvPr id="414725" name="Group 5"/>
          <p:cNvGrpSpPr>
            <a:grpSpLocks/>
          </p:cNvGrpSpPr>
          <p:nvPr/>
        </p:nvGrpSpPr>
        <p:grpSpPr bwMode="auto">
          <a:xfrm>
            <a:off x="5257800" y="1789113"/>
            <a:ext cx="3276600" cy="4572000"/>
            <a:chOff x="3312" y="1296"/>
            <a:chExt cx="2064" cy="2880"/>
          </a:xfrm>
        </p:grpSpPr>
        <p:grpSp>
          <p:nvGrpSpPr>
            <p:cNvPr id="414727" name="Group 6"/>
            <p:cNvGrpSpPr>
              <a:grpSpLocks/>
            </p:cNvGrpSpPr>
            <p:nvPr/>
          </p:nvGrpSpPr>
          <p:grpSpPr bwMode="auto">
            <a:xfrm>
              <a:off x="3312" y="1296"/>
              <a:ext cx="2064" cy="2880"/>
              <a:chOff x="3312" y="1296"/>
              <a:chExt cx="2064" cy="2880"/>
            </a:xfrm>
          </p:grpSpPr>
          <p:grpSp>
            <p:nvGrpSpPr>
              <p:cNvPr id="414730" name="Group 7"/>
              <p:cNvGrpSpPr>
                <a:grpSpLocks/>
              </p:cNvGrpSpPr>
              <p:nvPr/>
            </p:nvGrpSpPr>
            <p:grpSpPr bwMode="auto">
              <a:xfrm>
                <a:off x="3840" y="1296"/>
                <a:ext cx="1536" cy="2880"/>
                <a:chOff x="3600" y="1344"/>
                <a:chExt cx="1536" cy="2880"/>
              </a:xfrm>
            </p:grpSpPr>
            <p:sp>
              <p:nvSpPr>
                <p:cNvPr id="414735" name="AutoShape 8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536" cy="2880"/>
                </a:xfrm>
                <a:prstGeom prst="wave">
                  <a:avLst>
                    <a:gd name="adj1" fmla="val 4380"/>
                    <a:gd name="adj2" fmla="val 0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4736" name="Line 9"/>
                <p:cNvSpPr>
                  <a:spLocks noChangeShapeType="1"/>
                </p:cNvSpPr>
                <p:nvPr/>
              </p:nvSpPr>
              <p:spPr bwMode="auto">
                <a:xfrm>
                  <a:off x="3600" y="168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37" name="Line 10"/>
                <p:cNvSpPr>
                  <a:spLocks noChangeShapeType="1"/>
                </p:cNvSpPr>
                <p:nvPr/>
              </p:nvSpPr>
              <p:spPr bwMode="auto">
                <a:xfrm>
                  <a:off x="3600" y="187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38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139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39" name="Line 12"/>
                <p:cNvSpPr>
                  <a:spLocks noChangeShapeType="1"/>
                </p:cNvSpPr>
                <p:nvPr/>
              </p:nvSpPr>
              <p:spPr bwMode="auto">
                <a:xfrm>
                  <a:off x="3984" y="134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40" name="Line 13"/>
                <p:cNvSpPr>
                  <a:spLocks noChangeShapeType="1"/>
                </p:cNvSpPr>
                <p:nvPr/>
              </p:nvSpPr>
              <p:spPr bwMode="auto">
                <a:xfrm>
                  <a:off x="4176" y="1392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41" name="Line 14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42" name="Line 15"/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43" name="Line 16"/>
                <p:cNvSpPr>
                  <a:spLocks noChangeShapeType="1"/>
                </p:cNvSpPr>
                <p:nvPr/>
              </p:nvSpPr>
              <p:spPr bwMode="auto">
                <a:xfrm>
                  <a:off x="4752" y="163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44" name="Line 17"/>
                <p:cNvSpPr>
                  <a:spLocks noChangeShapeType="1"/>
                </p:cNvSpPr>
                <p:nvPr/>
              </p:nvSpPr>
              <p:spPr bwMode="auto">
                <a:xfrm>
                  <a:off x="4944" y="158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45" name="Line 18"/>
                <p:cNvSpPr>
                  <a:spLocks noChangeShapeType="1"/>
                </p:cNvSpPr>
                <p:nvPr/>
              </p:nvSpPr>
              <p:spPr bwMode="auto">
                <a:xfrm>
                  <a:off x="3600" y="206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46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225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47" name="Line 20"/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48" name="Line 21"/>
                <p:cNvSpPr>
                  <a:spLocks noChangeShapeType="1"/>
                </p:cNvSpPr>
                <p:nvPr/>
              </p:nvSpPr>
              <p:spPr bwMode="auto">
                <a:xfrm>
                  <a:off x="3600" y="264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49" name="Line 22"/>
                <p:cNvSpPr>
                  <a:spLocks noChangeShapeType="1"/>
                </p:cNvSpPr>
                <p:nvPr/>
              </p:nvSpPr>
              <p:spPr bwMode="auto">
                <a:xfrm>
                  <a:off x="3600" y="283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50" name="Line 23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51" name="Line 24"/>
                <p:cNvSpPr>
                  <a:spLocks noChangeShapeType="1"/>
                </p:cNvSpPr>
                <p:nvPr/>
              </p:nvSpPr>
              <p:spPr bwMode="auto">
                <a:xfrm>
                  <a:off x="3600" y="321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52" name="Line 25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53" name="Line 26"/>
                <p:cNvSpPr>
                  <a:spLocks noChangeShapeType="1"/>
                </p:cNvSpPr>
                <p:nvPr/>
              </p:nvSpPr>
              <p:spPr bwMode="auto">
                <a:xfrm>
                  <a:off x="3600" y="360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4754" name="Line 27"/>
                <p:cNvSpPr>
                  <a:spLocks noChangeShapeType="1"/>
                </p:cNvSpPr>
                <p:nvPr/>
              </p:nvSpPr>
              <p:spPr bwMode="auto">
                <a:xfrm>
                  <a:off x="3600" y="379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14731" name="Text Box 28"/>
              <p:cNvSpPr txBox="1">
                <a:spLocks noChangeArrowheads="1"/>
              </p:cNvSpPr>
              <p:nvPr/>
            </p:nvSpPr>
            <p:spPr bwMode="auto">
              <a:xfrm>
                <a:off x="3388" y="2784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int  a</a:t>
                </a:r>
              </a:p>
            </p:txBody>
          </p:sp>
          <p:sp>
            <p:nvSpPr>
              <p:cNvPr id="414732" name="Rectangle 29"/>
              <p:cNvSpPr>
                <a:spLocks noChangeArrowheads="1"/>
              </p:cNvSpPr>
              <p:nvPr/>
            </p:nvSpPr>
            <p:spPr bwMode="auto">
              <a:xfrm>
                <a:off x="3849" y="2792"/>
                <a:ext cx="1526" cy="75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14733" name="Text Box 30"/>
              <p:cNvSpPr txBox="1">
                <a:spLocks noChangeArrowheads="1"/>
              </p:cNvSpPr>
              <p:nvPr/>
            </p:nvSpPr>
            <p:spPr bwMode="auto">
              <a:xfrm>
                <a:off x="3312" y="2017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char  s</a:t>
                </a:r>
              </a:p>
            </p:txBody>
          </p:sp>
          <p:sp>
            <p:nvSpPr>
              <p:cNvPr id="414734" name="Rectangle 31"/>
              <p:cNvSpPr>
                <a:spLocks noChangeArrowheads="1"/>
              </p:cNvSpPr>
              <p:nvPr/>
            </p:nvSpPr>
            <p:spPr bwMode="auto">
              <a:xfrm>
                <a:off x="3850" y="2025"/>
                <a:ext cx="1526" cy="183"/>
              </a:xfrm>
              <a:prstGeom prst="rect">
                <a:avLst/>
              </a:prstGeom>
              <a:solidFill>
                <a:srgbClr val="FFCC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4728" name="Text Box 32"/>
            <p:cNvSpPr txBox="1">
              <a:spLocks noChangeArrowheads="1"/>
            </p:cNvSpPr>
            <p:nvPr/>
          </p:nvSpPr>
          <p:spPr bwMode="auto">
            <a:xfrm>
              <a:off x="3852" y="2750"/>
              <a:ext cx="152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0    0    1    0    0    0    1    1</a:t>
              </a:r>
            </a:p>
          </p:txBody>
        </p:sp>
        <p:sp>
          <p:nvSpPr>
            <p:cNvPr id="414729" name="Text Box 33"/>
            <p:cNvSpPr txBox="1">
              <a:spLocks noChangeArrowheads="1"/>
            </p:cNvSpPr>
            <p:nvPr/>
          </p:nvSpPr>
          <p:spPr bwMode="auto">
            <a:xfrm>
              <a:off x="3852" y="1986"/>
              <a:ext cx="15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>
                  <a:solidFill>
                    <a:srgbClr val="0000FF"/>
                  </a:solidFill>
                </a:rPr>
                <a:t>0    1    0    0    0    0    0    1</a:t>
              </a:r>
            </a:p>
          </p:txBody>
        </p:sp>
      </p:grpSp>
      <p:sp>
        <p:nvSpPr>
          <p:cNvPr id="414726" name="Text Box 34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2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autoUpdateAnimBg="0"/>
      <p:bldP spid="924676" grpId="0" autoUpdateAnimBg="0"/>
    </p:bld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838200" y="3908425"/>
            <a:ext cx="3733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25699" name="Oval 3"/>
          <p:cNvSpPr>
            <a:spLocks noChangeArrowheads="1"/>
          </p:cNvSpPr>
          <p:nvPr/>
        </p:nvSpPr>
        <p:spPr bwMode="auto">
          <a:xfrm>
            <a:off x="1828800" y="3832225"/>
            <a:ext cx="6096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157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838200" y="22463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15750" name="Text Box 6"/>
          <p:cNvSpPr txBox="1">
            <a:spLocks noChangeArrowheads="1"/>
          </p:cNvSpPr>
          <p:nvPr/>
        </p:nvSpPr>
        <p:spPr bwMode="auto">
          <a:xfrm>
            <a:off x="838200" y="2627313"/>
            <a:ext cx="3657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cout &lt;&lt; "a*2=" &lt;&lt; a*2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&lt;&lt; s &lt;&lt; endl ; </a:t>
            </a:r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914400" y="5202238"/>
            <a:ext cx="3733800" cy="1220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</p:txBody>
      </p:sp>
      <p:sp>
        <p:nvSpPr>
          <p:cNvPr id="415752" name="Text Box 8"/>
          <p:cNvSpPr txBox="1">
            <a:spLocks noChangeArrowheads="1"/>
          </p:cNvSpPr>
          <p:nvPr/>
        </p:nvSpPr>
        <p:spPr bwMode="auto">
          <a:xfrm>
            <a:off x="914400" y="4811713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FF"/>
                </a:solidFill>
              </a:rPr>
              <a:t>输出</a:t>
            </a:r>
          </a:p>
        </p:txBody>
      </p:sp>
      <p:sp>
        <p:nvSpPr>
          <p:cNvPr id="925705" name="AutoShape 9"/>
          <p:cNvSpPr>
            <a:spLocks/>
          </p:cNvSpPr>
          <p:nvPr/>
        </p:nvSpPr>
        <p:spPr bwMode="auto">
          <a:xfrm>
            <a:off x="3276600" y="2398713"/>
            <a:ext cx="2808288" cy="533400"/>
          </a:xfrm>
          <a:prstGeom prst="borderCallout2">
            <a:avLst>
              <a:gd name="adj1" fmla="val 21431"/>
              <a:gd name="adj2" fmla="val -2713"/>
              <a:gd name="adj3" fmla="val 21431"/>
              <a:gd name="adj4" fmla="val -15375"/>
              <a:gd name="adj5" fmla="val 268153"/>
              <a:gd name="adj6" fmla="val -3810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字符串常量，直接输出</a:t>
            </a:r>
            <a:endParaRPr lang="zh-CN" altLang="en-US" sz="2000" i="1">
              <a:solidFill>
                <a:schemeClr val="tx1"/>
              </a:solidFill>
            </a:endParaRPr>
          </a:p>
        </p:txBody>
      </p:sp>
      <p:sp>
        <p:nvSpPr>
          <p:cNvPr id="925706" name="Freeform 10"/>
          <p:cNvSpPr>
            <a:spLocks/>
          </p:cNvSpPr>
          <p:nvPr/>
        </p:nvSpPr>
        <p:spPr bwMode="auto">
          <a:xfrm>
            <a:off x="1295400" y="4456113"/>
            <a:ext cx="762000" cy="838200"/>
          </a:xfrm>
          <a:custGeom>
            <a:avLst/>
            <a:gdLst>
              <a:gd name="T0" fmla="*/ 2147483647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0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480" y="0"/>
                </a:moveTo>
                <a:cubicBezTo>
                  <a:pt x="340" y="40"/>
                  <a:pt x="200" y="80"/>
                  <a:pt x="144" y="144"/>
                </a:cubicBezTo>
                <a:cubicBezTo>
                  <a:pt x="88" y="208"/>
                  <a:pt x="168" y="320"/>
                  <a:pt x="144" y="384"/>
                </a:cubicBezTo>
                <a:cubicBezTo>
                  <a:pt x="120" y="448"/>
                  <a:pt x="60" y="488"/>
                  <a:pt x="0" y="52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415755" name="Group 11"/>
          <p:cNvGrpSpPr>
            <a:grpSpLocks/>
          </p:cNvGrpSpPr>
          <p:nvPr/>
        </p:nvGrpSpPr>
        <p:grpSpPr bwMode="auto">
          <a:xfrm>
            <a:off x="5257800" y="1789113"/>
            <a:ext cx="3276600" cy="4572000"/>
            <a:chOff x="3312" y="1296"/>
            <a:chExt cx="2064" cy="2880"/>
          </a:xfrm>
        </p:grpSpPr>
        <p:grpSp>
          <p:nvGrpSpPr>
            <p:cNvPr id="415757" name="Group 12"/>
            <p:cNvGrpSpPr>
              <a:grpSpLocks/>
            </p:cNvGrpSpPr>
            <p:nvPr/>
          </p:nvGrpSpPr>
          <p:grpSpPr bwMode="auto">
            <a:xfrm>
              <a:off x="3312" y="1296"/>
              <a:ext cx="2064" cy="2880"/>
              <a:chOff x="3312" y="1296"/>
              <a:chExt cx="2064" cy="2880"/>
            </a:xfrm>
          </p:grpSpPr>
          <p:grpSp>
            <p:nvGrpSpPr>
              <p:cNvPr id="415760" name="Group 13"/>
              <p:cNvGrpSpPr>
                <a:grpSpLocks/>
              </p:cNvGrpSpPr>
              <p:nvPr/>
            </p:nvGrpSpPr>
            <p:grpSpPr bwMode="auto">
              <a:xfrm>
                <a:off x="3840" y="1296"/>
                <a:ext cx="1536" cy="2880"/>
                <a:chOff x="3600" y="1344"/>
                <a:chExt cx="1536" cy="2880"/>
              </a:xfrm>
            </p:grpSpPr>
            <p:sp>
              <p:nvSpPr>
                <p:cNvPr id="415765" name="AutoShape 14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536" cy="2880"/>
                </a:xfrm>
                <a:prstGeom prst="wave">
                  <a:avLst>
                    <a:gd name="adj1" fmla="val 4380"/>
                    <a:gd name="adj2" fmla="val 0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5766" name="Line 15"/>
                <p:cNvSpPr>
                  <a:spLocks noChangeShapeType="1"/>
                </p:cNvSpPr>
                <p:nvPr/>
              </p:nvSpPr>
              <p:spPr bwMode="auto">
                <a:xfrm>
                  <a:off x="3600" y="168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67" name="Line 16"/>
                <p:cNvSpPr>
                  <a:spLocks noChangeShapeType="1"/>
                </p:cNvSpPr>
                <p:nvPr/>
              </p:nvSpPr>
              <p:spPr bwMode="auto">
                <a:xfrm>
                  <a:off x="3600" y="187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68" name="Line 17"/>
                <p:cNvSpPr>
                  <a:spLocks noChangeShapeType="1"/>
                </p:cNvSpPr>
                <p:nvPr/>
              </p:nvSpPr>
              <p:spPr bwMode="auto">
                <a:xfrm>
                  <a:off x="3792" y="139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69" name="Line 18"/>
                <p:cNvSpPr>
                  <a:spLocks noChangeShapeType="1"/>
                </p:cNvSpPr>
                <p:nvPr/>
              </p:nvSpPr>
              <p:spPr bwMode="auto">
                <a:xfrm>
                  <a:off x="3984" y="134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70" name="Line 19"/>
                <p:cNvSpPr>
                  <a:spLocks noChangeShapeType="1"/>
                </p:cNvSpPr>
                <p:nvPr/>
              </p:nvSpPr>
              <p:spPr bwMode="auto">
                <a:xfrm>
                  <a:off x="4176" y="1392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71" name="Line 20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72" name="Line 21"/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73" name="Line 22"/>
                <p:cNvSpPr>
                  <a:spLocks noChangeShapeType="1"/>
                </p:cNvSpPr>
                <p:nvPr/>
              </p:nvSpPr>
              <p:spPr bwMode="auto">
                <a:xfrm>
                  <a:off x="4752" y="163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74" name="Line 23"/>
                <p:cNvSpPr>
                  <a:spLocks noChangeShapeType="1"/>
                </p:cNvSpPr>
                <p:nvPr/>
              </p:nvSpPr>
              <p:spPr bwMode="auto">
                <a:xfrm>
                  <a:off x="4944" y="158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75" name="Line 24"/>
                <p:cNvSpPr>
                  <a:spLocks noChangeShapeType="1"/>
                </p:cNvSpPr>
                <p:nvPr/>
              </p:nvSpPr>
              <p:spPr bwMode="auto">
                <a:xfrm>
                  <a:off x="3600" y="206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76" name="Line 25"/>
                <p:cNvSpPr>
                  <a:spLocks noChangeShapeType="1"/>
                </p:cNvSpPr>
                <p:nvPr/>
              </p:nvSpPr>
              <p:spPr bwMode="auto">
                <a:xfrm>
                  <a:off x="3600" y="225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77" name="Line 26"/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78" name="Line 27"/>
                <p:cNvSpPr>
                  <a:spLocks noChangeShapeType="1"/>
                </p:cNvSpPr>
                <p:nvPr/>
              </p:nvSpPr>
              <p:spPr bwMode="auto">
                <a:xfrm>
                  <a:off x="3600" y="264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79" name="Line 28"/>
                <p:cNvSpPr>
                  <a:spLocks noChangeShapeType="1"/>
                </p:cNvSpPr>
                <p:nvPr/>
              </p:nvSpPr>
              <p:spPr bwMode="auto">
                <a:xfrm>
                  <a:off x="3600" y="283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80" name="Line 29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81" name="Line 30"/>
                <p:cNvSpPr>
                  <a:spLocks noChangeShapeType="1"/>
                </p:cNvSpPr>
                <p:nvPr/>
              </p:nvSpPr>
              <p:spPr bwMode="auto">
                <a:xfrm>
                  <a:off x="3600" y="321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82" name="Line 31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83" name="Line 32"/>
                <p:cNvSpPr>
                  <a:spLocks noChangeShapeType="1"/>
                </p:cNvSpPr>
                <p:nvPr/>
              </p:nvSpPr>
              <p:spPr bwMode="auto">
                <a:xfrm>
                  <a:off x="3600" y="360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5784" name="Line 33"/>
                <p:cNvSpPr>
                  <a:spLocks noChangeShapeType="1"/>
                </p:cNvSpPr>
                <p:nvPr/>
              </p:nvSpPr>
              <p:spPr bwMode="auto">
                <a:xfrm>
                  <a:off x="3600" y="379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15761" name="Text Box 34"/>
              <p:cNvSpPr txBox="1">
                <a:spLocks noChangeArrowheads="1"/>
              </p:cNvSpPr>
              <p:nvPr/>
            </p:nvSpPr>
            <p:spPr bwMode="auto">
              <a:xfrm>
                <a:off x="3388" y="2784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int  a</a:t>
                </a:r>
              </a:p>
            </p:txBody>
          </p:sp>
          <p:sp>
            <p:nvSpPr>
              <p:cNvPr id="415762" name="Rectangle 35"/>
              <p:cNvSpPr>
                <a:spLocks noChangeArrowheads="1"/>
              </p:cNvSpPr>
              <p:nvPr/>
            </p:nvSpPr>
            <p:spPr bwMode="auto">
              <a:xfrm>
                <a:off x="3849" y="2792"/>
                <a:ext cx="1526" cy="75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15763" name="Text Box 36"/>
              <p:cNvSpPr txBox="1">
                <a:spLocks noChangeArrowheads="1"/>
              </p:cNvSpPr>
              <p:nvPr/>
            </p:nvSpPr>
            <p:spPr bwMode="auto">
              <a:xfrm>
                <a:off x="3312" y="2017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char  s</a:t>
                </a:r>
              </a:p>
            </p:txBody>
          </p:sp>
          <p:sp>
            <p:nvSpPr>
              <p:cNvPr id="415764" name="Rectangle 37"/>
              <p:cNvSpPr>
                <a:spLocks noChangeArrowheads="1"/>
              </p:cNvSpPr>
              <p:nvPr/>
            </p:nvSpPr>
            <p:spPr bwMode="auto">
              <a:xfrm>
                <a:off x="3850" y="2025"/>
                <a:ext cx="1526" cy="183"/>
              </a:xfrm>
              <a:prstGeom prst="rect">
                <a:avLst/>
              </a:prstGeom>
              <a:solidFill>
                <a:srgbClr val="FFCC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5758" name="Text Box 38"/>
            <p:cNvSpPr txBox="1">
              <a:spLocks noChangeArrowheads="1"/>
            </p:cNvSpPr>
            <p:nvPr/>
          </p:nvSpPr>
          <p:spPr bwMode="auto">
            <a:xfrm>
              <a:off x="3852" y="2750"/>
              <a:ext cx="152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0    0    1    0    0    0    1    1</a:t>
              </a:r>
            </a:p>
          </p:txBody>
        </p:sp>
        <p:sp>
          <p:nvSpPr>
            <p:cNvPr id="415759" name="Text Box 39"/>
            <p:cNvSpPr txBox="1">
              <a:spLocks noChangeArrowheads="1"/>
            </p:cNvSpPr>
            <p:nvPr/>
          </p:nvSpPr>
          <p:spPr bwMode="auto">
            <a:xfrm>
              <a:off x="3852" y="1986"/>
              <a:ext cx="15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>
                  <a:solidFill>
                    <a:srgbClr val="0000FF"/>
                  </a:solidFill>
                </a:rPr>
                <a:t>0    1    0    0    0    0    0    1</a:t>
              </a:r>
            </a:p>
          </p:txBody>
        </p:sp>
      </p:grpSp>
      <p:sp>
        <p:nvSpPr>
          <p:cNvPr id="415756" name="Text Box 40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25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5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animBg="1"/>
      <p:bldP spid="925705" grpId="0" animBg="1" autoUpdateAnimBg="0"/>
      <p:bldP spid="925706" grpId="0" animBg="1"/>
    </p:bld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838200" y="3908425"/>
            <a:ext cx="3733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16771" name="Oval 3"/>
          <p:cNvSpPr>
            <a:spLocks noChangeArrowheads="1"/>
          </p:cNvSpPr>
          <p:nvPr/>
        </p:nvSpPr>
        <p:spPr bwMode="auto">
          <a:xfrm>
            <a:off x="1828800" y="3832225"/>
            <a:ext cx="6096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16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838200" y="22463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16774" name="Text Box 6"/>
          <p:cNvSpPr txBox="1">
            <a:spLocks noChangeArrowheads="1"/>
          </p:cNvSpPr>
          <p:nvPr/>
        </p:nvSpPr>
        <p:spPr bwMode="auto">
          <a:xfrm>
            <a:off x="838200" y="2627313"/>
            <a:ext cx="3657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cout &lt;&lt; "a*2=" &lt;&lt; a*2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&lt;&lt; s &lt;&lt; endl ; </a:t>
            </a:r>
          </a:p>
        </p:txBody>
      </p:sp>
      <p:sp>
        <p:nvSpPr>
          <p:cNvPr id="416775" name="Text Box 7"/>
          <p:cNvSpPr txBox="1">
            <a:spLocks noChangeArrowheads="1"/>
          </p:cNvSpPr>
          <p:nvPr/>
        </p:nvSpPr>
        <p:spPr bwMode="auto">
          <a:xfrm>
            <a:off x="914400" y="5202238"/>
            <a:ext cx="3733800" cy="1220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a*2=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</p:txBody>
      </p:sp>
      <p:sp>
        <p:nvSpPr>
          <p:cNvPr id="416776" name="Text Box 8"/>
          <p:cNvSpPr txBox="1">
            <a:spLocks noChangeArrowheads="1"/>
          </p:cNvSpPr>
          <p:nvPr/>
        </p:nvSpPr>
        <p:spPr bwMode="auto">
          <a:xfrm>
            <a:off x="914400" y="4811713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FF"/>
                </a:solidFill>
              </a:rPr>
              <a:t>输出</a:t>
            </a:r>
          </a:p>
        </p:txBody>
      </p:sp>
      <p:sp>
        <p:nvSpPr>
          <p:cNvPr id="416777" name="Freeform 9"/>
          <p:cNvSpPr>
            <a:spLocks/>
          </p:cNvSpPr>
          <p:nvPr/>
        </p:nvSpPr>
        <p:spPr bwMode="auto">
          <a:xfrm>
            <a:off x="1295400" y="4456113"/>
            <a:ext cx="762000" cy="838200"/>
          </a:xfrm>
          <a:custGeom>
            <a:avLst/>
            <a:gdLst>
              <a:gd name="T0" fmla="*/ 2147483647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0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480" y="0"/>
                </a:moveTo>
                <a:cubicBezTo>
                  <a:pt x="340" y="40"/>
                  <a:pt x="200" y="80"/>
                  <a:pt x="144" y="144"/>
                </a:cubicBezTo>
                <a:cubicBezTo>
                  <a:pt x="88" y="208"/>
                  <a:pt x="168" y="320"/>
                  <a:pt x="144" y="384"/>
                </a:cubicBezTo>
                <a:cubicBezTo>
                  <a:pt x="120" y="448"/>
                  <a:pt x="60" y="488"/>
                  <a:pt x="0" y="52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416778" name="Group 10"/>
          <p:cNvGrpSpPr>
            <a:grpSpLocks/>
          </p:cNvGrpSpPr>
          <p:nvPr/>
        </p:nvGrpSpPr>
        <p:grpSpPr bwMode="auto">
          <a:xfrm>
            <a:off x="5257800" y="1789113"/>
            <a:ext cx="3276600" cy="4572000"/>
            <a:chOff x="3312" y="1296"/>
            <a:chExt cx="2064" cy="2880"/>
          </a:xfrm>
        </p:grpSpPr>
        <p:grpSp>
          <p:nvGrpSpPr>
            <p:cNvPr id="416780" name="Group 11"/>
            <p:cNvGrpSpPr>
              <a:grpSpLocks/>
            </p:cNvGrpSpPr>
            <p:nvPr/>
          </p:nvGrpSpPr>
          <p:grpSpPr bwMode="auto">
            <a:xfrm>
              <a:off x="3312" y="1296"/>
              <a:ext cx="2064" cy="2880"/>
              <a:chOff x="3312" y="1296"/>
              <a:chExt cx="2064" cy="2880"/>
            </a:xfrm>
          </p:grpSpPr>
          <p:grpSp>
            <p:nvGrpSpPr>
              <p:cNvPr id="416783" name="Group 12"/>
              <p:cNvGrpSpPr>
                <a:grpSpLocks/>
              </p:cNvGrpSpPr>
              <p:nvPr/>
            </p:nvGrpSpPr>
            <p:grpSpPr bwMode="auto">
              <a:xfrm>
                <a:off x="3840" y="1296"/>
                <a:ext cx="1536" cy="2880"/>
                <a:chOff x="3600" y="1344"/>
                <a:chExt cx="1536" cy="2880"/>
              </a:xfrm>
            </p:grpSpPr>
            <p:sp>
              <p:nvSpPr>
                <p:cNvPr id="416788" name="AutoShape 13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536" cy="2880"/>
                </a:xfrm>
                <a:prstGeom prst="wave">
                  <a:avLst>
                    <a:gd name="adj1" fmla="val 4380"/>
                    <a:gd name="adj2" fmla="val 0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6789" name="Line 14"/>
                <p:cNvSpPr>
                  <a:spLocks noChangeShapeType="1"/>
                </p:cNvSpPr>
                <p:nvPr/>
              </p:nvSpPr>
              <p:spPr bwMode="auto">
                <a:xfrm>
                  <a:off x="3600" y="168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790" name="Line 15"/>
                <p:cNvSpPr>
                  <a:spLocks noChangeShapeType="1"/>
                </p:cNvSpPr>
                <p:nvPr/>
              </p:nvSpPr>
              <p:spPr bwMode="auto">
                <a:xfrm>
                  <a:off x="3600" y="187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791" name="Line 16"/>
                <p:cNvSpPr>
                  <a:spLocks noChangeShapeType="1"/>
                </p:cNvSpPr>
                <p:nvPr/>
              </p:nvSpPr>
              <p:spPr bwMode="auto">
                <a:xfrm>
                  <a:off x="3792" y="139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792" name="Line 17"/>
                <p:cNvSpPr>
                  <a:spLocks noChangeShapeType="1"/>
                </p:cNvSpPr>
                <p:nvPr/>
              </p:nvSpPr>
              <p:spPr bwMode="auto">
                <a:xfrm>
                  <a:off x="3984" y="134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793" name="Line 18"/>
                <p:cNvSpPr>
                  <a:spLocks noChangeShapeType="1"/>
                </p:cNvSpPr>
                <p:nvPr/>
              </p:nvSpPr>
              <p:spPr bwMode="auto">
                <a:xfrm>
                  <a:off x="4176" y="1392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794" name="Line 19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795" name="Line 20"/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796" name="Line 21"/>
                <p:cNvSpPr>
                  <a:spLocks noChangeShapeType="1"/>
                </p:cNvSpPr>
                <p:nvPr/>
              </p:nvSpPr>
              <p:spPr bwMode="auto">
                <a:xfrm>
                  <a:off x="4752" y="163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797" name="Line 22"/>
                <p:cNvSpPr>
                  <a:spLocks noChangeShapeType="1"/>
                </p:cNvSpPr>
                <p:nvPr/>
              </p:nvSpPr>
              <p:spPr bwMode="auto">
                <a:xfrm>
                  <a:off x="4944" y="158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798" name="Line 23"/>
                <p:cNvSpPr>
                  <a:spLocks noChangeShapeType="1"/>
                </p:cNvSpPr>
                <p:nvPr/>
              </p:nvSpPr>
              <p:spPr bwMode="auto">
                <a:xfrm>
                  <a:off x="3600" y="206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799" name="Line 24"/>
                <p:cNvSpPr>
                  <a:spLocks noChangeShapeType="1"/>
                </p:cNvSpPr>
                <p:nvPr/>
              </p:nvSpPr>
              <p:spPr bwMode="auto">
                <a:xfrm>
                  <a:off x="3600" y="225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800" name="Line 25"/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801" name="Line 26"/>
                <p:cNvSpPr>
                  <a:spLocks noChangeShapeType="1"/>
                </p:cNvSpPr>
                <p:nvPr/>
              </p:nvSpPr>
              <p:spPr bwMode="auto">
                <a:xfrm>
                  <a:off x="3600" y="264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802" name="Line 27"/>
                <p:cNvSpPr>
                  <a:spLocks noChangeShapeType="1"/>
                </p:cNvSpPr>
                <p:nvPr/>
              </p:nvSpPr>
              <p:spPr bwMode="auto">
                <a:xfrm>
                  <a:off x="3600" y="283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803" name="Line 28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804" name="Line 29"/>
                <p:cNvSpPr>
                  <a:spLocks noChangeShapeType="1"/>
                </p:cNvSpPr>
                <p:nvPr/>
              </p:nvSpPr>
              <p:spPr bwMode="auto">
                <a:xfrm>
                  <a:off x="3600" y="321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805" name="Line 30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806" name="Line 31"/>
                <p:cNvSpPr>
                  <a:spLocks noChangeShapeType="1"/>
                </p:cNvSpPr>
                <p:nvPr/>
              </p:nvSpPr>
              <p:spPr bwMode="auto">
                <a:xfrm>
                  <a:off x="3600" y="360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6807" name="Line 32"/>
                <p:cNvSpPr>
                  <a:spLocks noChangeShapeType="1"/>
                </p:cNvSpPr>
                <p:nvPr/>
              </p:nvSpPr>
              <p:spPr bwMode="auto">
                <a:xfrm>
                  <a:off x="3600" y="379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16784" name="Text Box 33"/>
              <p:cNvSpPr txBox="1">
                <a:spLocks noChangeArrowheads="1"/>
              </p:cNvSpPr>
              <p:nvPr/>
            </p:nvSpPr>
            <p:spPr bwMode="auto">
              <a:xfrm>
                <a:off x="3388" y="2784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int  a</a:t>
                </a:r>
              </a:p>
            </p:txBody>
          </p:sp>
          <p:sp>
            <p:nvSpPr>
              <p:cNvPr id="416785" name="Rectangle 34"/>
              <p:cNvSpPr>
                <a:spLocks noChangeArrowheads="1"/>
              </p:cNvSpPr>
              <p:nvPr/>
            </p:nvSpPr>
            <p:spPr bwMode="auto">
              <a:xfrm>
                <a:off x="3849" y="2792"/>
                <a:ext cx="1526" cy="75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16786" name="Text Box 35"/>
              <p:cNvSpPr txBox="1">
                <a:spLocks noChangeArrowheads="1"/>
              </p:cNvSpPr>
              <p:nvPr/>
            </p:nvSpPr>
            <p:spPr bwMode="auto">
              <a:xfrm>
                <a:off x="3312" y="2017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char  s</a:t>
                </a:r>
              </a:p>
            </p:txBody>
          </p:sp>
          <p:sp>
            <p:nvSpPr>
              <p:cNvPr id="416787" name="Rectangle 36"/>
              <p:cNvSpPr>
                <a:spLocks noChangeArrowheads="1"/>
              </p:cNvSpPr>
              <p:nvPr/>
            </p:nvSpPr>
            <p:spPr bwMode="auto">
              <a:xfrm>
                <a:off x="3850" y="2025"/>
                <a:ext cx="1526" cy="183"/>
              </a:xfrm>
              <a:prstGeom prst="rect">
                <a:avLst/>
              </a:prstGeom>
              <a:solidFill>
                <a:srgbClr val="FFCC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6781" name="Text Box 37"/>
            <p:cNvSpPr txBox="1">
              <a:spLocks noChangeArrowheads="1"/>
            </p:cNvSpPr>
            <p:nvPr/>
          </p:nvSpPr>
          <p:spPr bwMode="auto">
            <a:xfrm>
              <a:off x="3852" y="2750"/>
              <a:ext cx="152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0    0    1    0    0    0    1    1</a:t>
              </a:r>
            </a:p>
          </p:txBody>
        </p:sp>
        <p:sp>
          <p:nvSpPr>
            <p:cNvPr id="416782" name="Text Box 38"/>
            <p:cNvSpPr txBox="1">
              <a:spLocks noChangeArrowheads="1"/>
            </p:cNvSpPr>
            <p:nvPr/>
          </p:nvSpPr>
          <p:spPr bwMode="auto">
            <a:xfrm>
              <a:off x="3852" y="1986"/>
              <a:ext cx="15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>
                  <a:solidFill>
                    <a:srgbClr val="0000FF"/>
                  </a:solidFill>
                </a:rPr>
                <a:t>0    1    0    0    0    0    0    1</a:t>
              </a:r>
            </a:p>
          </p:txBody>
        </p:sp>
      </p:grpSp>
      <p:sp>
        <p:nvSpPr>
          <p:cNvPr id="416779" name="Text Box 39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  <p:grpSp>
        <p:nvGrpSpPr>
          <p:cNvPr id="417795" name="Group 3"/>
          <p:cNvGrpSpPr>
            <a:grpSpLocks/>
          </p:cNvGrpSpPr>
          <p:nvPr/>
        </p:nvGrpSpPr>
        <p:grpSpPr bwMode="auto">
          <a:xfrm>
            <a:off x="5257800" y="1789113"/>
            <a:ext cx="3276600" cy="4572000"/>
            <a:chOff x="3312" y="1296"/>
            <a:chExt cx="2064" cy="2880"/>
          </a:xfrm>
        </p:grpSpPr>
        <p:grpSp>
          <p:nvGrpSpPr>
            <p:cNvPr id="417807" name="Group 4"/>
            <p:cNvGrpSpPr>
              <a:grpSpLocks/>
            </p:cNvGrpSpPr>
            <p:nvPr/>
          </p:nvGrpSpPr>
          <p:grpSpPr bwMode="auto">
            <a:xfrm>
              <a:off x="3312" y="1296"/>
              <a:ext cx="2064" cy="2880"/>
              <a:chOff x="3312" y="1296"/>
              <a:chExt cx="2064" cy="2880"/>
            </a:xfrm>
          </p:grpSpPr>
          <p:grpSp>
            <p:nvGrpSpPr>
              <p:cNvPr id="417810" name="Group 5"/>
              <p:cNvGrpSpPr>
                <a:grpSpLocks/>
              </p:cNvGrpSpPr>
              <p:nvPr/>
            </p:nvGrpSpPr>
            <p:grpSpPr bwMode="auto">
              <a:xfrm>
                <a:off x="3840" y="1296"/>
                <a:ext cx="1536" cy="2880"/>
                <a:chOff x="3600" y="1344"/>
                <a:chExt cx="1536" cy="2880"/>
              </a:xfrm>
            </p:grpSpPr>
            <p:sp>
              <p:nvSpPr>
                <p:cNvPr id="417815" name="AutoShape 6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536" cy="2880"/>
                </a:xfrm>
                <a:prstGeom prst="wave">
                  <a:avLst>
                    <a:gd name="adj1" fmla="val 4380"/>
                    <a:gd name="adj2" fmla="val 0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7816" name="Line 7"/>
                <p:cNvSpPr>
                  <a:spLocks noChangeShapeType="1"/>
                </p:cNvSpPr>
                <p:nvPr/>
              </p:nvSpPr>
              <p:spPr bwMode="auto">
                <a:xfrm>
                  <a:off x="3600" y="168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17" name="Line 8"/>
                <p:cNvSpPr>
                  <a:spLocks noChangeShapeType="1"/>
                </p:cNvSpPr>
                <p:nvPr/>
              </p:nvSpPr>
              <p:spPr bwMode="auto">
                <a:xfrm>
                  <a:off x="3600" y="187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18" name="Line 9"/>
                <p:cNvSpPr>
                  <a:spLocks noChangeShapeType="1"/>
                </p:cNvSpPr>
                <p:nvPr/>
              </p:nvSpPr>
              <p:spPr bwMode="auto">
                <a:xfrm>
                  <a:off x="3792" y="139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19" name="Line 10"/>
                <p:cNvSpPr>
                  <a:spLocks noChangeShapeType="1"/>
                </p:cNvSpPr>
                <p:nvPr/>
              </p:nvSpPr>
              <p:spPr bwMode="auto">
                <a:xfrm>
                  <a:off x="3984" y="134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20" name="Line 11"/>
                <p:cNvSpPr>
                  <a:spLocks noChangeShapeType="1"/>
                </p:cNvSpPr>
                <p:nvPr/>
              </p:nvSpPr>
              <p:spPr bwMode="auto">
                <a:xfrm>
                  <a:off x="4176" y="1392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21" name="Line 12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22" name="Line 13"/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23" name="Line 14"/>
                <p:cNvSpPr>
                  <a:spLocks noChangeShapeType="1"/>
                </p:cNvSpPr>
                <p:nvPr/>
              </p:nvSpPr>
              <p:spPr bwMode="auto">
                <a:xfrm>
                  <a:off x="4752" y="163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24" name="Line 15"/>
                <p:cNvSpPr>
                  <a:spLocks noChangeShapeType="1"/>
                </p:cNvSpPr>
                <p:nvPr/>
              </p:nvSpPr>
              <p:spPr bwMode="auto">
                <a:xfrm>
                  <a:off x="4944" y="158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25" name="Line 16"/>
                <p:cNvSpPr>
                  <a:spLocks noChangeShapeType="1"/>
                </p:cNvSpPr>
                <p:nvPr/>
              </p:nvSpPr>
              <p:spPr bwMode="auto">
                <a:xfrm>
                  <a:off x="3600" y="206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26" name="Line 17"/>
                <p:cNvSpPr>
                  <a:spLocks noChangeShapeType="1"/>
                </p:cNvSpPr>
                <p:nvPr/>
              </p:nvSpPr>
              <p:spPr bwMode="auto">
                <a:xfrm>
                  <a:off x="3600" y="225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27" name="Line 18"/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28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264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29" name="Line 20"/>
                <p:cNvSpPr>
                  <a:spLocks noChangeShapeType="1"/>
                </p:cNvSpPr>
                <p:nvPr/>
              </p:nvSpPr>
              <p:spPr bwMode="auto">
                <a:xfrm>
                  <a:off x="3600" y="283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30" name="Line 21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31" name="Line 22"/>
                <p:cNvSpPr>
                  <a:spLocks noChangeShapeType="1"/>
                </p:cNvSpPr>
                <p:nvPr/>
              </p:nvSpPr>
              <p:spPr bwMode="auto">
                <a:xfrm>
                  <a:off x="3600" y="321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32" name="Line 23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33" name="Line 24"/>
                <p:cNvSpPr>
                  <a:spLocks noChangeShapeType="1"/>
                </p:cNvSpPr>
                <p:nvPr/>
              </p:nvSpPr>
              <p:spPr bwMode="auto">
                <a:xfrm>
                  <a:off x="3600" y="360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7834" name="Line 25"/>
                <p:cNvSpPr>
                  <a:spLocks noChangeShapeType="1"/>
                </p:cNvSpPr>
                <p:nvPr/>
              </p:nvSpPr>
              <p:spPr bwMode="auto">
                <a:xfrm>
                  <a:off x="3600" y="379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17811" name="Text Box 26"/>
              <p:cNvSpPr txBox="1">
                <a:spLocks noChangeArrowheads="1"/>
              </p:cNvSpPr>
              <p:nvPr/>
            </p:nvSpPr>
            <p:spPr bwMode="auto">
              <a:xfrm>
                <a:off x="3388" y="2784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int  a</a:t>
                </a:r>
              </a:p>
            </p:txBody>
          </p:sp>
          <p:sp>
            <p:nvSpPr>
              <p:cNvPr id="417812" name="Rectangle 27"/>
              <p:cNvSpPr>
                <a:spLocks noChangeArrowheads="1"/>
              </p:cNvSpPr>
              <p:nvPr/>
            </p:nvSpPr>
            <p:spPr bwMode="auto">
              <a:xfrm>
                <a:off x="3849" y="2792"/>
                <a:ext cx="1526" cy="75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17813" name="Text Box 28"/>
              <p:cNvSpPr txBox="1">
                <a:spLocks noChangeArrowheads="1"/>
              </p:cNvSpPr>
              <p:nvPr/>
            </p:nvSpPr>
            <p:spPr bwMode="auto">
              <a:xfrm>
                <a:off x="3312" y="2017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char  s</a:t>
                </a:r>
              </a:p>
            </p:txBody>
          </p:sp>
          <p:sp>
            <p:nvSpPr>
              <p:cNvPr id="417814" name="Rectangle 29"/>
              <p:cNvSpPr>
                <a:spLocks noChangeArrowheads="1"/>
              </p:cNvSpPr>
              <p:nvPr/>
            </p:nvSpPr>
            <p:spPr bwMode="auto">
              <a:xfrm>
                <a:off x="3850" y="2025"/>
                <a:ext cx="1526" cy="183"/>
              </a:xfrm>
              <a:prstGeom prst="rect">
                <a:avLst/>
              </a:prstGeom>
              <a:solidFill>
                <a:srgbClr val="FFCC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7808" name="Text Box 30"/>
            <p:cNvSpPr txBox="1">
              <a:spLocks noChangeArrowheads="1"/>
            </p:cNvSpPr>
            <p:nvPr/>
          </p:nvSpPr>
          <p:spPr bwMode="auto">
            <a:xfrm>
              <a:off x="3852" y="2750"/>
              <a:ext cx="152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0    0    1    0    0    0    1    1</a:t>
              </a:r>
            </a:p>
          </p:txBody>
        </p:sp>
        <p:sp>
          <p:nvSpPr>
            <p:cNvPr id="417809" name="Text Box 31"/>
            <p:cNvSpPr txBox="1">
              <a:spLocks noChangeArrowheads="1"/>
            </p:cNvSpPr>
            <p:nvPr/>
          </p:nvSpPr>
          <p:spPr bwMode="auto">
            <a:xfrm>
              <a:off x="3852" y="1986"/>
              <a:ext cx="15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>
                  <a:solidFill>
                    <a:srgbClr val="0000FF"/>
                  </a:solidFill>
                </a:rPr>
                <a:t>0    1    0    0    0    0    0    1</a:t>
              </a:r>
            </a:p>
          </p:txBody>
        </p:sp>
      </p:grpSp>
      <p:sp>
        <p:nvSpPr>
          <p:cNvPr id="417796" name="Rectangle 32"/>
          <p:cNvSpPr>
            <a:spLocks noChangeArrowheads="1"/>
          </p:cNvSpPr>
          <p:nvPr/>
        </p:nvSpPr>
        <p:spPr bwMode="auto">
          <a:xfrm>
            <a:off x="838200" y="3865563"/>
            <a:ext cx="3505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17797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417798" name="Rectangle 34"/>
          <p:cNvSpPr>
            <a:spLocks noChangeArrowheads="1"/>
          </p:cNvSpPr>
          <p:nvPr/>
        </p:nvSpPr>
        <p:spPr bwMode="auto">
          <a:xfrm>
            <a:off x="838200" y="22463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17799" name="Text Box 35"/>
          <p:cNvSpPr txBox="1">
            <a:spLocks noChangeArrowheads="1"/>
          </p:cNvSpPr>
          <p:nvPr/>
        </p:nvSpPr>
        <p:spPr bwMode="auto">
          <a:xfrm>
            <a:off x="838200" y="2627313"/>
            <a:ext cx="36576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cout &lt;&lt; </a:t>
            </a:r>
            <a:r>
              <a:rPr lang="en-US" altLang="zh-CN">
                <a:solidFill>
                  <a:srgbClr val="FFFFFF"/>
                </a:solidFill>
              </a:rPr>
              <a:t>"a*2=" &lt;&lt; a*2 &lt;&lt; endl ;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tx1"/>
                </a:solidFill>
              </a:rPr>
              <a:t>cout &lt;&lt; s &lt;&lt; endl ; </a:t>
            </a:r>
          </a:p>
        </p:txBody>
      </p:sp>
      <p:sp>
        <p:nvSpPr>
          <p:cNvPr id="417800" name="Text Box 36"/>
          <p:cNvSpPr txBox="1">
            <a:spLocks noChangeArrowheads="1"/>
          </p:cNvSpPr>
          <p:nvPr/>
        </p:nvSpPr>
        <p:spPr bwMode="auto">
          <a:xfrm>
            <a:off x="914400" y="5202238"/>
            <a:ext cx="3733800" cy="1220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a*2=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</p:txBody>
      </p:sp>
      <p:sp>
        <p:nvSpPr>
          <p:cNvPr id="417801" name="Text Box 37"/>
          <p:cNvSpPr txBox="1">
            <a:spLocks noChangeArrowheads="1"/>
          </p:cNvSpPr>
          <p:nvPr/>
        </p:nvSpPr>
        <p:spPr bwMode="auto">
          <a:xfrm>
            <a:off x="914400" y="4811713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FF"/>
                </a:solidFill>
              </a:rPr>
              <a:t>输出</a:t>
            </a:r>
          </a:p>
        </p:txBody>
      </p:sp>
      <p:sp>
        <p:nvSpPr>
          <p:cNvPr id="927782" name="Oval 38"/>
          <p:cNvSpPr>
            <a:spLocks noChangeArrowheads="1"/>
          </p:cNvSpPr>
          <p:nvPr/>
        </p:nvSpPr>
        <p:spPr bwMode="auto">
          <a:xfrm>
            <a:off x="2743200" y="3789363"/>
            <a:ext cx="6096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27783" name="AutoShape 39"/>
          <p:cNvSpPr>
            <a:spLocks/>
          </p:cNvSpPr>
          <p:nvPr/>
        </p:nvSpPr>
        <p:spPr bwMode="auto">
          <a:xfrm>
            <a:off x="3657600" y="950913"/>
            <a:ext cx="3867150" cy="1685925"/>
          </a:xfrm>
          <a:prstGeom prst="borderCallout2">
            <a:avLst>
              <a:gd name="adj1" fmla="val 6778"/>
              <a:gd name="adj2" fmla="val -1972"/>
              <a:gd name="adj3" fmla="val 6778"/>
              <a:gd name="adj4" fmla="val -9194"/>
              <a:gd name="adj5" fmla="val 165444"/>
              <a:gd name="adj6" fmla="val -16583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读取 </a:t>
            </a:r>
            <a:r>
              <a:rPr lang="en-US" altLang="zh-CN" sz="2000">
                <a:solidFill>
                  <a:schemeClr val="tx1"/>
                </a:solidFill>
              </a:rPr>
              <a:t>a </a:t>
            </a:r>
            <a:r>
              <a:rPr lang="zh-CN" altLang="en-US" sz="2000">
                <a:solidFill>
                  <a:schemeClr val="tx1"/>
                </a:solidFill>
              </a:rPr>
              <a:t>的值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 计算</a:t>
            </a:r>
            <a:r>
              <a:rPr lang="en-US" altLang="zh-CN" sz="2000">
                <a:solidFill>
                  <a:schemeClr val="tx1"/>
                </a:solidFill>
              </a:rPr>
              <a:t>a*2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把二进制</a:t>
            </a:r>
            <a:r>
              <a:rPr lang="en-US" altLang="zh-CN" sz="2000">
                <a:solidFill>
                  <a:schemeClr val="tx1"/>
                </a:solidFill>
              </a:rPr>
              <a:t>70</a:t>
            </a:r>
            <a:r>
              <a:rPr lang="zh-CN" altLang="en-US" sz="2000">
                <a:solidFill>
                  <a:schemeClr val="tx1"/>
                </a:solidFill>
              </a:rPr>
              <a:t>转换成字符串 “</a:t>
            </a:r>
            <a:r>
              <a:rPr lang="en-US" altLang="zh-CN" sz="2000">
                <a:solidFill>
                  <a:schemeClr val="tx1"/>
                </a:solidFill>
              </a:rPr>
              <a:t>70”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显示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057400" y="4354513"/>
            <a:ext cx="3962400" cy="1016000"/>
            <a:chOff x="1296" y="2912"/>
            <a:chExt cx="2496" cy="640"/>
          </a:xfrm>
        </p:grpSpPr>
        <p:sp>
          <p:nvSpPr>
            <p:cNvPr id="417805" name="Freeform 41"/>
            <p:cNvSpPr>
              <a:spLocks/>
            </p:cNvSpPr>
            <p:nvPr/>
          </p:nvSpPr>
          <p:spPr bwMode="auto">
            <a:xfrm>
              <a:off x="1296" y="2912"/>
              <a:ext cx="2496" cy="640"/>
            </a:xfrm>
            <a:custGeom>
              <a:avLst/>
              <a:gdLst>
                <a:gd name="T0" fmla="*/ 2496 w 2496"/>
                <a:gd name="T1" fmla="*/ 352 h 640"/>
                <a:gd name="T2" fmla="*/ 1776 w 2496"/>
                <a:gd name="T3" fmla="*/ 16 h 640"/>
                <a:gd name="T4" fmla="*/ 864 w 2496"/>
                <a:gd name="T5" fmla="*/ 448 h 640"/>
                <a:gd name="T6" fmla="*/ 0 w 2496"/>
                <a:gd name="T7" fmla="*/ 640 h 6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96"/>
                <a:gd name="T13" fmla="*/ 0 h 640"/>
                <a:gd name="T14" fmla="*/ 2496 w 2496"/>
                <a:gd name="T15" fmla="*/ 640 h 6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96" h="640">
                  <a:moveTo>
                    <a:pt x="2496" y="352"/>
                  </a:moveTo>
                  <a:cubicBezTo>
                    <a:pt x="2272" y="176"/>
                    <a:pt x="2048" y="0"/>
                    <a:pt x="1776" y="16"/>
                  </a:cubicBezTo>
                  <a:cubicBezTo>
                    <a:pt x="1504" y="32"/>
                    <a:pt x="1160" y="344"/>
                    <a:pt x="864" y="448"/>
                  </a:cubicBezTo>
                  <a:cubicBezTo>
                    <a:pt x="568" y="552"/>
                    <a:pt x="284" y="596"/>
                    <a:pt x="0" y="64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17806" name="Text Box 42"/>
            <p:cNvSpPr txBox="1">
              <a:spLocks noChangeArrowheads="1"/>
            </p:cNvSpPr>
            <p:nvPr/>
          </p:nvSpPr>
          <p:spPr bwMode="auto">
            <a:xfrm>
              <a:off x="2102" y="2976"/>
              <a:ext cx="874" cy="44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/>
                <a:t>a*2</a:t>
              </a:r>
              <a:endParaRPr lang="en-US" altLang="zh-CN" sz="2000" i="1"/>
            </a:p>
            <a:p>
              <a:pPr algn="ctr"/>
              <a:r>
                <a:rPr lang="zh-CN" altLang="en-US" sz="2000" i="1"/>
                <a:t>格式转换</a:t>
              </a:r>
              <a:endParaRPr lang="zh-CN" altLang="en-US" sz="20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27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82" grpId="0" animBg="1"/>
      <p:bldP spid="927783" grpId="0" animBg="1" autoUpdateAnimBg="0"/>
    </p:bld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838200" y="3908425"/>
            <a:ext cx="3505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838200" y="22463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838200" y="2627313"/>
            <a:ext cx="36576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cout &lt;&lt; </a:t>
            </a:r>
            <a:r>
              <a:rPr lang="en-US" altLang="zh-CN">
                <a:solidFill>
                  <a:srgbClr val="FFFFFF"/>
                </a:solidFill>
              </a:rPr>
              <a:t>"a*2=" &lt;&lt; a*2 &lt;&lt; endl ;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tx1"/>
                </a:solidFill>
              </a:rPr>
              <a:t>cout &lt;&lt; s &lt;&lt; endl ; 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914400" y="5202238"/>
            <a:ext cx="3733800" cy="1220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a*2=70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</p:txBody>
      </p:sp>
      <p:sp>
        <p:nvSpPr>
          <p:cNvPr id="418823" name="Text Box 7"/>
          <p:cNvSpPr txBox="1">
            <a:spLocks noChangeArrowheads="1"/>
          </p:cNvSpPr>
          <p:nvPr/>
        </p:nvSpPr>
        <p:spPr bwMode="auto">
          <a:xfrm>
            <a:off x="914400" y="4811713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FF"/>
                </a:solidFill>
              </a:rPr>
              <a:t>输出</a:t>
            </a:r>
          </a:p>
        </p:txBody>
      </p:sp>
      <p:sp>
        <p:nvSpPr>
          <p:cNvPr id="418824" name="Oval 8"/>
          <p:cNvSpPr>
            <a:spLocks noChangeArrowheads="1"/>
          </p:cNvSpPr>
          <p:nvPr/>
        </p:nvSpPr>
        <p:spPr bwMode="auto">
          <a:xfrm>
            <a:off x="2743200" y="3832225"/>
            <a:ext cx="6096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418825" name="Group 12"/>
          <p:cNvGrpSpPr>
            <a:grpSpLocks/>
          </p:cNvGrpSpPr>
          <p:nvPr/>
        </p:nvGrpSpPr>
        <p:grpSpPr bwMode="auto">
          <a:xfrm>
            <a:off x="5257800" y="1789113"/>
            <a:ext cx="3276600" cy="4572000"/>
            <a:chOff x="3312" y="1296"/>
            <a:chExt cx="2064" cy="2880"/>
          </a:xfrm>
        </p:grpSpPr>
        <p:grpSp>
          <p:nvGrpSpPr>
            <p:cNvPr id="418830" name="Group 13"/>
            <p:cNvGrpSpPr>
              <a:grpSpLocks/>
            </p:cNvGrpSpPr>
            <p:nvPr/>
          </p:nvGrpSpPr>
          <p:grpSpPr bwMode="auto">
            <a:xfrm>
              <a:off x="3312" y="1296"/>
              <a:ext cx="2064" cy="2880"/>
              <a:chOff x="3312" y="1296"/>
              <a:chExt cx="2064" cy="2880"/>
            </a:xfrm>
          </p:grpSpPr>
          <p:grpSp>
            <p:nvGrpSpPr>
              <p:cNvPr id="418833" name="Group 14"/>
              <p:cNvGrpSpPr>
                <a:grpSpLocks/>
              </p:cNvGrpSpPr>
              <p:nvPr/>
            </p:nvGrpSpPr>
            <p:grpSpPr bwMode="auto">
              <a:xfrm>
                <a:off x="3840" y="1296"/>
                <a:ext cx="1536" cy="2880"/>
                <a:chOff x="3600" y="1344"/>
                <a:chExt cx="1536" cy="2880"/>
              </a:xfrm>
            </p:grpSpPr>
            <p:sp>
              <p:nvSpPr>
                <p:cNvPr id="418838" name="AutoShape 15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536" cy="2880"/>
                </a:xfrm>
                <a:prstGeom prst="wave">
                  <a:avLst>
                    <a:gd name="adj1" fmla="val 4380"/>
                    <a:gd name="adj2" fmla="val 0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8839" name="Line 16"/>
                <p:cNvSpPr>
                  <a:spLocks noChangeShapeType="1"/>
                </p:cNvSpPr>
                <p:nvPr/>
              </p:nvSpPr>
              <p:spPr bwMode="auto">
                <a:xfrm>
                  <a:off x="3600" y="168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40" name="Line 17"/>
                <p:cNvSpPr>
                  <a:spLocks noChangeShapeType="1"/>
                </p:cNvSpPr>
                <p:nvPr/>
              </p:nvSpPr>
              <p:spPr bwMode="auto">
                <a:xfrm>
                  <a:off x="3600" y="187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41" name="Line 18"/>
                <p:cNvSpPr>
                  <a:spLocks noChangeShapeType="1"/>
                </p:cNvSpPr>
                <p:nvPr/>
              </p:nvSpPr>
              <p:spPr bwMode="auto">
                <a:xfrm>
                  <a:off x="3792" y="139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42" name="Line 19"/>
                <p:cNvSpPr>
                  <a:spLocks noChangeShapeType="1"/>
                </p:cNvSpPr>
                <p:nvPr/>
              </p:nvSpPr>
              <p:spPr bwMode="auto">
                <a:xfrm>
                  <a:off x="3984" y="134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43" name="Line 20"/>
                <p:cNvSpPr>
                  <a:spLocks noChangeShapeType="1"/>
                </p:cNvSpPr>
                <p:nvPr/>
              </p:nvSpPr>
              <p:spPr bwMode="auto">
                <a:xfrm>
                  <a:off x="4176" y="1392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44" name="Line 21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45" name="Line 22"/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46" name="Line 23"/>
                <p:cNvSpPr>
                  <a:spLocks noChangeShapeType="1"/>
                </p:cNvSpPr>
                <p:nvPr/>
              </p:nvSpPr>
              <p:spPr bwMode="auto">
                <a:xfrm>
                  <a:off x="4752" y="163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47" name="Line 24"/>
                <p:cNvSpPr>
                  <a:spLocks noChangeShapeType="1"/>
                </p:cNvSpPr>
                <p:nvPr/>
              </p:nvSpPr>
              <p:spPr bwMode="auto">
                <a:xfrm>
                  <a:off x="4944" y="158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48" name="Line 25"/>
                <p:cNvSpPr>
                  <a:spLocks noChangeShapeType="1"/>
                </p:cNvSpPr>
                <p:nvPr/>
              </p:nvSpPr>
              <p:spPr bwMode="auto">
                <a:xfrm>
                  <a:off x="3600" y="206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49" name="Line 26"/>
                <p:cNvSpPr>
                  <a:spLocks noChangeShapeType="1"/>
                </p:cNvSpPr>
                <p:nvPr/>
              </p:nvSpPr>
              <p:spPr bwMode="auto">
                <a:xfrm>
                  <a:off x="3600" y="225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50" name="Line 27"/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51" name="Line 28"/>
                <p:cNvSpPr>
                  <a:spLocks noChangeShapeType="1"/>
                </p:cNvSpPr>
                <p:nvPr/>
              </p:nvSpPr>
              <p:spPr bwMode="auto">
                <a:xfrm>
                  <a:off x="3600" y="264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52" name="Line 29"/>
                <p:cNvSpPr>
                  <a:spLocks noChangeShapeType="1"/>
                </p:cNvSpPr>
                <p:nvPr/>
              </p:nvSpPr>
              <p:spPr bwMode="auto">
                <a:xfrm>
                  <a:off x="3600" y="283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53" name="Line 30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54" name="Line 31"/>
                <p:cNvSpPr>
                  <a:spLocks noChangeShapeType="1"/>
                </p:cNvSpPr>
                <p:nvPr/>
              </p:nvSpPr>
              <p:spPr bwMode="auto">
                <a:xfrm>
                  <a:off x="3600" y="321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55" name="Line 32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56" name="Line 33"/>
                <p:cNvSpPr>
                  <a:spLocks noChangeShapeType="1"/>
                </p:cNvSpPr>
                <p:nvPr/>
              </p:nvSpPr>
              <p:spPr bwMode="auto">
                <a:xfrm>
                  <a:off x="3600" y="360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8857" name="Line 34"/>
                <p:cNvSpPr>
                  <a:spLocks noChangeShapeType="1"/>
                </p:cNvSpPr>
                <p:nvPr/>
              </p:nvSpPr>
              <p:spPr bwMode="auto">
                <a:xfrm>
                  <a:off x="3600" y="379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18834" name="Text Box 35"/>
              <p:cNvSpPr txBox="1">
                <a:spLocks noChangeArrowheads="1"/>
              </p:cNvSpPr>
              <p:nvPr/>
            </p:nvSpPr>
            <p:spPr bwMode="auto">
              <a:xfrm>
                <a:off x="3388" y="2784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int  a</a:t>
                </a:r>
              </a:p>
            </p:txBody>
          </p:sp>
          <p:sp>
            <p:nvSpPr>
              <p:cNvPr id="418835" name="Rectangle 36"/>
              <p:cNvSpPr>
                <a:spLocks noChangeArrowheads="1"/>
              </p:cNvSpPr>
              <p:nvPr/>
            </p:nvSpPr>
            <p:spPr bwMode="auto">
              <a:xfrm>
                <a:off x="3849" y="2792"/>
                <a:ext cx="1526" cy="75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18836" name="Text Box 37"/>
              <p:cNvSpPr txBox="1">
                <a:spLocks noChangeArrowheads="1"/>
              </p:cNvSpPr>
              <p:nvPr/>
            </p:nvSpPr>
            <p:spPr bwMode="auto">
              <a:xfrm>
                <a:off x="3312" y="2017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char  s</a:t>
                </a:r>
              </a:p>
            </p:txBody>
          </p:sp>
          <p:sp>
            <p:nvSpPr>
              <p:cNvPr id="418837" name="Rectangle 38"/>
              <p:cNvSpPr>
                <a:spLocks noChangeArrowheads="1"/>
              </p:cNvSpPr>
              <p:nvPr/>
            </p:nvSpPr>
            <p:spPr bwMode="auto">
              <a:xfrm>
                <a:off x="3850" y="2025"/>
                <a:ext cx="1526" cy="183"/>
              </a:xfrm>
              <a:prstGeom prst="rect">
                <a:avLst/>
              </a:prstGeom>
              <a:solidFill>
                <a:srgbClr val="FFCC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8831" name="Text Box 39"/>
            <p:cNvSpPr txBox="1">
              <a:spLocks noChangeArrowheads="1"/>
            </p:cNvSpPr>
            <p:nvPr/>
          </p:nvSpPr>
          <p:spPr bwMode="auto">
            <a:xfrm>
              <a:off x="3852" y="2750"/>
              <a:ext cx="152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0    0    1    0    0    0    1    1</a:t>
              </a:r>
            </a:p>
          </p:txBody>
        </p:sp>
        <p:sp>
          <p:nvSpPr>
            <p:cNvPr id="418832" name="Text Box 40"/>
            <p:cNvSpPr txBox="1">
              <a:spLocks noChangeArrowheads="1"/>
            </p:cNvSpPr>
            <p:nvPr/>
          </p:nvSpPr>
          <p:spPr bwMode="auto">
            <a:xfrm>
              <a:off x="3852" y="1986"/>
              <a:ext cx="15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>
                  <a:solidFill>
                    <a:srgbClr val="0000FF"/>
                  </a:solidFill>
                </a:rPr>
                <a:t>0    1    0    0    0    0    0    1</a:t>
              </a:r>
            </a:p>
          </p:txBody>
        </p:sp>
      </p:grpSp>
      <p:sp>
        <p:nvSpPr>
          <p:cNvPr id="418826" name="Text Box 41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  <p:grpSp>
        <p:nvGrpSpPr>
          <p:cNvPr id="418827" name="Group 43"/>
          <p:cNvGrpSpPr>
            <a:grpSpLocks/>
          </p:cNvGrpSpPr>
          <p:nvPr/>
        </p:nvGrpSpPr>
        <p:grpSpPr bwMode="auto">
          <a:xfrm>
            <a:off x="2057400" y="4354513"/>
            <a:ext cx="3962400" cy="1016000"/>
            <a:chOff x="1296" y="2912"/>
            <a:chExt cx="2496" cy="640"/>
          </a:xfrm>
        </p:grpSpPr>
        <p:sp>
          <p:nvSpPr>
            <p:cNvPr id="418828" name="Freeform 44"/>
            <p:cNvSpPr>
              <a:spLocks/>
            </p:cNvSpPr>
            <p:nvPr/>
          </p:nvSpPr>
          <p:spPr bwMode="auto">
            <a:xfrm>
              <a:off x="1296" y="2912"/>
              <a:ext cx="2496" cy="640"/>
            </a:xfrm>
            <a:custGeom>
              <a:avLst/>
              <a:gdLst>
                <a:gd name="T0" fmla="*/ 2496 w 2496"/>
                <a:gd name="T1" fmla="*/ 352 h 640"/>
                <a:gd name="T2" fmla="*/ 1776 w 2496"/>
                <a:gd name="T3" fmla="*/ 16 h 640"/>
                <a:gd name="T4" fmla="*/ 864 w 2496"/>
                <a:gd name="T5" fmla="*/ 448 h 640"/>
                <a:gd name="T6" fmla="*/ 0 w 2496"/>
                <a:gd name="T7" fmla="*/ 640 h 6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96"/>
                <a:gd name="T13" fmla="*/ 0 h 640"/>
                <a:gd name="T14" fmla="*/ 2496 w 2496"/>
                <a:gd name="T15" fmla="*/ 640 h 6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96" h="640">
                  <a:moveTo>
                    <a:pt x="2496" y="352"/>
                  </a:moveTo>
                  <a:cubicBezTo>
                    <a:pt x="2272" y="176"/>
                    <a:pt x="2048" y="0"/>
                    <a:pt x="1776" y="16"/>
                  </a:cubicBezTo>
                  <a:cubicBezTo>
                    <a:pt x="1504" y="32"/>
                    <a:pt x="1160" y="344"/>
                    <a:pt x="864" y="448"/>
                  </a:cubicBezTo>
                  <a:cubicBezTo>
                    <a:pt x="568" y="552"/>
                    <a:pt x="284" y="596"/>
                    <a:pt x="0" y="64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18829" name="Text Box 45"/>
            <p:cNvSpPr txBox="1">
              <a:spLocks noChangeArrowheads="1"/>
            </p:cNvSpPr>
            <p:nvPr/>
          </p:nvSpPr>
          <p:spPr bwMode="auto">
            <a:xfrm>
              <a:off x="2102" y="2976"/>
              <a:ext cx="874" cy="4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/>
                <a:t>a*2</a:t>
              </a:r>
              <a:endParaRPr lang="en-US" altLang="zh-CN" i="1"/>
            </a:p>
            <a:p>
              <a:pPr algn="ctr"/>
              <a:r>
                <a:rPr lang="zh-CN" altLang="en-US" i="1"/>
                <a:t>格式转换</a:t>
              </a: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42" name="Group 2"/>
          <p:cNvGrpSpPr>
            <a:grpSpLocks/>
          </p:cNvGrpSpPr>
          <p:nvPr/>
        </p:nvGrpSpPr>
        <p:grpSpPr bwMode="auto">
          <a:xfrm>
            <a:off x="5257800" y="1789113"/>
            <a:ext cx="3276600" cy="4572000"/>
            <a:chOff x="3312" y="1296"/>
            <a:chExt cx="2064" cy="2880"/>
          </a:xfrm>
        </p:grpSpPr>
        <p:grpSp>
          <p:nvGrpSpPr>
            <p:cNvPr id="419852" name="Group 3"/>
            <p:cNvGrpSpPr>
              <a:grpSpLocks/>
            </p:cNvGrpSpPr>
            <p:nvPr/>
          </p:nvGrpSpPr>
          <p:grpSpPr bwMode="auto">
            <a:xfrm>
              <a:off x="3312" y="1296"/>
              <a:ext cx="2064" cy="2880"/>
              <a:chOff x="3312" y="1296"/>
              <a:chExt cx="2064" cy="2880"/>
            </a:xfrm>
          </p:grpSpPr>
          <p:grpSp>
            <p:nvGrpSpPr>
              <p:cNvPr id="419855" name="Group 4"/>
              <p:cNvGrpSpPr>
                <a:grpSpLocks/>
              </p:cNvGrpSpPr>
              <p:nvPr/>
            </p:nvGrpSpPr>
            <p:grpSpPr bwMode="auto">
              <a:xfrm>
                <a:off x="3840" y="1296"/>
                <a:ext cx="1536" cy="2880"/>
                <a:chOff x="3600" y="1344"/>
                <a:chExt cx="1536" cy="2880"/>
              </a:xfrm>
            </p:grpSpPr>
            <p:sp>
              <p:nvSpPr>
                <p:cNvPr id="419860" name="AutoShape 5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536" cy="2880"/>
                </a:xfrm>
                <a:prstGeom prst="wave">
                  <a:avLst>
                    <a:gd name="adj1" fmla="val 4380"/>
                    <a:gd name="adj2" fmla="val 0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9861" name="Line 6"/>
                <p:cNvSpPr>
                  <a:spLocks noChangeShapeType="1"/>
                </p:cNvSpPr>
                <p:nvPr/>
              </p:nvSpPr>
              <p:spPr bwMode="auto">
                <a:xfrm>
                  <a:off x="3600" y="168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62" name="Line 7"/>
                <p:cNvSpPr>
                  <a:spLocks noChangeShapeType="1"/>
                </p:cNvSpPr>
                <p:nvPr/>
              </p:nvSpPr>
              <p:spPr bwMode="auto">
                <a:xfrm>
                  <a:off x="3600" y="187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63" name="Line 8"/>
                <p:cNvSpPr>
                  <a:spLocks noChangeShapeType="1"/>
                </p:cNvSpPr>
                <p:nvPr/>
              </p:nvSpPr>
              <p:spPr bwMode="auto">
                <a:xfrm>
                  <a:off x="3792" y="139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64" name="Line 9"/>
                <p:cNvSpPr>
                  <a:spLocks noChangeShapeType="1"/>
                </p:cNvSpPr>
                <p:nvPr/>
              </p:nvSpPr>
              <p:spPr bwMode="auto">
                <a:xfrm>
                  <a:off x="3984" y="134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65" name="Line 10"/>
                <p:cNvSpPr>
                  <a:spLocks noChangeShapeType="1"/>
                </p:cNvSpPr>
                <p:nvPr/>
              </p:nvSpPr>
              <p:spPr bwMode="auto">
                <a:xfrm>
                  <a:off x="4176" y="1392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66" name="Line 11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67" name="Line 12"/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68" name="Line 13"/>
                <p:cNvSpPr>
                  <a:spLocks noChangeShapeType="1"/>
                </p:cNvSpPr>
                <p:nvPr/>
              </p:nvSpPr>
              <p:spPr bwMode="auto">
                <a:xfrm>
                  <a:off x="4752" y="163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69" name="Line 14"/>
                <p:cNvSpPr>
                  <a:spLocks noChangeShapeType="1"/>
                </p:cNvSpPr>
                <p:nvPr/>
              </p:nvSpPr>
              <p:spPr bwMode="auto">
                <a:xfrm>
                  <a:off x="4944" y="158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70" name="Line 15"/>
                <p:cNvSpPr>
                  <a:spLocks noChangeShapeType="1"/>
                </p:cNvSpPr>
                <p:nvPr/>
              </p:nvSpPr>
              <p:spPr bwMode="auto">
                <a:xfrm>
                  <a:off x="3600" y="206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71" name="Line 16"/>
                <p:cNvSpPr>
                  <a:spLocks noChangeShapeType="1"/>
                </p:cNvSpPr>
                <p:nvPr/>
              </p:nvSpPr>
              <p:spPr bwMode="auto">
                <a:xfrm>
                  <a:off x="3600" y="225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72" name="Line 17"/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73" name="Line 18"/>
                <p:cNvSpPr>
                  <a:spLocks noChangeShapeType="1"/>
                </p:cNvSpPr>
                <p:nvPr/>
              </p:nvSpPr>
              <p:spPr bwMode="auto">
                <a:xfrm>
                  <a:off x="3600" y="264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74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283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75" name="Line 20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76" name="Line 21"/>
                <p:cNvSpPr>
                  <a:spLocks noChangeShapeType="1"/>
                </p:cNvSpPr>
                <p:nvPr/>
              </p:nvSpPr>
              <p:spPr bwMode="auto">
                <a:xfrm>
                  <a:off x="3600" y="321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77" name="Line 22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78" name="Line 23"/>
                <p:cNvSpPr>
                  <a:spLocks noChangeShapeType="1"/>
                </p:cNvSpPr>
                <p:nvPr/>
              </p:nvSpPr>
              <p:spPr bwMode="auto">
                <a:xfrm>
                  <a:off x="3600" y="360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9879" name="Line 24"/>
                <p:cNvSpPr>
                  <a:spLocks noChangeShapeType="1"/>
                </p:cNvSpPr>
                <p:nvPr/>
              </p:nvSpPr>
              <p:spPr bwMode="auto">
                <a:xfrm>
                  <a:off x="3600" y="379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19856" name="Text Box 25"/>
              <p:cNvSpPr txBox="1">
                <a:spLocks noChangeArrowheads="1"/>
              </p:cNvSpPr>
              <p:nvPr/>
            </p:nvSpPr>
            <p:spPr bwMode="auto">
              <a:xfrm>
                <a:off x="3388" y="2784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int  a</a:t>
                </a:r>
              </a:p>
            </p:txBody>
          </p:sp>
          <p:sp>
            <p:nvSpPr>
              <p:cNvPr id="419857" name="Rectangle 26"/>
              <p:cNvSpPr>
                <a:spLocks noChangeArrowheads="1"/>
              </p:cNvSpPr>
              <p:nvPr/>
            </p:nvSpPr>
            <p:spPr bwMode="auto">
              <a:xfrm>
                <a:off x="3849" y="2792"/>
                <a:ext cx="1526" cy="75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19858" name="Text Box 27"/>
              <p:cNvSpPr txBox="1">
                <a:spLocks noChangeArrowheads="1"/>
              </p:cNvSpPr>
              <p:nvPr/>
            </p:nvSpPr>
            <p:spPr bwMode="auto">
              <a:xfrm>
                <a:off x="3312" y="2017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char  s</a:t>
                </a:r>
              </a:p>
            </p:txBody>
          </p:sp>
          <p:sp>
            <p:nvSpPr>
              <p:cNvPr id="419859" name="Rectangle 28"/>
              <p:cNvSpPr>
                <a:spLocks noChangeArrowheads="1"/>
              </p:cNvSpPr>
              <p:nvPr/>
            </p:nvSpPr>
            <p:spPr bwMode="auto">
              <a:xfrm>
                <a:off x="3850" y="2025"/>
                <a:ext cx="1526" cy="183"/>
              </a:xfrm>
              <a:prstGeom prst="rect">
                <a:avLst/>
              </a:prstGeom>
              <a:solidFill>
                <a:srgbClr val="FFCC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9853" name="Text Box 29"/>
            <p:cNvSpPr txBox="1">
              <a:spLocks noChangeArrowheads="1"/>
            </p:cNvSpPr>
            <p:nvPr/>
          </p:nvSpPr>
          <p:spPr bwMode="auto">
            <a:xfrm>
              <a:off x="3852" y="2750"/>
              <a:ext cx="152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0    0    1    0    0    0    1    1</a:t>
              </a:r>
            </a:p>
          </p:txBody>
        </p:sp>
        <p:sp>
          <p:nvSpPr>
            <p:cNvPr id="419854" name="Text Box 30"/>
            <p:cNvSpPr txBox="1">
              <a:spLocks noChangeArrowheads="1"/>
            </p:cNvSpPr>
            <p:nvPr/>
          </p:nvSpPr>
          <p:spPr bwMode="auto">
            <a:xfrm>
              <a:off x="3852" y="1986"/>
              <a:ext cx="15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>
                  <a:solidFill>
                    <a:srgbClr val="0000FF"/>
                  </a:solidFill>
                </a:rPr>
                <a:t>0    1    0    0    0    0    0    1</a:t>
              </a:r>
            </a:p>
          </p:txBody>
        </p:sp>
      </p:grpSp>
      <p:sp>
        <p:nvSpPr>
          <p:cNvPr id="419843" name="Rectangle 31"/>
          <p:cNvSpPr>
            <a:spLocks noChangeArrowheads="1"/>
          </p:cNvSpPr>
          <p:nvPr/>
        </p:nvSpPr>
        <p:spPr bwMode="auto">
          <a:xfrm>
            <a:off x="838200" y="3889375"/>
            <a:ext cx="3505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19844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419845" name="Rectangle 33"/>
          <p:cNvSpPr>
            <a:spLocks noChangeArrowheads="1"/>
          </p:cNvSpPr>
          <p:nvPr/>
        </p:nvSpPr>
        <p:spPr bwMode="auto">
          <a:xfrm>
            <a:off x="838200" y="22463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19846" name="Text Box 34"/>
          <p:cNvSpPr txBox="1">
            <a:spLocks noChangeArrowheads="1"/>
          </p:cNvSpPr>
          <p:nvPr/>
        </p:nvSpPr>
        <p:spPr bwMode="auto">
          <a:xfrm>
            <a:off x="838200" y="2627313"/>
            <a:ext cx="36576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cout &lt;&lt; </a:t>
            </a:r>
            <a:r>
              <a:rPr lang="en-US" altLang="zh-CN">
                <a:solidFill>
                  <a:srgbClr val="FFFFFF"/>
                </a:solidFill>
              </a:rPr>
              <a:t>"a*2=" &lt;&lt; a*2 &lt;&lt; endl ;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tx1"/>
                </a:solidFill>
              </a:rPr>
              <a:t>cout &lt;&lt; s &lt;&lt; endl ; </a:t>
            </a:r>
          </a:p>
        </p:txBody>
      </p:sp>
      <p:sp>
        <p:nvSpPr>
          <p:cNvPr id="419847" name="Text Box 35"/>
          <p:cNvSpPr txBox="1">
            <a:spLocks noChangeArrowheads="1"/>
          </p:cNvSpPr>
          <p:nvPr/>
        </p:nvSpPr>
        <p:spPr bwMode="auto">
          <a:xfrm>
            <a:off x="914400" y="5202238"/>
            <a:ext cx="3733800" cy="1220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a*2=70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</p:txBody>
      </p:sp>
      <p:sp>
        <p:nvSpPr>
          <p:cNvPr id="419848" name="Text Box 36"/>
          <p:cNvSpPr txBox="1">
            <a:spLocks noChangeArrowheads="1"/>
          </p:cNvSpPr>
          <p:nvPr/>
        </p:nvSpPr>
        <p:spPr bwMode="auto">
          <a:xfrm>
            <a:off x="914400" y="4811713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FF"/>
                </a:solidFill>
              </a:rPr>
              <a:t>输出</a:t>
            </a:r>
          </a:p>
        </p:txBody>
      </p:sp>
      <p:sp>
        <p:nvSpPr>
          <p:cNvPr id="929829" name="Oval 37"/>
          <p:cNvSpPr>
            <a:spLocks noChangeArrowheads="1"/>
          </p:cNvSpPr>
          <p:nvPr/>
        </p:nvSpPr>
        <p:spPr bwMode="auto">
          <a:xfrm>
            <a:off x="3581400" y="3832225"/>
            <a:ext cx="6096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29830" name="AutoShape 38"/>
          <p:cNvSpPr>
            <a:spLocks/>
          </p:cNvSpPr>
          <p:nvPr/>
        </p:nvSpPr>
        <p:spPr bwMode="auto">
          <a:xfrm>
            <a:off x="4648200" y="2205038"/>
            <a:ext cx="1600200" cy="838200"/>
          </a:xfrm>
          <a:prstGeom prst="borderCallout2">
            <a:avLst>
              <a:gd name="adj1" fmla="val 13634"/>
              <a:gd name="adj2" fmla="val -4764"/>
              <a:gd name="adj3" fmla="val 13634"/>
              <a:gd name="adj4" fmla="val -26884"/>
              <a:gd name="adj5" fmla="val 190718"/>
              <a:gd name="adj6" fmla="val -4960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格式控制符</a:t>
            </a:r>
          </a:p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换行</a:t>
            </a:r>
          </a:p>
        </p:txBody>
      </p:sp>
      <p:sp>
        <p:nvSpPr>
          <p:cNvPr id="419851" name="Text Box 39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2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29" grpId="0" animBg="1"/>
      <p:bldP spid="929830" grpId="0" animBg="1" autoUpdateAnimBg="0"/>
    </p:bld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45"/>
          <p:cNvSpPr>
            <a:spLocks noChangeArrowheads="1"/>
          </p:cNvSpPr>
          <p:nvPr/>
        </p:nvSpPr>
        <p:spPr bwMode="auto">
          <a:xfrm>
            <a:off x="838200" y="3889375"/>
            <a:ext cx="3505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420867" name="Group 2"/>
          <p:cNvGrpSpPr>
            <a:grpSpLocks/>
          </p:cNvGrpSpPr>
          <p:nvPr/>
        </p:nvGrpSpPr>
        <p:grpSpPr bwMode="auto">
          <a:xfrm>
            <a:off x="5257800" y="1789113"/>
            <a:ext cx="3276600" cy="4572000"/>
            <a:chOff x="3312" y="1296"/>
            <a:chExt cx="2064" cy="2880"/>
          </a:xfrm>
        </p:grpSpPr>
        <p:grpSp>
          <p:nvGrpSpPr>
            <p:cNvPr id="420876" name="Group 3"/>
            <p:cNvGrpSpPr>
              <a:grpSpLocks/>
            </p:cNvGrpSpPr>
            <p:nvPr/>
          </p:nvGrpSpPr>
          <p:grpSpPr bwMode="auto">
            <a:xfrm>
              <a:off x="3312" y="1296"/>
              <a:ext cx="2064" cy="2880"/>
              <a:chOff x="3312" y="1296"/>
              <a:chExt cx="2064" cy="2880"/>
            </a:xfrm>
          </p:grpSpPr>
          <p:grpSp>
            <p:nvGrpSpPr>
              <p:cNvPr id="420879" name="Group 4"/>
              <p:cNvGrpSpPr>
                <a:grpSpLocks/>
              </p:cNvGrpSpPr>
              <p:nvPr/>
            </p:nvGrpSpPr>
            <p:grpSpPr bwMode="auto">
              <a:xfrm>
                <a:off x="3840" y="1296"/>
                <a:ext cx="1536" cy="2880"/>
                <a:chOff x="3600" y="1344"/>
                <a:chExt cx="1536" cy="2880"/>
              </a:xfrm>
            </p:grpSpPr>
            <p:sp>
              <p:nvSpPr>
                <p:cNvPr id="420884" name="AutoShape 5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536" cy="2880"/>
                </a:xfrm>
                <a:prstGeom prst="wave">
                  <a:avLst>
                    <a:gd name="adj1" fmla="val 4380"/>
                    <a:gd name="adj2" fmla="val 0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0885" name="Line 6"/>
                <p:cNvSpPr>
                  <a:spLocks noChangeShapeType="1"/>
                </p:cNvSpPr>
                <p:nvPr/>
              </p:nvSpPr>
              <p:spPr bwMode="auto">
                <a:xfrm>
                  <a:off x="3600" y="168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86" name="Line 7"/>
                <p:cNvSpPr>
                  <a:spLocks noChangeShapeType="1"/>
                </p:cNvSpPr>
                <p:nvPr/>
              </p:nvSpPr>
              <p:spPr bwMode="auto">
                <a:xfrm>
                  <a:off x="3600" y="187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87" name="Line 8"/>
                <p:cNvSpPr>
                  <a:spLocks noChangeShapeType="1"/>
                </p:cNvSpPr>
                <p:nvPr/>
              </p:nvSpPr>
              <p:spPr bwMode="auto">
                <a:xfrm>
                  <a:off x="3792" y="139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88" name="Line 9"/>
                <p:cNvSpPr>
                  <a:spLocks noChangeShapeType="1"/>
                </p:cNvSpPr>
                <p:nvPr/>
              </p:nvSpPr>
              <p:spPr bwMode="auto">
                <a:xfrm>
                  <a:off x="3984" y="134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89" name="Line 10"/>
                <p:cNvSpPr>
                  <a:spLocks noChangeShapeType="1"/>
                </p:cNvSpPr>
                <p:nvPr/>
              </p:nvSpPr>
              <p:spPr bwMode="auto">
                <a:xfrm>
                  <a:off x="4176" y="1392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90" name="Line 11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91" name="Line 12"/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92" name="Line 13"/>
                <p:cNvSpPr>
                  <a:spLocks noChangeShapeType="1"/>
                </p:cNvSpPr>
                <p:nvPr/>
              </p:nvSpPr>
              <p:spPr bwMode="auto">
                <a:xfrm>
                  <a:off x="4752" y="163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93" name="Line 14"/>
                <p:cNvSpPr>
                  <a:spLocks noChangeShapeType="1"/>
                </p:cNvSpPr>
                <p:nvPr/>
              </p:nvSpPr>
              <p:spPr bwMode="auto">
                <a:xfrm>
                  <a:off x="4944" y="158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94" name="Line 15"/>
                <p:cNvSpPr>
                  <a:spLocks noChangeShapeType="1"/>
                </p:cNvSpPr>
                <p:nvPr/>
              </p:nvSpPr>
              <p:spPr bwMode="auto">
                <a:xfrm>
                  <a:off x="3600" y="206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95" name="Line 16"/>
                <p:cNvSpPr>
                  <a:spLocks noChangeShapeType="1"/>
                </p:cNvSpPr>
                <p:nvPr/>
              </p:nvSpPr>
              <p:spPr bwMode="auto">
                <a:xfrm>
                  <a:off x="3600" y="225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96" name="Line 17"/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97" name="Line 18"/>
                <p:cNvSpPr>
                  <a:spLocks noChangeShapeType="1"/>
                </p:cNvSpPr>
                <p:nvPr/>
              </p:nvSpPr>
              <p:spPr bwMode="auto">
                <a:xfrm>
                  <a:off x="3600" y="264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98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283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899" name="Line 20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900" name="Line 21"/>
                <p:cNvSpPr>
                  <a:spLocks noChangeShapeType="1"/>
                </p:cNvSpPr>
                <p:nvPr/>
              </p:nvSpPr>
              <p:spPr bwMode="auto">
                <a:xfrm>
                  <a:off x="3600" y="321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901" name="Line 22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902" name="Line 23"/>
                <p:cNvSpPr>
                  <a:spLocks noChangeShapeType="1"/>
                </p:cNvSpPr>
                <p:nvPr/>
              </p:nvSpPr>
              <p:spPr bwMode="auto">
                <a:xfrm>
                  <a:off x="3600" y="360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0903" name="Line 24"/>
                <p:cNvSpPr>
                  <a:spLocks noChangeShapeType="1"/>
                </p:cNvSpPr>
                <p:nvPr/>
              </p:nvSpPr>
              <p:spPr bwMode="auto">
                <a:xfrm>
                  <a:off x="3600" y="379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20880" name="Text Box 25"/>
              <p:cNvSpPr txBox="1">
                <a:spLocks noChangeArrowheads="1"/>
              </p:cNvSpPr>
              <p:nvPr/>
            </p:nvSpPr>
            <p:spPr bwMode="auto">
              <a:xfrm>
                <a:off x="3388" y="2784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int  a</a:t>
                </a:r>
              </a:p>
            </p:txBody>
          </p:sp>
          <p:sp>
            <p:nvSpPr>
              <p:cNvPr id="420881" name="Rectangle 26"/>
              <p:cNvSpPr>
                <a:spLocks noChangeArrowheads="1"/>
              </p:cNvSpPr>
              <p:nvPr/>
            </p:nvSpPr>
            <p:spPr bwMode="auto">
              <a:xfrm>
                <a:off x="3849" y="2792"/>
                <a:ext cx="1526" cy="75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20882" name="Text Box 27"/>
              <p:cNvSpPr txBox="1">
                <a:spLocks noChangeArrowheads="1"/>
              </p:cNvSpPr>
              <p:nvPr/>
            </p:nvSpPr>
            <p:spPr bwMode="auto">
              <a:xfrm>
                <a:off x="3312" y="2017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char  s</a:t>
                </a:r>
              </a:p>
            </p:txBody>
          </p:sp>
          <p:sp>
            <p:nvSpPr>
              <p:cNvPr id="420883" name="Rectangle 28"/>
              <p:cNvSpPr>
                <a:spLocks noChangeArrowheads="1"/>
              </p:cNvSpPr>
              <p:nvPr/>
            </p:nvSpPr>
            <p:spPr bwMode="auto">
              <a:xfrm>
                <a:off x="3850" y="2025"/>
                <a:ext cx="1526" cy="183"/>
              </a:xfrm>
              <a:prstGeom prst="rect">
                <a:avLst/>
              </a:prstGeom>
              <a:solidFill>
                <a:srgbClr val="FFCC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0877" name="Text Box 29"/>
            <p:cNvSpPr txBox="1">
              <a:spLocks noChangeArrowheads="1"/>
            </p:cNvSpPr>
            <p:nvPr/>
          </p:nvSpPr>
          <p:spPr bwMode="auto">
            <a:xfrm>
              <a:off x="3852" y="2750"/>
              <a:ext cx="152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0    0    1    0    0    0    1    1</a:t>
              </a:r>
            </a:p>
          </p:txBody>
        </p:sp>
        <p:sp>
          <p:nvSpPr>
            <p:cNvPr id="420878" name="Text Box 30"/>
            <p:cNvSpPr txBox="1">
              <a:spLocks noChangeArrowheads="1"/>
            </p:cNvSpPr>
            <p:nvPr/>
          </p:nvSpPr>
          <p:spPr bwMode="auto">
            <a:xfrm>
              <a:off x="3852" y="1986"/>
              <a:ext cx="15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>
                  <a:solidFill>
                    <a:srgbClr val="0000FF"/>
                  </a:solidFill>
                </a:rPr>
                <a:t>0    1    0    0    0    0    0    1</a:t>
              </a:r>
            </a:p>
          </p:txBody>
        </p:sp>
      </p:grpSp>
      <p:sp>
        <p:nvSpPr>
          <p:cNvPr id="420868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420869" name="Rectangle 33"/>
          <p:cNvSpPr>
            <a:spLocks noChangeArrowheads="1"/>
          </p:cNvSpPr>
          <p:nvPr/>
        </p:nvSpPr>
        <p:spPr bwMode="auto">
          <a:xfrm>
            <a:off x="838200" y="22463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20870" name="Text Box 34"/>
          <p:cNvSpPr txBox="1">
            <a:spLocks noChangeArrowheads="1"/>
          </p:cNvSpPr>
          <p:nvPr/>
        </p:nvSpPr>
        <p:spPr bwMode="auto">
          <a:xfrm>
            <a:off x="838200" y="2627313"/>
            <a:ext cx="36576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cout &lt;&lt; </a:t>
            </a:r>
            <a:r>
              <a:rPr lang="en-US" altLang="zh-CN">
                <a:solidFill>
                  <a:srgbClr val="FFFFFF"/>
                </a:solidFill>
              </a:rPr>
              <a:t>"a*2=" &lt;&lt; a*2 &lt;&lt; endl ;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tx1"/>
                </a:solidFill>
              </a:rPr>
              <a:t>cout &lt;&lt; s &lt;&lt; endl ; </a:t>
            </a:r>
          </a:p>
        </p:txBody>
      </p:sp>
      <p:sp>
        <p:nvSpPr>
          <p:cNvPr id="420871" name="Text Box 35"/>
          <p:cNvSpPr txBox="1">
            <a:spLocks noChangeArrowheads="1"/>
          </p:cNvSpPr>
          <p:nvPr/>
        </p:nvSpPr>
        <p:spPr bwMode="auto">
          <a:xfrm>
            <a:off x="914400" y="5202238"/>
            <a:ext cx="3733800" cy="1220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a*2=70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|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</p:txBody>
      </p:sp>
      <p:sp>
        <p:nvSpPr>
          <p:cNvPr id="420872" name="Text Box 36"/>
          <p:cNvSpPr txBox="1">
            <a:spLocks noChangeArrowheads="1"/>
          </p:cNvSpPr>
          <p:nvPr/>
        </p:nvSpPr>
        <p:spPr bwMode="auto">
          <a:xfrm>
            <a:off x="914400" y="4811713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FF"/>
                </a:solidFill>
              </a:rPr>
              <a:t>输出</a:t>
            </a:r>
          </a:p>
        </p:txBody>
      </p:sp>
      <p:sp>
        <p:nvSpPr>
          <p:cNvPr id="420873" name="Text Box 39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  <p:sp>
        <p:nvSpPr>
          <p:cNvPr id="420874" name="Oval 43"/>
          <p:cNvSpPr>
            <a:spLocks noChangeArrowheads="1"/>
          </p:cNvSpPr>
          <p:nvPr/>
        </p:nvSpPr>
        <p:spPr bwMode="auto">
          <a:xfrm>
            <a:off x="3581400" y="3832225"/>
            <a:ext cx="6096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20875" name="AutoShape 44"/>
          <p:cNvSpPr>
            <a:spLocks/>
          </p:cNvSpPr>
          <p:nvPr/>
        </p:nvSpPr>
        <p:spPr bwMode="auto">
          <a:xfrm>
            <a:off x="4648200" y="2205038"/>
            <a:ext cx="1600200" cy="838200"/>
          </a:xfrm>
          <a:prstGeom prst="borderCallout2">
            <a:avLst>
              <a:gd name="adj1" fmla="val 13634"/>
              <a:gd name="adj2" fmla="val -4764"/>
              <a:gd name="adj3" fmla="val 13634"/>
              <a:gd name="adj4" fmla="val -26884"/>
              <a:gd name="adj5" fmla="val 190718"/>
              <a:gd name="adj6" fmla="val -4960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i="1">
                <a:solidFill>
                  <a:schemeClr val="tx1"/>
                </a:solidFill>
              </a:rPr>
              <a:t>格式控制符</a:t>
            </a:r>
          </a:p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换行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200" y="1458000"/>
            <a:ext cx="6460808" cy="47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6274" name="Text Box 2"/>
          <p:cNvSpPr txBox="1">
            <a:spLocks noChangeArrowheads="1"/>
          </p:cNvSpPr>
          <p:nvPr/>
        </p:nvSpPr>
        <p:spPr bwMode="auto">
          <a:xfrm>
            <a:off x="374650" y="1889125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执行程序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361950" y="984250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编辑程序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361950" y="1431925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编译程序</a:t>
            </a:r>
          </a:p>
        </p:txBody>
      </p:sp>
      <p:sp>
        <p:nvSpPr>
          <p:cNvPr id="48134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81000"/>
            <a:ext cx="3960813" cy="3810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100" b="1" smtClean="0">
                <a:solidFill>
                  <a:schemeClr val="bg1"/>
                </a:solidFill>
                <a:latin typeface="楷体_GB2312" pitchFamily="49" charset="-122"/>
              </a:rPr>
              <a:t>1.1.3  </a:t>
            </a:r>
            <a:r>
              <a:rPr lang="zh-CN" altLang="en-US" sz="100" b="1" smtClean="0">
                <a:solidFill>
                  <a:schemeClr val="bg1"/>
                </a:solidFill>
              </a:rPr>
              <a:t>程序的编译执行</a:t>
            </a:r>
          </a:p>
        </p:txBody>
      </p:sp>
      <p:sp>
        <p:nvSpPr>
          <p:cNvPr id="566277" name="AutoShape 5"/>
          <p:cNvSpPr>
            <a:spLocks/>
          </p:cNvSpPr>
          <p:nvPr/>
        </p:nvSpPr>
        <p:spPr bwMode="auto">
          <a:xfrm>
            <a:off x="7092950" y="386080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23097"/>
              <a:gd name="adj5" fmla="val -148106"/>
              <a:gd name="adj6" fmla="val -869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选择执行命令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热键</a:t>
            </a:r>
            <a:r>
              <a:rPr lang="en-US" altLang="zh-CN">
                <a:solidFill>
                  <a:schemeClr val="tx1"/>
                </a:solidFill>
              </a:rPr>
              <a:t>Ctrl+F5</a:t>
            </a:r>
            <a:endParaRPr lang="en-US" altLang="zh-CN">
              <a:solidFill>
                <a:srgbClr val="3333FF"/>
              </a:solidFill>
            </a:endParaRPr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533400" y="304800"/>
            <a:ext cx="5478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>
                <a:solidFill>
                  <a:schemeClr val="accent2"/>
                </a:solidFill>
              </a:rPr>
              <a:t>程序的编译执行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4" grpId="0" autoUpdateAnimBg="0"/>
      <p:bldP spid="566277" grpId="0" animBg="1" autoUpdateAnimBg="0"/>
    </p:bld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838200" y="4297363"/>
            <a:ext cx="3505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838200" y="22463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838200" y="2627313"/>
            <a:ext cx="36576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&lt;&lt; </a:t>
            </a:r>
            <a:r>
              <a:rPr lang="en-US" altLang="zh-CN">
                <a:solidFill>
                  <a:schemeClr val="tx1"/>
                </a:solidFill>
              </a:rPr>
              <a:t>"a*2=" &lt;&lt; a*2 &lt;&lt; endl ;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FFFF"/>
                </a:solidFill>
              </a:rPr>
              <a:t>cout &lt;&lt; s &lt;&lt; endl ;</a:t>
            </a:r>
            <a:r>
              <a:rPr lang="en-US" altLang="zh-CN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914400" y="5202238"/>
            <a:ext cx="3733800" cy="1220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a*2=70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|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914400" y="4811713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FF"/>
                </a:solidFill>
              </a:rPr>
              <a:t>输出</a:t>
            </a:r>
          </a:p>
        </p:txBody>
      </p:sp>
      <p:sp>
        <p:nvSpPr>
          <p:cNvPr id="931848" name="Oval 8"/>
          <p:cNvSpPr>
            <a:spLocks noChangeArrowheads="1"/>
          </p:cNvSpPr>
          <p:nvPr/>
        </p:nvSpPr>
        <p:spPr bwMode="auto">
          <a:xfrm>
            <a:off x="1524000" y="4221163"/>
            <a:ext cx="4572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31849" name="AutoShape 9"/>
          <p:cNvSpPr>
            <a:spLocks/>
          </p:cNvSpPr>
          <p:nvPr/>
        </p:nvSpPr>
        <p:spPr bwMode="auto">
          <a:xfrm>
            <a:off x="3657600" y="2398713"/>
            <a:ext cx="1635125" cy="958850"/>
          </a:xfrm>
          <a:prstGeom prst="borderCallout2">
            <a:avLst>
              <a:gd name="adj1" fmla="val 11921"/>
              <a:gd name="adj2" fmla="val -4662"/>
              <a:gd name="adj3" fmla="val 11921"/>
              <a:gd name="adj4" fmla="val -31843"/>
              <a:gd name="adj5" fmla="val 183611"/>
              <a:gd name="adj6" fmla="val -10776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读出 </a:t>
            </a:r>
            <a:r>
              <a:rPr lang="en-US" altLang="zh-CN" sz="2000">
                <a:solidFill>
                  <a:schemeClr val="tx1"/>
                </a:solidFill>
              </a:rPr>
              <a:t>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输出字符</a:t>
            </a:r>
          </a:p>
        </p:txBody>
      </p:sp>
      <p:sp>
        <p:nvSpPr>
          <p:cNvPr id="931850" name="Freeform 10"/>
          <p:cNvSpPr>
            <a:spLocks/>
          </p:cNvSpPr>
          <p:nvPr/>
        </p:nvSpPr>
        <p:spPr bwMode="auto">
          <a:xfrm>
            <a:off x="1524000" y="2932113"/>
            <a:ext cx="4648200" cy="2819400"/>
          </a:xfrm>
          <a:custGeom>
            <a:avLst/>
            <a:gdLst>
              <a:gd name="T0" fmla="*/ 2147483647 w 2928"/>
              <a:gd name="T1" fmla="*/ 2147483647 h 1496"/>
              <a:gd name="T2" fmla="*/ 2147483647 w 2928"/>
              <a:gd name="T3" fmla="*/ 2147483647 h 1496"/>
              <a:gd name="T4" fmla="*/ 2147483647 w 2928"/>
              <a:gd name="T5" fmla="*/ 2147483647 h 1496"/>
              <a:gd name="T6" fmla="*/ 0 w 2928"/>
              <a:gd name="T7" fmla="*/ 2147483647 h 1496"/>
              <a:gd name="T8" fmla="*/ 0 60000 65536"/>
              <a:gd name="T9" fmla="*/ 0 60000 65536"/>
              <a:gd name="T10" fmla="*/ 0 60000 65536"/>
              <a:gd name="T11" fmla="*/ 0 60000 65536"/>
              <a:gd name="T12" fmla="*/ 0 w 2928"/>
              <a:gd name="T13" fmla="*/ 0 h 1496"/>
              <a:gd name="T14" fmla="*/ 2928 w 2928"/>
              <a:gd name="T15" fmla="*/ 1496 h 14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8" h="1496">
                <a:moveTo>
                  <a:pt x="2928" y="152"/>
                </a:moveTo>
                <a:cubicBezTo>
                  <a:pt x="2464" y="76"/>
                  <a:pt x="2000" y="0"/>
                  <a:pt x="1728" y="152"/>
                </a:cubicBezTo>
                <a:cubicBezTo>
                  <a:pt x="1456" y="304"/>
                  <a:pt x="1584" y="840"/>
                  <a:pt x="1296" y="1064"/>
                </a:cubicBezTo>
                <a:cubicBezTo>
                  <a:pt x="1008" y="1288"/>
                  <a:pt x="504" y="1392"/>
                  <a:pt x="0" y="149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421899" name="Group 11"/>
          <p:cNvGrpSpPr>
            <a:grpSpLocks/>
          </p:cNvGrpSpPr>
          <p:nvPr/>
        </p:nvGrpSpPr>
        <p:grpSpPr bwMode="auto">
          <a:xfrm>
            <a:off x="5257800" y="1789113"/>
            <a:ext cx="3276600" cy="4572000"/>
            <a:chOff x="3312" y="1296"/>
            <a:chExt cx="2064" cy="2880"/>
          </a:xfrm>
        </p:grpSpPr>
        <p:grpSp>
          <p:nvGrpSpPr>
            <p:cNvPr id="421901" name="Group 12"/>
            <p:cNvGrpSpPr>
              <a:grpSpLocks/>
            </p:cNvGrpSpPr>
            <p:nvPr/>
          </p:nvGrpSpPr>
          <p:grpSpPr bwMode="auto">
            <a:xfrm>
              <a:off x="3312" y="1296"/>
              <a:ext cx="2064" cy="2880"/>
              <a:chOff x="3312" y="1296"/>
              <a:chExt cx="2064" cy="2880"/>
            </a:xfrm>
          </p:grpSpPr>
          <p:grpSp>
            <p:nvGrpSpPr>
              <p:cNvPr id="421904" name="Group 13"/>
              <p:cNvGrpSpPr>
                <a:grpSpLocks/>
              </p:cNvGrpSpPr>
              <p:nvPr/>
            </p:nvGrpSpPr>
            <p:grpSpPr bwMode="auto">
              <a:xfrm>
                <a:off x="3840" y="1296"/>
                <a:ext cx="1536" cy="2880"/>
                <a:chOff x="3600" y="1344"/>
                <a:chExt cx="1536" cy="2880"/>
              </a:xfrm>
            </p:grpSpPr>
            <p:sp>
              <p:nvSpPr>
                <p:cNvPr id="421909" name="AutoShape 14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536" cy="2880"/>
                </a:xfrm>
                <a:prstGeom prst="wave">
                  <a:avLst>
                    <a:gd name="adj1" fmla="val 4380"/>
                    <a:gd name="adj2" fmla="val 0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1910" name="Line 15"/>
                <p:cNvSpPr>
                  <a:spLocks noChangeShapeType="1"/>
                </p:cNvSpPr>
                <p:nvPr/>
              </p:nvSpPr>
              <p:spPr bwMode="auto">
                <a:xfrm>
                  <a:off x="3600" y="168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11" name="Line 16"/>
                <p:cNvSpPr>
                  <a:spLocks noChangeShapeType="1"/>
                </p:cNvSpPr>
                <p:nvPr/>
              </p:nvSpPr>
              <p:spPr bwMode="auto">
                <a:xfrm>
                  <a:off x="3600" y="187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12" name="Line 17"/>
                <p:cNvSpPr>
                  <a:spLocks noChangeShapeType="1"/>
                </p:cNvSpPr>
                <p:nvPr/>
              </p:nvSpPr>
              <p:spPr bwMode="auto">
                <a:xfrm>
                  <a:off x="3792" y="139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13" name="Line 18"/>
                <p:cNvSpPr>
                  <a:spLocks noChangeShapeType="1"/>
                </p:cNvSpPr>
                <p:nvPr/>
              </p:nvSpPr>
              <p:spPr bwMode="auto">
                <a:xfrm>
                  <a:off x="3984" y="134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14" name="Line 19"/>
                <p:cNvSpPr>
                  <a:spLocks noChangeShapeType="1"/>
                </p:cNvSpPr>
                <p:nvPr/>
              </p:nvSpPr>
              <p:spPr bwMode="auto">
                <a:xfrm>
                  <a:off x="4176" y="1392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15" name="Line 20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16" name="Line 21"/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17" name="Line 22"/>
                <p:cNvSpPr>
                  <a:spLocks noChangeShapeType="1"/>
                </p:cNvSpPr>
                <p:nvPr/>
              </p:nvSpPr>
              <p:spPr bwMode="auto">
                <a:xfrm>
                  <a:off x="4752" y="163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18" name="Line 23"/>
                <p:cNvSpPr>
                  <a:spLocks noChangeShapeType="1"/>
                </p:cNvSpPr>
                <p:nvPr/>
              </p:nvSpPr>
              <p:spPr bwMode="auto">
                <a:xfrm>
                  <a:off x="4944" y="158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19" name="Line 24"/>
                <p:cNvSpPr>
                  <a:spLocks noChangeShapeType="1"/>
                </p:cNvSpPr>
                <p:nvPr/>
              </p:nvSpPr>
              <p:spPr bwMode="auto">
                <a:xfrm>
                  <a:off x="3600" y="206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20" name="Line 25"/>
                <p:cNvSpPr>
                  <a:spLocks noChangeShapeType="1"/>
                </p:cNvSpPr>
                <p:nvPr/>
              </p:nvSpPr>
              <p:spPr bwMode="auto">
                <a:xfrm>
                  <a:off x="3600" y="225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21" name="Line 26"/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22" name="Line 27"/>
                <p:cNvSpPr>
                  <a:spLocks noChangeShapeType="1"/>
                </p:cNvSpPr>
                <p:nvPr/>
              </p:nvSpPr>
              <p:spPr bwMode="auto">
                <a:xfrm>
                  <a:off x="3600" y="264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23" name="Line 28"/>
                <p:cNvSpPr>
                  <a:spLocks noChangeShapeType="1"/>
                </p:cNvSpPr>
                <p:nvPr/>
              </p:nvSpPr>
              <p:spPr bwMode="auto">
                <a:xfrm>
                  <a:off x="3600" y="283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24" name="Line 29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25" name="Line 30"/>
                <p:cNvSpPr>
                  <a:spLocks noChangeShapeType="1"/>
                </p:cNvSpPr>
                <p:nvPr/>
              </p:nvSpPr>
              <p:spPr bwMode="auto">
                <a:xfrm>
                  <a:off x="3600" y="321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26" name="Line 31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27" name="Line 32"/>
                <p:cNvSpPr>
                  <a:spLocks noChangeShapeType="1"/>
                </p:cNvSpPr>
                <p:nvPr/>
              </p:nvSpPr>
              <p:spPr bwMode="auto">
                <a:xfrm>
                  <a:off x="3600" y="360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1928" name="Line 33"/>
                <p:cNvSpPr>
                  <a:spLocks noChangeShapeType="1"/>
                </p:cNvSpPr>
                <p:nvPr/>
              </p:nvSpPr>
              <p:spPr bwMode="auto">
                <a:xfrm>
                  <a:off x="3600" y="379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21905" name="Text Box 34"/>
              <p:cNvSpPr txBox="1">
                <a:spLocks noChangeArrowheads="1"/>
              </p:cNvSpPr>
              <p:nvPr/>
            </p:nvSpPr>
            <p:spPr bwMode="auto">
              <a:xfrm>
                <a:off x="3388" y="2784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int  a</a:t>
                </a:r>
              </a:p>
            </p:txBody>
          </p:sp>
          <p:sp>
            <p:nvSpPr>
              <p:cNvPr id="421906" name="Rectangle 35"/>
              <p:cNvSpPr>
                <a:spLocks noChangeArrowheads="1"/>
              </p:cNvSpPr>
              <p:nvPr/>
            </p:nvSpPr>
            <p:spPr bwMode="auto">
              <a:xfrm>
                <a:off x="3849" y="2792"/>
                <a:ext cx="1526" cy="75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21907" name="Text Box 36"/>
              <p:cNvSpPr txBox="1">
                <a:spLocks noChangeArrowheads="1"/>
              </p:cNvSpPr>
              <p:nvPr/>
            </p:nvSpPr>
            <p:spPr bwMode="auto">
              <a:xfrm>
                <a:off x="3312" y="2017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char  s</a:t>
                </a:r>
              </a:p>
            </p:txBody>
          </p:sp>
          <p:sp>
            <p:nvSpPr>
              <p:cNvPr id="421908" name="Rectangle 37"/>
              <p:cNvSpPr>
                <a:spLocks noChangeArrowheads="1"/>
              </p:cNvSpPr>
              <p:nvPr/>
            </p:nvSpPr>
            <p:spPr bwMode="auto">
              <a:xfrm>
                <a:off x="3850" y="2025"/>
                <a:ext cx="1526" cy="183"/>
              </a:xfrm>
              <a:prstGeom prst="rect">
                <a:avLst/>
              </a:prstGeom>
              <a:solidFill>
                <a:srgbClr val="FFCC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1902" name="Text Box 38"/>
            <p:cNvSpPr txBox="1">
              <a:spLocks noChangeArrowheads="1"/>
            </p:cNvSpPr>
            <p:nvPr/>
          </p:nvSpPr>
          <p:spPr bwMode="auto">
            <a:xfrm>
              <a:off x="3852" y="2750"/>
              <a:ext cx="152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0    0    1    0    0    0    1    1</a:t>
              </a:r>
            </a:p>
          </p:txBody>
        </p:sp>
        <p:sp>
          <p:nvSpPr>
            <p:cNvPr id="421903" name="Text Box 39"/>
            <p:cNvSpPr txBox="1">
              <a:spLocks noChangeArrowheads="1"/>
            </p:cNvSpPr>
            <p:nvPr/>
          </p:nvSpPr>
          <p:spPr bwMode="auto">
            <a:xfrm>
              <a:off x="3852" y="1986"/>
              <a:ext cx="15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>
                  <a:solidFill>
                    <a:srgbClr val="0000FF"/>
                  </a:solidFill>
                </a:rPr>
                <a:t>0    1    0    0    0    0    0    1</a:t>
              </a:r>
            </a:p>
          </p:txBody>
        </p:sp>
      </p:grpSp>
      <p:sp>
        <p:nvSpPr>
          <p:cNvPr id="421900" name="Text Box 40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31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8" grpId="0" animBg="1"/>
      <p:bldP spid="931849" grpId="0" animBg="1" autoUpdateAnimBg="0"/>
      <p:bldP spid="931850" grpId="0" animBg="1"/>
    </p:bld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838200" y="4297363"/>
            <a:ext cx="3505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838200" y="22463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838200" y="2627313"/>
            <a:ext cx="4381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&lt;&lt; "a*2=" &lt;&lt; a*2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cout &lt;&lt; s &lt;&lt; endl ;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914400" y="5202238"/>
            <a:ext cx="3733800" cy="1220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a*2=70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</p:txBody>
      </p:sp>
      <p:sp>
        <p:nvSpPr>
          <p:cNvPr id="422919" name="Text Box 7"/>
          <p:cNvSpPr txBox="1">
            <a:spLocks noChangeArrowheads="1"/>
          </p:cNvSpPr>
          <p:nvPr/>
        </p:nvSpPr>
        <p:spPr bwMode="auto">
          <a:xfrm>
            <a:off x="914400" y="4811713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FF"/>
                </a:solidFill>
              </a:rPr>
              <a:t>输出</a:t>
            </a: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1524000" y="4221163"/>
            <a:ext cx="4572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422921" name="Group 9"/>
          <p:cNvGrpSpPr>
            <a:grpSpLocks/>
          </p:cNvGrpSpPr>
          <p:nvPr/>
        </p:nvGrpSpPr>
        <p:grpSpPr bwMode="auto">
          <a:xfrm>
            <a:off x="5257800" y="1789113"/>
            <a:ext cx="3276600" cy="4572000"/>
            <a:chOff x="3312" y="1296"/>
            <a:chExt cx="2064" cy="2880"/>
          </a:xfrm>
        </p:grpSpPr>
        <p:grpSp>
          <p:nvGrpSpPr>
            <p:cNvPr id="422923" name="Group 10"/>
            <p:cNvGrpSpPr>
              <a:grpSpLocks/>
            </p:cNvGrpSpPr>
            <p:nvPr/>
          </p:nvGrpSpPr>
          <p:grpSpPr bwMode="auto">
            <a:xfrm>
              <a:off x="3312" y="1296"/>
              <a:ext cx="2064" cy="2880"/>
              <a:chOff x="3312" y="1296"/>
              <a:chExt cx="2064" cy="2880"/>
            </a:xfrm>
          </p:grpSpPr>
          <p:grpSp>
            <p:nvGrpSpPr>
              <p:cNvPr id="422926" name="Group 11"/>
              <p:cNvGrpSpPr>
                <a:grpSpLocks/>
              </p:cNvGrpSpPr>
              <p:nvPr/>
            </p:nvGrpSpPr>
            <p:grpSpPr bwMode="auto">
              <a:xfrm>
                <a:off x="3840" y="1296"/>
                <a:ext cx="1536" cy="2880"/>
                <a:chOff x="3600" y="1344"/>
                <a:chExt cx="1536" cy="2880"/>
              </a:xfrm>
            </p:grpSpPr>
            <p:sp>
              <p:nvSpPr>
                <p:cNvPr id="422931" name="AutoShape 12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536" cy="2880"/>
                </a:xfrm>
                <a:prstGeom prst="wave">
                  <a:avLst>
                    <a:gd name="adj1" fmla="val 4380"/>
                    <a:gd name="adj2" fmla="val 0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2932" name="Line 13"/>
                <p:cNvSpPr>
                  <a:spLocks noChangeShapeType="1"/>
                </p:cNvSpPr>
                <p:nvPr/>
              </p:nvSpPr>
              <p:spPr bwMode="auto">
                <a:xfrm>
                  <a:off x="3600" y="168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33" name="Line 14"/>
                <p:cNvSpPr>
                  <a:spLocks noChangeShapeType="1"/>
                </p:cNvSpPr>
                <p:nvPr/>
              </p:nvSpPr>
              <p:spPr bwMode="auto">
                <a:xfrm>
                  <a:off x="3600" y="187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34" name="Line 15"/>
                <p:cNvSpPr>
                  <a:spLocks noChangeShapeType="1"/>
                </p:cNvSpPr>
                <p:nvPr/>
              </p:nvSpPr>
              <p:spPr bwMode="auto">
                <a:xfrm>
                  <a:off x="3792" y="139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35" name="Line 16"/>
                <p:cNvSpPr>
                  <a:spLocks noChangeShapeType="1"/>
                </p:cNvSpPr>
                <p:nvPr/>
              </p:nvSpPr>
              <p:spPr bwMode="auto">
                <a:xfrm>
                  <a:off x="3984" y="134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36" name="Line 17"/>
                <p:cNvSpPr>
                  <a:spLocks noChangeShapeType="1"/>
                </p:cNvSpPr>
                <p:nvPr/>
              </p:nvSpPr>
              <p:spPr bwMode="auto">
                <a:xfrm>
                  <a:off x="4176" y="1392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37" name="Line 18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38" name="Line 19"/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39" name="Line 20"/>
                <p:cNvSpPr>
                  <a:spLocks noChangeShapeType="1"/>
                </p:cNvSpPr>
                <p:nvPr/>
              </p:nvSpPr>
              <p:spPr bwMode="auto">
                <a:xfrm>
                  <a:off x="4752" y="163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40" name="Line 21"/>
                <p:cNvSpPr>
                  <a:spLocks noChangeShapeType="1"/>
                </p:cNvSpPr>
                <p:nvPr/>
              </p:nvSpPr>
              <p:spPr bwMode="auto">
                <a:xfrm>
                  <a:off x="4944" y="158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41" name="Line 22"/>
                <p:cNvSpPr>
                  <a:spLocks noChangeShapeType="1"/>
                </p:cNvSpPr>
                <p:nvPr/>
              </p:nvSpPr>
              <p:spPr bwMode="auto">
                <a:xfrm>
                  <a:off x="3600" y="206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42" name="Line 23"/>
                <p:cNvSpPr>
                  <a:spLocks noChangeShapeType="1"/>
                </p:cNvSpPr>
                <p:nvPr/>
              </p:nvSpPr>
              <p:spPr bwMode="auto">
                <a:xfrm>
                  <a:off x="3600" y="225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43" name="Line 24"/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44" name="Line 25"/>
                <p:cNvSpPr>
                  <a:spLocks noChangeShapeType="1"/>
                </p:cNvSpPr>
                <p:nvPr/>
              </p:nvSpPr>
              <p:spPr bwMode="auto">
                <a:xfrm>
                  <a:off x="3600" y="264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45" name="Line 26"/>
                <p:cNvSpPr>
                  <a:spLocks noChangeShapeType="1"/>
                </p:cNvSpPr>
                <p:nvPr/>
              </p:nvSpPr>
              <p:spPr bwMode="auto">
                <a:xfrm>
                  <a:off x="3600" y="283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46" name="Line 27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47" name="Line 28"/>
                <p:cNvSpPr>
                  <a:spLocks noChangeShapeType="1"/>
                </p:cNvSpPr>
                <p:nvPr/>
              </p:nvSpPr>
              <p:spPr bwMode="auto">
                <a:xfrm>
                  <a:off x="3600" y="321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48" name="Line 29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49" name="Line 30"/>
                <p:cNvSpPr>
                  <a:spLocks noChangeShapeType="1"/>
                </p:cNvSpPr>
                <p:nvPr/>
              </p:nvSpPr>
              <p:spPr bwMode="auto">
                <a:xfrm>
                  <a:off x="3600" y="360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950" name="Line 31"/>
                <p:cNvSpPr>
                  <a:spLocks noChangeShapeType="1"/>
                </p:cNvSpPr>
                <p:nvPr/>
              </p:nvSpPr>
              <p:spPr bwMode="auto">
                <a:xfrm>
                  <a:off x="3600" y="379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22927" name="Text Box 32"/>
              <p:cNvSpPr txBox="1">
                <a:spLocks noChangeArrowheads="1"/>
              </p:cNvSpPr>
              <p:nvPr/>
            </p:nvSpPr>
            <p:spPr bwMode="auto">
              <a:xfrm>
                <a:off x="3388" y="2784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int  a</a:t>
                </a:r>
              </a:p>
            </p:txBody>
          </p:sp>
          <p:sp>
            <p:nvSpPr>
              <p:cNvPr id="422928" name="Rectangle 33"/>
              <p:cNvSpPr>
                <a:spLocks noChangeArrowheads="1"/>
              </p:cNvSpPr>
              <p:nvPr/>
            </p:nvSpPr>
            <p:spPr bwMode="auto">
              <a:xfrm>
                <a:off x="3849" y="2792"/>
                <a:ext cx="1526" cy="75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22929" name="Text Box 34"/>
              <p:cNvSpPr txBox="1">
                <a:spLocks noChangeArrowheads="1"/>
              </p:cNvSpPr>
              <p:nvPr/>
            </p:nvSpPr>
            <p:spPr bwMode="auto">
              <a:xfrm>
                <a:off x="3312" y="2017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char  s</a:t>
                </a:r>
              </a:p>
            </p:txBody>
          </p:sp>
          <p:sp>
            <p:nvSpPr>
              <p:cNvPr id="422930" name="Rectangle 35"/>
              <p:cNvSpPr>
                <a:spLocks noChangeArrowheads="1"/>
              </p:cNvSpPr>
              <p:nvPr/>
            </p:nvSpPr>
            <p:spPr bwMode="auto">
              <a:xfrm>
                <a:off x="3850" y="2025"/>
                <a:ext cx="1526" cy="183"/>
              </a:xfrm>
              <a:prstGeom prst="rect">
                <a:avLst/>
              </a:prstGeom>
              <a:solidFill>
                <a:srgbClr val="FFCC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2924" name="Text Box 36"/>
            <p:cNvSpPr txBox="1">
              <a:spLocks noChangeArrowheads="1"/>
            </p:cNvSpPr>
            <p:nvPr/>
          </p:nvSpPr>
          <p:spPr bwMode="auto">
            <a:xfrm>
              <a:off x="3852" y="2750"/>
              <a:ext cx="152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0    0    1    0    0    0    1    1</a:t>
              </a:r>
            </a:p>
          </p:txBody>
        </p:sp>
        <p:sp>
          <p:nvSpPr>
            <p:cNvPr id="422925" name="Text Box 37"/>
            <p:cNvSpPr txBox="1">
              <a:spLocks noChangeArrowheads="1"/>
            </p:cNvSpPr>
            <p:nvPr/>
          </p:nvSpPr>
          <p:spPr bwMode="auto">
            <a:xfrm>
              <a:off x="3852" y="1986"/>
              <a:ext cx="15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>
                  <a:solidFill>
                    <a:srgbClr val="0000FF"/>
                  </a:solidFill>
                </a:rPr>
                <a:t>0    1    0    0    0    0    0    1</a:t>
              </a:r>
            </a:p>
          </p:txBody>
        </p:sp>
      </p:grpSp>
      <p:sp>
        <p:nvSpPr>
          <p:cNvPr id="422922" name="Text Box 38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838200" y="4297363"/>
            <a:ext cx="3505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838200" y="22463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838200" y="2627313"/>
            <a:ext cx="3657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&lt;&lt; "a*2=" &lt;&lt; a*2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cout &lt;&lt; s &lt;&lt; endl ;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914400" y="5202238"/>
            <a:ext cx="3733800" cy="1220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a*2=70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zh-CN" sz="2000">
              <a:solidFill>
                <a:srgbClr val="FFFFFF"/>
              </a:solidFill>
            </a:endParaRPr>
          </a:p>
        </p:txBody>
      </p:sp>
      <p:sp>
        <p:nvSpPr>
          <p:cNvPr id="423943" name="Text Box 7"/>
          <p:cNvSpPr txBox="1">
            <a:spLocks noChangeArrowheads="1"/>
          </p:cNvSpPr>
          <p:nvPr/>
        </p:nvSpPr>
        <p:spPr bwMode="auto">
          <a:xfrm>
            <a:off x="914400" y="4811713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FF"/>
                </a:solidFill>
              </a:rPr>
              <a:t>输出</a:t>
            </a:r>
          </a:p>
        </p:txBody>
      </p:sp>
      <p:sp>
        <p:nvSpPr>
          <p:cNvPr id="933896" name="Oval 8"/>
          <p:cNvSpPr>
            <a:spLocks noChangeArrowheads="1"/>
          </p:cNvSpPr>
          <p:nvPr/>
        </p:nvSpPr>
        <p:spPr bwMode="auto">
          <a:xfrm>
            <a:off x="2133600" y="4221163"/>
            <a:ext cx="6096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33897" name="AutoShape 9"/>
          <p:cNvSpPr>
            <a:spLocks/>
          </p:cNvSpPr>
          <p:nvPr/>
        </p:nvSpPr>
        <p:spPr bwMode="auto">
          <a:xfrm>
            <a:off x="4114800" y="2492375"/>
            <a:ext cx="1033463" cy="649288"/>
          </a:xfrm>
          <a:prstGeom prst="borderCallout2">
            <a:avLst>
              <a:gd name="adj1" fmla="val 17602"/>
              <a:gd name="adj2" fmla="val -7375"/>
              <a:gd name="adj3" fmla="val 17602"/>
              <a:gd name="adj4" fmla="val -54380"/>
              <a:gd name="adj5" fmla="val 255991"/>
              <a:gd name="adj6" fmla="val -14884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400">
                <a:solidFill>
                  <a:schemeClr val="tx1"/>
                </a:solidFill>
              </a:rPr>
              <a:t>换行</a:t>
            </a:r>
          </a:p>
        </p:txBody>
      </p:sp>
      <p:grpSp>
        <p:nvGrpSpPr>
          <p:cNvPr id="423946" name="Group 10"/>
          <p:cNvGrpSpPr>
            <a:grpSpLocks/>
          </p:cNvGrpSpPr>
          <p:nvPr/>
        </p:nvGrpSpPr>
        <p:grpSpPr bwMode="auto">
          <a:xfrm>
            <a:off x="5257800" y="1789113"/>
            <a:ext cx="3276600" cy="4572000"/>
            <a:chOff x="3312" y="1296"/>
            <a:chExt cx="2064" cy="2880"/>
          </a:xfrm>
        </p:grpSpPr>
        <p:grpSp>
          <p:nvGrpSpPr>
            <p:cNvPr id="423948" name="Group 11"/>
            <p:cNvGrpSpPr>
              <a:grpSpLocks/>
            </p:cNvGrpSpPr>
            <p:nvPr/>
          </p:nvGrpSpPr>
          <p:grpSpPr bwMode="auto">
            <a:xfrm>
              <a:off x="3312" y="1296"/>
              <a:ext cx="2064" cy="2880"/>
              <a:chOff x="3312" y="1296"/>
              <a:chExt cx="2064" cy="2880"/>
            </a:xfrm>
          </p:grpSpPr>
          <p:grpSp>
            <p:nvGrpSpPr>
              <p:cNvPr id="423951" name="Group 12"/>
              <p:cNvGrpSpPr>
                <a:grpSpLocks/>
              </p:cNvGrpSpPr>
              <p:nvPr/>
            </p:nvGrpSpPr>
            <p:grpSpPr bwMode="auto">
              <a:xfrm>
                <a:off x="3840" y="1296"/>
                <a:ext cx="1536" cy="2880"/>
                <a:chOff x="3600" y="1344"/>
                <a:chExt cx="1536" cy="2880"/>
              </a:xfrm>
            </p:grpSpPr>
            <p:sp>
              <p:nvSpPr>
                <p:cNvPr id="423956" name="AutoShape 13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536" cy="2880"/>
                </a:xfrm>
                <a:prstGeom prst="wave">
                  <a:avLst>
                    <a:gd name="adj1" fmla="val 4380"/>
                    <a:gd name="adj2" fmla="val 0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3957" name="Line 14"/>
                <p:cNvSpPr>
                  <a:spLocks noChangeShapeType="1"/>
                </p:cNvSpPr>
                <p:nvPr/>
              </p:nvSpPr>
              <p:spPr bwMode="auto">
                <a:xfrm>
                  <a:off x="3600" y="168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58" name="Line 15"/>
                <p:cNvSpPr>
                  <a:spLocks noChangeShapeType="1"/>
                </p:cNvSpPr>
                <p:nvPr/>
              </p:nvSpPr>
              <p:spPr bwMode="auto">
                <a:xfrm>
                  <a:off x="3600" y="187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59" name="Line 16"/>
                <p:cNvSpPr>
                  <a:spLocks noChangeShapeType="1"/>
                </p:cNvSpPr>
                <p:nvPr/>
              </p:nvSpPr>
              <p:spPr bwMode="auto">
                <a:xfrm>
                  <a:off x="3792" y="139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60" name="Line 17"/>
                <p:cNvSpPr>
                  <a:spLocks noChangeShapeType="1"/>
                </p:cNvSpPr>
                <p:nvPr/>
              </p:nvSpPr>
              <p:spPr bwMode="auto">
                <a:xfrm>
                  <a:off x="3984" y="134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61" name="Line 18"/>
                <p:cNvSpPr>
                  <a:spLocks noChangeShapeType="1"/>
                </p:cNvSpPr>
                <p:nvPr/>
              </p:nvSpPr>
              <p:spPr bwMode="auto">
                <a:xfrm>
                  <a:off x="4176" y="1392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62" name="Line 19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63" name="Line 20"/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64" name="Line 21"/>
                <p:cNvSpPr>
                  <a:spLocks noChangeShapeType="1"/>
                </p:cNvSpPr>
                <p:nvPr/>
              </p:nvSpPr>
              <p:spPr bwMode="auto">
                <a:xfrm>
                  <a:off x="4752" y="163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65" name="Line 22"/>
                <p:cNvSpPr>
                  <a:spLocks noChangeShapeType="1"/>
                </p:cNvSpPr>
                <p:nvPr/>
              </p:nvSpPr>
              <p:spPr bwMode="auto">
                <a:xfrm>
                  <a:off x="4944" y="158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66" name="Line 23"/>
                <p:cNvSpPr>
                  <a:spLocks noChangeShapeType="1"/>
                </p:cNvSpPr>
                <p:nvPr/>
              </p:nvSpPr>
              <p:spPr bwMode="auto">
                <a:xfrm>
                  <a:off x="3600" y="206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67" name="Line 24"/>
                <p:cNvSpPr>
                  <a:spLocks noChangeShapeType="1"/>
                </p:cNvSpPr>
                <p:nvPr/>
              </p:nvSpPr>
              <p:spPr bwMode="auto">
                <a:xfrm>
                  <a:off x="3600" y="225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68" name="Line 25"/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69" name="Line 26"/>
                <p:cNvSpPr>
                  <a:spLocks noChangeShapeType="1"/>
                </p:cNvSpPr>
                <p:nvPr/>
              </p:nvSpPr>
              <p:spPr bwMode="auto">
                <a:xfrm>
                  <a:off x="3600" y="264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70" name="Line 27"/>
                <p:cNvSpPr>
                  <a:spLocks noChangeShapeType="1"/>
                </p:cNvSpPr>
                <p:nvPr/>
              </p:nvSpPr>
              <p:spPr bwMode="auto">
                <a:xfrm>
                  <a:off x="3600" y="283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71" name="Line 28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72" name="Line 29"/>
                <p:cNvSpPr>
                  <a:spLocks noChangeShapeType="1"/>
                </p:cNvSpPr>
                <p:nvPr/>
              </p:nvSpPr>
              <p:spPr bwMode="auto">
                <a:xfrm>
                  <a:off x="3600" y="321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73" name="Line 30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74" name="Line 31"/>
                <p:cNvSpPr>
                  <a:spLocks noChangeShapeType="1"/>
                </p:cNvSpPr>
                <p:nvPr/>
              </p:nvSpPr>
              <p:spPr bwMode="auto">
                <a:xfrm>
                  <a:off x="3600" y="360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3975" name="Line 32"/>
                <p:cNvSpPr>
                  <a:spLocks noChangeShapeType="1"/>
                </p:cNvSpPr>
                <p:nvPr/>
              </p:nvSpPr>
              <p:spPr bwMode="auto">
                <a:xfrm>
                  <a:off x="3600" y="379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23952" name="Text Box 33"/>
              <p:cNvSpPr txBox="1">
                <a:spLocks noChangeArrowheads="1"/>
              </p:cNvSpPr>
              <p:nvPr/>
            </p:nvSpPr>
            <p:spPr bwMode="auto">
              <a:xfrm>
                <a:off x="3388" y="2784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int  a</a:t>
                </a:r>
              </a:p>
            </p:txBody>
          </p:sp>
          <p:sp>
            <p:nvSpPr>
              <p:cNvPr id="423953" name="Rectangle 34"/>
              <p:cNvSpPr>
                <a:spLocks noChangeArrowheads="1"/>
              </p:cNvSpPr>
              <p:nvPr/>
            </p:nvSpPr>
            <p:spPr bwMode="auto">
              <a:xfrm>
                <a:off x="3849" y="2792"/>
                <a:ext cx="1526" cy="75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23954" name="Text Box 35"/>
              <p:cNvSpPr txBox="1">
                <a:spLocks noChangeArrowheads="1"/>
              </p:cNvSpPr>
              <p:nvPr/>
            </p:nvSpPr>
            <p:spPr bwMode="auto">
              <a:xfrm>
                <a:off x="3312" y="2017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char  s</a:t>
                </a:r>
              </a:p>
            </p:txBody>
          </p:sp>
          <p:sp>
            <p:nvSpPr>
              <p:cNvPr id="423955" name="Rectangle 36"/>
              <p:cNvSpPr>
                <a:spLocks noChangeArrowheads="1"/>
              </p:cNvSpPr>
              <p:nvPr/>
            </p:nvSpPr>
            <p:spPr bwMode="auto">
              <a:xfrm>
                <a:off x="3850" y="2025"/>
                <a:ext cx="1526" cy="183"/>
              </a:xfrm>
              <a:prstGeom prst="rect">
                <a:avLst/>
              </a:prstGeom>
              <a:solidFill>
                <a:srgbClr val="FFCC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3949" name="Text Box 37"/>
            <p:cNvSpPr txBox="1">
              <a:spLocks noChangeArrowheads="1"/>
            </p:cNvSpPr>
            <p:nvPr/>
          </p:nvSpPr>
          <p:spPr bwMode="auto">
            <a:xfrm>
              <a:off x="3852" y="2750"/>
              <a:ext cx="152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0    0    1    0    0    0    1    1</a:t>
              </a:r>
            </a:p>
          </p:txBody>
        </p:sp>
        <p:sp>
          <p:nvSpPr>
            <p:cNvPr id="423950" name="Text Box 38"/>
            <p:cNvSpPr txBox="1">
              <a:spLocks noChangeArrowheads="1"/>
            </p:cNvSpPr>
            <p:nvPr/>
          </p:nvSpPr>
          <p:spPr bwMode="auto">
            <a:xfrm>
              <a:off x="3852" y="1986"/>
              <a:ext cx="15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>
                  <a:solidFill>
                    <a:srgbClr val="0000FF"/>
                  </a:solidFill>
                </a:rPr>
                <a:t>0    1    0    0    0    0    0    1</a:t>
              </a:r>
            </a:p>
          </p:txBody>
        </p:sp>
      </p:grpSp>
      <p:sp>
        <p:nvSpPr>
          <p:cNvPr id="423947" name="Text Box 39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33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6" grpId="0" animBg="1"/>
      <p:bldP spid="933897" grpId="0" animBg="1" autoUpdateAnimBg="0"/>
    </p:bld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838200" y="4292600"/>
            <a:ext cx="35052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838200" y="22463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838200" y="2627313"/>
            <a:ext cx="3657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int  a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char 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cin &gt;&gt; a &gt;&gt; s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cout &lt;&lt; "a*2=" &lt;&lt; a*2 &lt;&lt; endl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FFFFFF"/>
                </a:solidFill>
              </a:rPr>
              <a:t>cout &lt;&lt; s &lt;&lt; endl ;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4966" name="Text Box 6"/>
          <p:cNvSpPr txBox="1">
            <a:spLocks noChangeArrowheads="1"/>
          </p:cNvSpPr>
          <p:nvPr/>
        </p:nvSpPr>
        <p:spPr bwMode="auto">
          <a:xfrm>
            <a:off x="914400" y="5202238"/>
            <a:ext cx="3733800" cy="1220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a*2=70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914400" y="4811713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00FF"/>
                </a:solidFill>
              </a:rPr>
              <a:t>输出</a:t>
            </a:r>
          </a:p>
        </p:txBody>
      </p:sp>
      <p:grpSp>
        <p:nvGrpSpPr>
          <p:cNvPr id="424968" name="Group 8"/>
          <p:cNvGrpSpPr>
            <a:grpSpLocks/>
          </p:cNvGrpSpPr>
          <p:nvPr/>
        </p:nvGrpSpPr>
        <p:grpSpPr bwMode="auto">
          <a:xfrm>
            <a:off x="5257800" y="1789113"/>
            <a:ext cx="3276600" cy="4572000"/>
            <a:chOff x="3312" y="1296"/>
            <a:chExt cx="2064" cy="2880"/>
          </a:xfrm>
        </p:grpSpPr>
        <p:grpSp>
          <p:nvGrpSpPr>
            <p:cNvPr id="424970" name="Group 9"/>
            <p:cNvGrpSpPr>
              <a:grpSpLocks/>
            </p:cNvGrpSpPr>
            <p:nvPr/>
          </p:nvGrpSpPr>
          <p:grpSpPr bwMode="auto">
            <a:xfrm>
              <a:off x="3312" y="1296"/>
              <a:ext cx="2064" cy="2880"/>
              <a:chOff x="3312" y="1296"/>
              <a:chExt cx="2064" cy="2880"/>
            </a:xfrm>
          </p:grpSpPr>
          <p:grpSp>
            <p:nvGrpSpPr>
              <p:cNvPr id="424973" name="Group 10"/>
              <p:cNvGrpSpPr>
                <a:grpSpLocks/>
              </p:cNvGrpSpPr>
              <p:nvPr/>
            </p:nvGrpSpPr>
            <p:grpSpPr bwMode="auto">
              <a:xfrm>
                <a:off x="3840" y="1296"/>
                <a:ext cx="1536" cy="2880"/>
                <a:chOff x="3600" y="1344"/>
                <a:chExt cx="1536" cy="2880"/>
              </a:xfrm>
            </p:grpSpPr>
            <p:sp>
              <p:nvSpPr>
                <p:cNvPr id="424978" name="AutoShape 11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536" cy="2880"/>
                </a:xfrm>
                <a:prstGeom prst="wave">
                  <a:avLst>
                    <a:gd name="adj1" fmla="val 4380"/>
                    <a:gd name="adj2" fmla="val 0"/>
                  </a:avLst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4979" name="Line 12"/>
                <p:cNvSpPr>
                  <a:spLocks noChangeShapeType="1"/>
                </p:cNvSpPr>
                <p:nvPr/>
              </p:nvSpPr>
              <p:spPr bwMode="auto">
                <a:xfrm>
                  <a:off x="3600" y="168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80" name="Line 13"/>
                <p:cNvSpPr>
                  <a:spLocks noChangeShapeType="1"/>
                </p:cNvSpPr>
                <p:nvPr/>
              </p:nvSpPr>
              <p:spPr bwMode="auto">
                <a:xfrm>
                  <a:off x="3600" y="187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81" name="Line 14"/>
                <p:cNvSpPr>
                  <a:spLocks noChangeShapeType="1"/>
                </p:cNvSpPr>
                <p:nvPr/>
              </p:nvSpPr>
              <p:spPr bwMode="auto">
                <a:xfrm>
                  <a:off x="3792" y="139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82" name="Line 15"/>
                <p:cNvSpPr>
                  <a:spLocks noChangeShapeType="1"/>
                </p:cNvSpPr>
                <p:nvPr/>
              </p:nvSpPr>
              <p:spPr bwMode="auto">
                <a:xfrm>
                  <a:off x="3984" y="134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83" name="Line 16"/>
                <p:cNvSpPr>
                  <a:spLocks noChangeShapeType="1"/>
                </p:cNvSpPr>
                <p:nvPr/>
              </p:nvSpPr>
              <p:spPr bwMode="auto">
                <a:xfrm>
                  <a:off x="4176" y="1392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84" name="Line 17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85" name="Line 18"/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86" name="Line 19"/>
                <p:cNvSpPr>
                  <a:spLocks noChangeShapeType="1"/>
                </p:cNvSpPr>
                <p:nvPr/>
              </p:nvSpPr>
              <p:spPr bwMode="auto">
                <a:xfrm>
                  <a:off x="4752" y="1632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87" name="Line 20"/>
                <p:cNvSpPr>
                  <a:spLocks noChangeShapeType="1"/>
                </p:cNvSpPr>
                <p:nvPr/>
              </p:nvSpPr>
              <p:spPr bwMode="auto">
                <a:xfrm>
                  <a:off x="4944" y="1584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88" name="Line 21"/>
                <p:cNvSpPr>
                  <a:spLocks noChangeShapeType="1"/>
                </p:cNvSpPr>
                <p:nvPr/>
              </p:nvSpPr>
              <p:spPr bwMode="auto">
                <a:xfrm>
                  <a:off x="3600" y="206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89" name="Line 22"/>
                <p:cNvSpPr>
                  <a:spLocks noChangeShapeType="1"/>
                </p:cNvSpPr>
                <p:nvPr/>
              </p:nvSpPr>
              <p:spPr bwMode="auto">
                <a:xfrm>
                  <a:off x="3600" y="225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90" name="Line 23"/>
                <p:cNvSpPr>
                  <a:spLocks noChangeShapeType="1"/>
                </p:cNvSpPr>
                <p:nvPr/>
              </p:nvSpPr>
              <p:spPr bwMode="auto">
                <a:xfrm>
                  <a:off x="3600" y="244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91" name="Line 24"/>
                <p:cNvSpPr>
                  <a:spLocks noChangeShapeType="1"/>
                </p:cNvSpPr>
                <p:nvPr/>
              </p:nvSpPr>
              <p:spPr bwMode="auto">
                <a:xfrm>
                  <a:off x="3600" y="264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92" name="Line 25"/>
                <p:cNvSpPr>
                  <a:spLocks noChangeShapeType="1"/>
                </p:cNvSpPr>
                <p:nvPr/>
              </p:nvSpPr>
              <p:spPr bwMode="auto">
                <a:xfrm>
                  <a:off x="3600" y="283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93" name="Line 26"/>
                <p:cNvSpPr>
                  <a:spLocks noChangeShapeType="1"/>
                </p:cNvSpPr>
                <p:nvPr/>
              </p:nvSpPr>
              <p:spPr bwMode="auto">
                <a:xfrm>
                  <a:off x="3600" y="3024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94" name="Line 27"/>
                <p:cNvSpPr>
                  <a:spLocks noChangeShapeType="1"/>
                </p:cNvSpPr>
                <p:nvPr/>
              </p:nvSpPr>
              <p:spPr bwMode="auto">
                <a:xfrm>
                  <a:off x="3600" y="3216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95" name="Line 28"/>
                <p:cNvSpPr>
                  <a:spLocks noChangeShapeType="1"/>
                </p:cNvSpPr>
                <p:nvPr/>
              </p:nvSpPr>
              <p:spPr bwMode="auto">
                <a:xfrm>
                  <a:off x="3600" y="3408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96" name="Line 29"/>
                <p:cNvSpPr>
                  <a:spLocks noChangeShapeType="1"/>
                </p:cNvSpPr>
                <p:nvPr/>
              </p:nvSpPr>
              <p:spPr bwMode="auto">
                <a:xfrm>
                  <a:off x="3600" y="3600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4997" name="Line 30"/>
                <p:cNvSpPr>
                  <a:spLocks noChangeShapeType="1"/>
                </p:cNvSpPr>
                <p:nvPr/>
              </p:nvSpPr>
              <p:spPr bwMode="auto">
                <a:xfrm>
                  <a:off x="3600" y="3792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24974" name="Text Box 31"/>
              <p:cNvSpPr txBox="1">
                <a:spLocks noChangeArrowheads="1"/>
              </p:cNvSpPr>
              <p:nvPr/>
            </p:nvSpPr>
            <p:spPr bwMode="auto">
              <a:xfrm>
                <a:off x="3388" y="2784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int  a</a:t>
                </a:r>
              </a:p>
            </p:txBody>
          </p:sp>
          <p:sp>
            <p:nvSpPr>
              <p:cNvPr id="424975" name="Rectangle 32"/>
              <p:cNvSpPr>
                <a:spLocks noChangeArrowheads="1"/>
              </p:cNvSpPr>
              <p:nvPr/>
            </p:nvSpPr>
            <p:spPr bwMode="auto">
              <a:xfrm>
                <a:off x="3849" y="2792"/>
                <a:ext cx="1526" cy="759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4976" name="Text Box 33"/>
              <p:cNvSpPr txBox="1">
                <a:spLocks noChangeArrowheads="1"/>
              </p:cNvSpPr>
              <p:nvPr/>
            </p:nvSpPr>
            <p:spPr bwMode="auto">
              <a:xfrm>
                <a:off x="3312" y="2017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tx1"/>
                    </a:solidFill>
                  </a:rPr>
                  <a:t>char  s</a:t>
                </a:r>
              </a:p>
            </p:txBody>
          </p:sp>
          <p:sp>
            <p:nvSpPr>
              <p:cNvPr id="424977" name="Rectangle 34"/>
              <p:cNvSpPr>
                <a:spLocks noChangeArrowheads="1"/>
              </p:cNvSpPr>
              <p:nvPr/>
            </p:nvSpPr>
            <p:spPr bwMode="auto">
              <a:xfrm>
                <a:off x="3850" y="2025"/>
                <a:ext cx="1526" cy="183"/>
              </a:xfrm>
              <a:prstGeom prst="rect">
                <a:avLst/>
              </a:prstGeom>
              <a:solidFill>
                <a:srgbClr val="FFCC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 b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4971" name="Text Box 35"/>
            <p:cNvSpPr txBox="1">
              <a:spLocks noChangeArrowheads="1"/>
            </p:cNvSpPr>
            <p:nvPr/>
          </p:nvSpPr>
          <p:spPr bwMode="auto">
            <a:xfrm>
              <a:off x="3852" y="2750"/>
              <a:ext cx="152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0    0    0    0    0    0    0    0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/>
                <a:t>0    0    1    0    0    0    1    1</a:t>
              </a:r>
            </a:p>
          </p:txBody>
        </p:sp>
        <p:sp>
          <p:nvSpPr>
            <p:cNvPr id="424972" name="Text Box 36"/>
            <p:cNvSpPr txBox="1">
              <a:spLocks noChangeArrowheads="1"/>
            </p:cNvSpPr>
            <p:nvPr/>
          </p:nvSpPr>
          <p:spPr bwMode="auto">
            <a:xfrm>
              <a:off x="3852" y="1986"/>
              <a:ext cx="15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>
                  <a:solidFill>
                    <a:srgbClr val="0000FF"/>
                  </a:solidFill>
                </a:rPr>
                <a:t>0    1    0    0    0    0    0    1</a:t>
              </a:r>
            </a:p>
          </p:txBody>
        </p:sp>
      </p:grpSp>
      <p:sp>
        <p:nvSpPr>
          <p:cNvPr id="424969" name="Text Box 37"/>
          <p:cNvSpPr txBox="1">
            <a:spLocks noChangeArrowheads="1"/>
          </p:cNvSpPr>
          <p:nvPr/>
        </p:nvSpPr>
        <p:spPr bwMode="auto">
          <a:xfrm>
            <a:off x="838200" y="950913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屏幕输出的作用从内存读取数据项的值，转换成相应的字符串显示到屏幕上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4450"/>
            <a:ext cx="7543800" cy="1223963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</a:t>
            </a:r>
          </a:p>
        </p:txBody>
      </p:sp>
      <p:sp>
        <p:nvSpPr>
          <p:cNvPr id="935939" name="Text Box 3"/>
          <p:cNvSpPr txBox="1">
            <a:spLocks noChangeArrowheads="1"/>
          </p:cNvSpPr>
          <p:nvPr/>
        </p:nvSpPr>
        <p:spPr bwMode="auto">
          <a:xfrm>
            <a:off x="1357290" y="1928802"/>
            <a:ext cx="62484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cs typeface="Times New Roman" pitchFamily="18" charset="0"/>
              </a:rPr>
              <a:t>赋值符和条件运算的优先级都低于提取符：</a:t>
            </a:r>
          </a:p>
          <a:p>
            <a:pPr algn="just">
              <a:lnSpc>
                <a:spcPct val="170000"/>
              </a:lnSpc>
            </a:pPr>
            <a:r>
              <a:rPr lang="en-US" altLang="zh-CN" sz="2000" i="1">
                <a:cs typeface="Times New Roman" pitchFamily="18" charset="0"/>
              </a:rPr>
              <a:t>cout &lt;&lt; a=b ;</a:t>
            </a:r>
            <a:r>
              <a:rPr lang="en-US" altLang="zh-CN" sz="2000" b="0">
                <a:solidFill>
                  <a:schemeClr val="tx1"/>
                </a:solidFill>
                <a:cs typeface="Times New Roman" pitchFamily="18" charset="0"/>
              </a:rPr>
              <a:t>			</a:t>
            </a:r>
            <a:r>
              <a:rPr lang="en-US" altLang="zh-CN" sz="2000" i="1">
                <a:solidFill>
                  <a:srgbClr val="008000"/>
                </a:solidFill>
                <a:cs typeface="Times New Roman" pitchFamily="18" charset="0"/>
              </a:rPr>
              <a:t>//</a:t>
            </a:r>
            <a:r>
              <a:rPr lang="zh-CN" altLang="en-US" sz="2000" i="1">
                <a:solidFill>
                  <a:srgbClr val="008000"/>
                </a:solidFill>
                <a:cs typeface="Times New Roman" pitchFamily="18" charset="0"/>
              </a:rPr>
              <a:t>错误</a:t>
            </a:r>
          </a:p>
          <a:p>
            <a:pPr algn="just">
              <a:lnSpc>
                <a:spcPct val="170000"/>
              </a:lnSpc>
            </a:pPr>
            <a:r>
              <a:rPr lang="en-US" altLang="zh-CN" sz="2000" i="1">
                <a:cs typeface="Times New Roman" pitchFamily="18" charset="0"/>
              </a:rPr>
              <a:t>cout &lt;&lt; a&gt;b ? a : b ;</a:t>
            </a:r>
            <a:r>
              <a:rPr lang="en-US" altLang="zh-CN" sz="2000" b="0" i="1">
                <a:solidFill>
                  <a:schemeClr val="tx1"/>
                </a:solidFill>
                <a:cs typeface="Times New Roman" pitchFamily="18" charset="0"/>
              </a:rPr>
              <a:t>		</a:t>
            </a:r>
            <a:r>
              <a:rPr lang="en-US" altLang="zh-CN" sz="2000" i="1">
                <a:solidFill>
                  <a:srgbClr val="008000"/>
                </a:solidFill>
                <a:cs typeface="Times New Roman" pitchFamily="18" charset="0"/>
              </a:rPr>
              <a:t>//</a:t>
            </a:r>
            <a:r>
              <a:rPr lang="zh-CN" altLang="en-US" sz="2000" i="1">
                <a:solidFill>
                  <a:srgbClr val="008000"/>
                </a:solidFill>
                <a:cs typeface="Times New Roman" pitchFamily="18" charset="0"/>
              </a:rPr>
              <a:t>错误</a:t>
            </a:r>
          </a:p>
          <a:p>
            <a:pPr algn="just"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cs typeface="Times New Roman" pitchFamily="18" charset="0"/>
              </a:rPr>
              <a:t>可以添加括号改变优先级：</a:t>
            </a:r>
          </a:p>
          <a:p>
            <a:pPr algn="just">
              <a:lnSpc>
                <a:spcPct val="170000"/>
              </a:lnSpc>
            </a:pPr>
            <a:r>
              <a:rPr lang="en-US" altLang="zh-CN" sz="2000">
                <a:solidFill>
                  <a:srgbClr val="008000"/>
                </a:solidFill>
                <a:cs typeface="Times New Roman" pitchFamily="18" charset="0"/>
              </a:rPr>
              <a:t>cout &lt;&lt; ( a = b ) ;</a:t>
            </a:r>
            <a:r>
              <a:rPr lang="en-US" altLang="zh-CN" sz="2000" b="0">
                <a:solidFill>
                  <a:schemeClr val="tx1"/>
                </a:solidFill>
                <a:cs typeface="Times New Roman" pitchFamily="18" charset="0"/>
              </a:rPr>
              <a:t>		</a:t>
            </a:r>
            <a:r>
              <a:rPr lang="en-US" altLang="zh-CN" sz="2000">
                <a:solidFill>
                  <a:srgbClr val="008000"/>
                </a:solidFill>
                <a:cs typeface="Times New Roman" pitchFamily="18" charset="0"/>
              </a:rPr>
              <a:t>//</a:t>
            </a:r>
            <a:r>
              <a:rPr lang="zh-CN" altLang="en-US" sz="2000">
                <a:solidFill>
                  <a:srgbClr val="008000"/>
                </a:solidFill>
                <a:cs typeface="Times New Roman" pitchFamily="18" charset="0"/>
              </a:rPr>
              <a:t>正确</a:t>
            </a:r>
          </a:p>
          <a:p>
            <a:pPr algn="just">
              <a:lnSpc>
                <a:spcPct val="170000"/>
              </a:lnSpc>
            </a:pPr>
            <a:r>
              <a:rPr lang="en-US" altLang="zh-CN" sz="2000">
                <a:solidFill>
                  <a:srgbClr val="008000"/>
                </a:solidFill>
                <a:cs typeface="Times New Roman" pitchFamily="18" charset="0"/>
              </a:rPr>
              <a:t>cout &lt;&lt; ( a&gt;b ? a : b ) ;	</a:t>
            </a:r>
            <a:r>
              <a:rPr lang="en-US" altLang="zh-CN" sz="2000" b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altLang="zh-CN" sz="2000">
                <a:solidFill>
                  <a:srgbClr val="008000"/>
                </a:solidFill>
                <a:cs typeface="Times New Roman" pitchFamily="18" charset="0"/>
              </a:rPr>
              <a:t>//</a:t>
            </a:r>
            <a:r>
              <a:rPr lang="zh-CN" altLang="en-US" sz="2000">
                <a:solidFill>
                  <a:srgbClr val="008000"/>
                </a:solidFill>
                <a:cs typeface="Times New Roman" pitchFamily="18" charset="0"/>
              </a:rPr>
              <a:t>正确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762000" y="1387475"/>
            <a:ext cx="1793875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注意：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3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3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3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39" grpId="0" build="p" autoUpdateAnimBg="0"/>
      <p:bldP spid="935940" grpId="0" autoUpdateAnimBg="0"/>
    </p:bld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6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1.6.2  </a:t>
            </a:r>
            <a:r>
              <a:rPr lang="zh-CN" altLang="en-US" sz="2400" b="1" smtClean="0">
                <a:solidFill>
                  <a:srgbClr val="CC3300"/>
                </a:solidFill>
              </a:rPr>
              <a:t>屏幕输出 </a:t>
            </a:r>
          </a:p>
        </p:txBody>
      </p:sp>
      <p:sp>
        <p:nvSpPr>
          <p:cNvPr id="936963" name="Text Box 3"/>
          <p:cNvSpPr txBox="1">
            <a:spLocks noChangeArrowheads="1"/>
          </p:cNvSpPr>
          <p:nvPr/>
        </p:nvSpPr>
        <p:spPr bwMode="auto">
          <a:xfrm>
            <a:off x="838200" y="950913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zh-CN" altLang="en-US" sz="2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常用的输出格式控制符</a:t>
            </a:r>
            <a:r>
              <a:rPr lang="zh-CN" altLang="en-US" sz="2000">
                <a:solidFill>
                  <a:schemeClr val="tx1"/>
                </a:solidFill>
                <a:cs typeface="Times New Roman" pitchFamily="18" charset="0"/>
              </a:rPr>
              <a:t>	  包含头文件 </a:t>
            </a:r>
            <a:r>
              <a:rPr lang="en-US" altLang="zh-CN" sz="2000">
                <a:solidFill>
                  <a:schemeClr val="tx1"/>
                </a:solidFill>
                <a:cs typeface="Times New Roman" pitchFamily="18" charset="0"/>
              </a:rPr>
              <a:t>iomanip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936964" name="Group 4"/>
          <p:cNvGraphicFramePr>
            <a:graphicFrameLocks noGrp="1"/>
          </p:cNvGraphicFramePr>
          <p:nvPr/>
        </p:nvGraphicFramePr>
        <p:xfrm>
          <a:off x="1066800" y="1841500"/>
          <a:ext cx="7086600" cy="4279392"/>
        </p:xfrm>
        <a:graphic>
          <a:graphicData uri="http://schemas.openxmlformats.org/drawingml/2006/table">
            <a:tbl>
              <a:tblPr/>
              <a:tblGrid>
                <a:gridCol w="2667000"/>
                <a:gridCol w="44196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控制符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功能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endl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输出一个新行符，并清空流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ends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输出一个空格符，并清空流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用十进制表示法输入或输出数值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hex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用十六进制表示法输入或输出数值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oct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用八进制表示法输入或输出数值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setfill ( char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c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设置填充符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charset="-122"/>
                          <a:ea typeface="宋体" charset="-12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setprecision ( int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n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设置浮点数输出精度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(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包括小数点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setw ( int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n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设置输出宽度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3" grpId="0" autoUpdateAnimBg="0"/>
    </p:bld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93" name="Rectangle 37"/>
          <p:cNvSpPr>
            <a:spLocks noChangeArrowheads="1"/>
          </p:cNvSpPr>
          <p:nvPr/>
        </p:nvSpPr>
        <p:spPr bwMode="auto">
          <a:xfrm>
            <a:off x="4859338" y="63500"/>
            <a:ext cx="4162425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80000"/>
              </a:lnSpc>
              <a:defRPr/>
            </a:pP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例</a:t>
            </a:r>
            <a:r>
              <a:rPr lang="en-US" altLang="zh-CN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1-19  </a:t>
            </a: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以不同数制输出两个数的和</a:t>
            </a:r>
            <a:r>
              <a:rPr lang="zh-CN" altLang="en-US" sz="20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992294" name="Text Box 38"/>
          <p:cNvSpPr txBox="1">
            <a:spLocks noChangeArrowheads="1"/>
          </p:cNvSpPr>
          <p:nvPr/>
        </p:nvSpPr>
        <p:spPr bwMode="auto">
          <a:xfrm>
            <a:off x="684213" y="404813"/>
            <a:ext cx="7777162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#include&lt;iomanip&gt;		</a:t>
            </a:r>
            <a:r>
              <a:rPr lang="en-US" altLang="zh-CN" sz="2000" i="1">
                <a:solidFill>
                  <a:schemeClr val="bg1"/>
                </a:solidFill>
              </a:rPr>
              <a:t>//</a:t>
            </a:r>
            <a:r>
              <a:rPr lang="zh-CN" altLang="en-US" sz="2000" i="1">
                <a:solidFill>
                  <a:schemeClr val="bg1"/>
                </a:solidFill>
              </a:rPr>
              <a:t>包含格式输出文件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{ int a,b,s;			</a:t>
            </a:r>
            <a:r>
              <a:rPr lang="en-US" altLang="zh-CN" sz="2000" i="1">
                <a:solidFill>
                  <a:schemeClr val="bg1"/>
                </a:solidFill>
              </a:rPr>
              <a:t>//</a:t>
            </a:r>
            <a:r>
              <a:rPr lang="zh-CN" altLang="en-US" sz="2000" i="1">
                <a:solidFill>
                  <a:schemeClr val="bg1"/>
                </a:solidFill>
              </a:rPr>
              <a:t>说明数据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cout.setf(ios::showbase);		</a:t>
            </a:r>
            <a:r>
              <a:rPr lang="en-US" altLang="zh-CN" sz="2000" i="1">
                <a:solidFill>
                  <a:schemeClr val="bg1"/>
                </a:solidFill>
              </a:rPr>
              <a:t>//</a:t>
            </a:r>
            <a:r>
              <a:rPr lang="zh-CN" altLang="en-US" sz="2000" i="1">
                <a:solidFill>
                  <a:schemeClr val="bg1"/>
                </a:solidFill>
              </a:rPr>
              <a:t>要求输出显示基数符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a=01137;  b=023362;  s=a+b;	</a:t>
            </a:r>
            <a:r>
              <a:rPr lang="en-US" altLang="zh-CN" sz="2000" i="1">
                <a:solidFill>
                  <a:schemeClr val="bg1"/>
                </a:solidFill>
              </a:rPr>
              <a:t>//</a:t>
            </a:r>
            <a:r>
              <a:rPr lang="zh-CN" altLang="en-US" sz="2000" i="1">
                <a:solidFill>
                  <a:schemeClr val="bg1"/>
                </a:solidFill>
              </a:rPr>
              <a:t>计算两个八进制数的和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cout&lt;&lt;"</a:t>
            </a:r>
            <a:r>
              <a:rPr lang="zh-CN" altLang="en-US" sz="2000">
                <a:solidFill>
                  <a:schemeClr val="tx1"/>
                </a:solidFill>
              </a:rPr>
              <a:t>八进制   </a:t>
            </a:r>
            <a:r>
              <a:rPr lang="en-US" altLang="zh-CN" sz="200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cout&lt;&lt;oct&lt;&lt;a&lt;&lt;"+"&lt;&lt;b&lt;&lt;"="&lt;&lt;s&lt;&lt;endl;</a:t>
            </a:r>
            <a:r>
              <a:rPr lang="en-US" altLang="zh-CN" sz="2000" i="1">
                <a:solidFill>
                  <a:schemeClr val="bg1"/>
                </a:solidFill>
              </a:rPr>
              <a:t>//</a:t>
            </a:r>
            <a:r>
              <a:rPr lang="zh-CN" altLang="en-US" sz="2000" i="1">
                <a:solidFill>
                  <a:schemeClr val="bg1"/>
                </a:solidFill>
              </a:rPr>
              <a:t>以八进制显示结果</a:t>
            </a:r>
            <a:endParaRPr lang="zh-CN" altLang="en-US" sz="2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a=239;  b=5618;  s=a+b;		</a:t>
            </a:r>
            <a:r>
              <a:rPr lang="en-US" altLang="zh-CN" sz="2000" i="1">
                <a:solidFill>
                  <a:schemeClr val="bg1"/>
                </a:solidFill>
              </a:rPr>
              <a:t>//</a:t>
            </a:r>
            <a:r>
              <a:rPr lang="zh-CN" altLang="en-US" sz="2000" i="1">
                <a:solidFill>
                  <a:schemeClr val="bg1"/>
                </a:solidFill>
              </a:rPr>
              <a:t>计算两个十进制数的和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cout&lt;&lt;"</a:t>
            </a:r>
            <a:r>
              <a:rPr lang="zh-CN" altLang="en-US" sz="2000">
                <a:solidFill>
                  <a:schemeClr val="tx1"/>
                </a:solidFill>
              </a:rPr>
              <a:t>十进制   </a:t>
            </a:r>
            <a:r>
              <a:rPr lang="en-US" altLang="zh-CN" sz="2000">
                <a:solidFill>
                  <a:schemeClr val="tx1"/>
                </a:solidFill>
              </a:rPr>
              <a:t>";			</a:t>
            </a:r>
            <a:r>
              <a:rPr lang="en-US" altLang="zh-CN" sz="2000" i="1">
                <a:solidFill>
                  <a:schemeClr val="bg1"/>
                </a:solidFill>
              </a:rPr>
              <a:t>//</a:t>
            </a:r>
            <a:r>
              <a:rPr lang="zh-CN" altLang="en-US" sz="2000" i="1">
                <a:solidFill>
                  <a:schemeClr val="bg1"/>
                </a:solidFill>
              </a:rPr>
              <a:t>以十进制显示结果</a:t>
            </a:r>
            <a:endParaRPr lang="zh-CN" altLang="en-US" sz="2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cout&lt;&lt;dec&lt;&lt;a&lt;&lt;"+"&lt;&lt;b&lt;&lt;"="&lt;&lt;s&lt;&lt;endl;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a=0x1a3e;  b=0x4bf;  s=a+b;	</a:t>
            </a:r>
            <a:r>
              <a:rPr lang="en-US" altLang="zh-CN" sz="2000" i="1">
                <a:solidFill>
                  <a:schemeClr val="bg1"/>
                </a:solidFill>
              </a:rPr>
              <a:t>//</a:t>
            </a:r>
            <a:r>
              <a:rPr lang="zh-CN" altLang="en-US" sz="2000" i="1">
                <a:solidFill>
                  <a:schemeClr val="bg1"/>
                </a:solidFill>
              </a:rPr>
              <a:t>计算两个十六进制数的和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cout&lt;&lt;"</a:t>
            </a:r>
            <a:r>
              <a:rPr lang="zh-CN" altLang="en-US" sz="2000">
                <a:solidFill>
                  <a:schemeClr val="tx1"/>
                </a:solidFill>
              </a:rPr>
              <a:t>十六进制 </a:t>
            </a:r>
            <a:r>
              <a:rPr lang="en-US" altLang="zh-CN" sz="200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cout&lt;&lt;hex&lt;&lt;a&lt;&lt;"+"&lt;&lt;b&lt;&lt;"="&lt;&lt;s&lt;&lt;endl; </a:t>
            </a:r>
            <a:r>
              <a:rPr lang="zh-CN" altLang="en-US" sz="2000" i="1">
                <a:solidFill>
                  <a:schemeClr val="bg1"/>
                </a:solidFill>
              </a:rPr>
              <a:t>十六进制显示结果</a:t>
            </a:r>
            <a:endParaRPr lang="zh-CN" altLang="en-US" sz="2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  <a:r>
              <a:rPr lang="en-US" altLang="zh-CN" sz="20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93" grpId="0"/>
      <p:bldP spid="992294" grpId="0"/>
    </p:bld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ChangeArrowheads="1"/>
          </p:cNvSpPr>
          <p:nvPr/>
        </p:nvSpPr>
        <p:spPr bwMode="auto">
          <a:xfrm>
            <a:off x="4859338" y="63500"/>
            <a:ext cx="4162425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80000"/>
              </a:lnSpc>
              <a:defRPr/>
            </a:pP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例</a:t>
            </a:r>
            <a:r>
              <a:rPr lang="en-US" altLang="zh-CN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1-19  </a:t>
            </a: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以不同数制输出两个数的和</a:t>
            </a:r>
            <a:r>
              <a:rPr lang="zh-CN" altLang="en-US" sz="20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1000451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7777162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rgbClr val="0000FF"/>
                </a:solidFill>
              </a:rPr>
              <a:t>#include&lt;iomanip&gt;</a:t>
            </a:r>
            <a:r>
              <a:rPr lang="en-US" altLang="zh-CN" sz="2000">
                <a:solidFill>
                  <a:schemeClr val="tx1"/>
                </a:solidFill>
              </a:rPr>
              <a:t>	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包含格式输出文件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int a,b,s;	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说明数据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cout.setf(ios::showbase);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要求输出显示基数符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a=01137;  b=023362;  s=a+b;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计算两个八进制数的和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八进制   </a:t>
            </a:r>
            <a:r>
              <a:rPr lang="en-US" altLang="zh-CN" sz="2000" b="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cout&lt;&lt;oct&lt;&lt;a&lt;&lt;"+"&lt;&lt;b&lt;&lt;"="&lt;&lt;s&lt;&lt;endl;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以八进制显示结果</a:t>
            </a:r>
            <a:endParaRPr lang="zh-CN" altLang="en-US" sz="2000" b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a=239;  b=5618;  s=a+b;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计算两个十进制数的和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十进制   </a:t>
            </a:r>
            <a:r>
              <a:rPr lang="en-US" altLang="zh-CN" sz="2000" b="0">
                <a:solidFill>
                  <a:schemeClr val="tx1"/>
                </a:solidFill>
              </a:rPr>
              <a:t>";	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以十进制显示结果</a:t>
            </a:r>
            <a:endParaRPr lang="zh-CN" altLang="en-US" sz="2000" b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cout&lt;&lt;dec&lt;&lt;a&lt;&lt;"+"&lt;&lt;b&lt;&lt;"="&lt;&lt;s&lt;&lt;endl;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a=0x1a3e;  b=0x4bf;  s=a+b;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计算两个十六进制数的和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十六进制 </a:t>
            </a:r>
            <a:r>
              <a:rPr lang="en-US" altLang="zh-CN" sz="2000" b="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cout&lt;&lt;hex&lt;&lt;a&lt;&lt;"+"&lt;&lt;b&lt;&lt;"="&lt;&lt;s&lt;&lt;endl;</a:t>
            </a:r>
            <a:r>
              <a:rPr lang="en-US" altLang="zh-CN" sz="2000" b="0">
                <a:solidFill>
                  <a:schemeClr val="bg1"/>
                </a:solidFill>
              </a:rPr>
              <a:t>	 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以十六进制显示结果</a:t>
            </a:r>
            <a:endParaRPr lang="zh-CN" altLang="en-US" sz="2000" b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  <a:r>
              <a:rPr lang="en-US" altLang="zh-CN" sz="2000" b="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ChangeArrowheads="1"/>
          </p:cNvSpPr>
          <p:nvPr/>
        </p:nvSpPr>
        <p:spPr bwMode="auto">
          <a:xfrm>
            <a:off x="4859338" y="63500"/>
            <a:ext cx="4162425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80000"/>
              </a:lnSpc>
              <a:defRPr/>
            </a:pP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例</a:t>
            </a:r>
            <a:r>
              <a:rPr lang="en-US" altLang="zh-CN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1-19  </a:t>
            </a: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以不同数制输出两个数的和</a:t>
            </a:r>
            <a:r>
              <a:rPr lang="zh-CN" altLang="en-US" sz="20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1001475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7777162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#include&lt;iomanip&gt;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包含格式输出文件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rgbClr val="0000FF"/>
                </a:solidFill>
              </a:rPr>
              <a:t>int a,b,s;</a:t>
            </a:r>
            <a:r>
              <a:rPr lang="en-US" altLang="zh-CN" sz="2000">
                <a:solidFill>
                  <a:schemeClr val="tx1"/>
                </a:solidFill>
              </a:rPr>
              <a:t>		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说明数据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cout.setf(ios::showbase);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要求输出显示基数符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a=01137;  b=023362;  s=a+b;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计算两个八进制数的和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八进制   </a:t>
            </a:r>
            <a:r>
              <a:rPr lang="en-US" altLang="zh-CN" sz="2000" b="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cout&lt;&lt;oct&lt;&lt;a&lt;&lt;"+"&lt;&lt;b&lt;&lt;"="&lt;&lt;s&lt;&lt;endl;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以八进制显示结果</a:t>
            </a:r>
            <a:endParaRPr lang="zh-CN" altLang="en-US" sz="2000" b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a=239;  b=5618;  s=a+b;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计算两个十进制数的和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十进制   </a:t>
            </a:r>
            <a:r>
              <a:rPr lang="en-US" altLang="zh-CN" sz="2000" b="0">
                <a:solidFill>
                  <a:schemeClr val="tx1"/>
                </a:solidFill>
              </a:rPr>
              <a:t>";	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以十进制显示结果</a:t>
            </a:r>
            <a:endParaRPr lang="zh-CN" altLang="en-US" sz="2000" b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cout&lt;&lt;dec&lt;&lt;a&lt;&lt;"+"&lt;&lt;b&lt;&lt;"="&lt;&lt;s&lt;&lt;endl;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a=0x1a3e;  b=0x4bf;  s=a+b;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计算两个十六进制数的和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十六进制 </a:t>
            </a:r>
            <a:r>
              <a:rPr lang="en-US" altLang="zh-CN" sz="2000" b="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cout&lt;&lt;hex&lt;&lt;a&lt;&lt;"+"&lt;&lt;b&lt;&lt;"="&lt;&lt;s&lt;&lt;endl;	 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以十六进制显示结果</a:t>
            </a:r>
            <a:endParaRPr lang="zh-CN" altLang="en-US" sz="2000" b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  <a:r>
              <a:rPr lang="en-US" altLang="zh-CN" sz="2000" b="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ChangeArrowheads="1"/>
          </p:cNvSpPr>
          <p:nvPr/>
        </p:nvSpPr>
        <p:spPr bwMode="auto">
          <a:xfrm>
            <a:off x="4859338" y="63500"/>
            <a:ext cx="4162425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80000"/>
              </a:lnSpc>
              <a:defRPr/>
            </a:pP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例</a:t>
            </a:r>
            <a:r>
              <a:rPr lang="en-US" altLang="zh-CN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1-19  </a:t>
            </a: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以不同数制输出两个数的和</a:t>
            </a:r>
            <a:r>
              <a:rPr lang="zh-CN" altLang="en-US" sz="20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1002499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7777162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#include&lt;iomanip&gt;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包含格式输出文件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int a,b,s;	</a:t>
            </a:r>
            <a:r>
              <a:rPr lang="en-US" altLang="zh-CN" sz="2000">
                <a:solidFill>
                  <a:schemeClr val="tx1"/>
                </a:solidFill>
              </a:rPr>
              <a:t>		</a:t>
            </a:r>
            <a:r>
              <a:rPr lang="en-US" altLang="zh-CN" sz="2000" i="1">
                <a:solidFill>
                  <a:schemeClr val="bg1"/>
                </a:solidFill>
              </a:rPr>
              <a:t>//</a:t>
            </a:r>
            <a:r>
              <a:rPr lang="zh-CN" altLang="en-US" sz="2000" i="1">
                <a:solidFill>
                  <a:schemeClr val="bg1"/>
                </a:solidFill>
              </a:rPr>
              <a:t>说明数据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cout.setf(ios::showbase);</a:t>
            </a:r>
            <a:r>
              <a:rPr lang="en-US" altLang="zh-CN" sz="2000">
                <a:solidFill>
                  <a:schemeClr val="tx1"/>
                </a:solidFill>
              </a:rPr>
              <a:t>	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要求输出显示基数符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a=01137;  b=023362;  s=a+b;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计算两个八进制数的和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八进制   </a:t>
            </a:r>
            <a:r>
              <a:rPr lang="en-US" altLang="zh-CN" sz="2000" b="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cout&lt;&lt;oct&lt;&lt;a&lt;&lt;"+"&lt;&lt;b&lt;&lt;"="&lt;&lt;s&lt;&lt;endl;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以八进制显示结果</a:t>
            </a:r>
            <a:endParaRPr lang="zh-CN" altLang="en-US" sz="2000" b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a=239;  b=5618;  s=a+b;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计算两个十进制数的和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十进制   </a:t>
            </a:r>
            <a:r>
              <a:rPr lang="en-US" altLang="zh-CN" sz="2000" b="0">
                <a:solidFill>
                  <a:schemeClr val="tx1"/>
                </a:solidFill>
              </a:rPr>
              <a:t>";	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以十进制显示结果</a:t>
            </a:r>
            <a:endParaRPr lang="zh-CN" altLang="en-US" sz="2000" b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cout&lt;&lt;dec&lt;&lt;a&lt;&lt;"+"&lt;&lt;b&lt;&lt;"="&lt;&lt;s&lt;&lt;endl;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a=0x1a3e;  b=0x4bf;  s=a+b;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计算两个十六进制数的和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十六进制 </a:t>
            </a:r>
            <a:r>
              <a:rPr lang="en-US" altLang="zh-CN" sz="2000" b="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cout&lt;&lt;hex&lt;&lt;a&lt;&lt;"+"&lt;&lt;b&lt;&lt;"="&lt;&lt;s&lt;&lt;endl;	 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以十六进制显示结果</a:t>
            </a:r>
            <a:endParaRPr lang="zh-CN" altLang="en-US" sz="2000" b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  <a:r>
              <a:rPr lang="en-US" altLang="zh-CN" sz="2000" b="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3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1919288"/>
            <a:ext cx="43910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374650" y="1889125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执行程序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361950" y="984250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编辑程序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361950" y="1431925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编译程序</a:t>
            </a:r>
          </a:p>
        </p:txBody>
      </p:sp>
      <p:sp>
        <p:nvSpPr>
          <p:cNvPr id="49158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81000"/>
            <a:ext cx="3960813" cy="3810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100" b="1" smtClean="0">
                <a:solidFill>
                  <a:schemeClr val="bg1"/>
                </a:solidFill>
                <a:latin typeface="楷体_GB2312" pitchFamily="49" charset="-122"/>
              </a:rPr>
              <a:t>1.1.3  </a:t>
            </a:r>
            <a:r>
              <a:rPr lang="zh-CN" altLang="en-US" sz="100" b="1" smtClean="0">
                <a:solidFill>
                  <a:schemeClr val="bg1"/>
                </a:solidFill>
              </a:rPr>
              <a:t>程序的编译执行</a:t>
            </a:r>
          </a:p>
        </p:txBody>
      </p:sp>
      <p:sp>
        <p:nvSpPr>
          <p:cNvPr id="49159" name="Rectangle 11"/>
          <p:cNvSpPr>
            <a:spLocks noChangeArrowheads="1"/>
          </p:cNvSpPr>
          <p:nvPr/>
        </p:nvSpPr>
        <p:spPr bwMode="auto">
          <a:xfrm>
            <a:off x="533400" y="304800"/>
            <a:ext cx="5478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>
                <a:solidFill>
                  <a:schemeClr val="accent2"/>
                </a:solidFill>
              </a:rPr>
              <a:t>程序的编译执行</a:t>
            </a:r>
          </a:p>
        </p:txBody>
      </p:sp>
      <p:sp>
        <p:nvSpPr>
          <p:cNvPr id="568323" name="AutoShape 3"/>
          <p:cNvSpPr>
            <a:spLocks/>
          </p:cNvSpPr>
          <p:nvPr/>
        </p:nvSpPr>
        <p:spPr bwMode="auto">
          <a:xfrm>
            <a:off x="6629400" y="1066800"/>
            <a:ext cx="1752600" cy="457200"/>
          </a:xfrm>
          <a:prstGeom prst="borderCallout2">
            <a:avLst>
              <a:gd name="adj1" fmla="val 25000"/>
              <a:gd name="adj2" fmla="val -4347"/>
              <a:gd name="adj3" fmla="val 25000"/>
              <a:gd name="adj4" fmla="val -30162"/>
              <a:gd name="adj5" fmla="val 424306"/>
              <a:gd name="adj6" fmla="val -12074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等待输入数据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animBg="1" autoUpdateAnimBg="0"/>
    </p:bld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ChangeArrowheads="1"/>
          </p:cNvSpPr>
          <p:nvPr/>
        </p:nvSpPr>
        <p:spPr bwMode="auto">
          <a:xfrm>
            <a:off x="4859338" y="63500"/>
            <a:ext cx="4162425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80000"/>
              </a:lnSpc>
              <a:defRPr/>
            </a:pP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例</a:t>
            </a:r>
            <a:r>
              <a:rPr lang="en-US" altLang="zh-CN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1-19  </a:t>
            </a: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以不同数制输出两个数的和</a:t>
            </a:r>
            <a:r>
              <a:rPr lang="zh-CN" altLang="en-US" sz="20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1003523" name="Text Box 3"/>
          <p:cNvSpPr txBox="1">
            <a:spLocks noChangeArrowheads="1"/>
          </p:cNvSpPr>
          <p:nvPr/>
        </p:nvSpPr>
        <p:spPr bwMode="auto">
          <a:xfrm>
            <a:off x="682625" y="404813"/>
            <a:ext cx="81375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#include&lt;iomanip&gt;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包含格式输出文件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int a,b,s;	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说明数据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cout.setf(ios::showbase);	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chemeClr val="bg1"/>
                </a:solidFill>
              </a:rPr>
              <a:t>//</a:t>
            </a:r>
            <a:r>
              <a:rPr lang="zh-CN" altLang="en-US" sz="2000" i="1">
                <a:solidFill>
                  <a:schemeClr val="bg1"/>
                </a:solidFill>
              </a:rPr>
              <a:t>要求输出显示基数符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rgbClr val="0000FF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a=01137;  b=023362;  s=a+b;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计算两个八进制数的和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cout&lt;&lt;"</a:t>
            </a:r>
            <a:r>
              <a:rPr lang="zh-CN" altLang="en-US" sz="2000">
                <a:solidFill>
                  <a:schemeClr val="tx1"/>
                </a:solidFill>
              </a:rPr>
              <a:t>八进制   </a:t>
            </a:r>
            <a:r>
              <a:rPr lang="en-US" altLang="zh-CN" sz="200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rgbClr val="0000FF"/>
                </a:solidFill>
              </a:rPr>
              <a:t>  cout&lt;&lt;</a:t>
            </a:r>
            <a:r>
              <a:rPr lang="en-US" altLang="zh-CN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oct</a:t>
            </a:r>
            <a:r>
              <a:rPr lang="en-US" altLang="zh-CN" sz="2000">
                <a:solidFill>
                  <a:srgbClr val="0000FF"/>
                </a:solidFill>
              </a:rPr>
              <a:t>&lt;&lt;a&lt;&lt;"+"&lt;&lt;b&lt;&lt;"="&lt;&lt;s&lt;&lt;endl;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以八进制显示结果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a=239;  b=5618;  s=a+b;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计算两个十进制数的和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十进制   </a:t>
            </a:r>
            <a:r>
              <a:rPr lang="en-US" altLang="zh-CN" sz="2000" b="0">
                <a:solidFill>
                  <a:schemeClr val="tx1"/>
                </a:solidFill>
              </a:rPr>
              <a:t>";	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以十进制显示结果</a:t>
            </a:r>
            <a:endParaRPr lang="zh-CN" altLang="en-US" sz="2000" b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cout&lt;&lt;dec&lt;&lt;a&lt;&lt;"+"&lt;&lt;b&lt;&lt;"="&lt;&lt;s&lt;&lt;endl;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a=0x1a3e;  b=0x4bf;  s=a+b;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计算两个十六进制数的和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十六进制 </a:t>
            </a:r>
            <a:r>
              <a:rPr lang="en-US" altLang="zh-CN" sz="2000" b="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cout&lt;&lt;hex&lt;&lt;a&lt;&lt;"+"&lt;&lt;b&lt;&lt;"="&lt;&lt;s&lt;&lt;endl;	 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以十六进制显示结果</a:t>
            </a:r>
            <a:endParaRPr lang="zh-CN" altLang="en-US" sz="2000" b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  <a:r>
              <a:rPr lang="en-US" altLang="zh-CN" sz="2000" b="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ChangeArrowheads="1"/>
          </p:cNvSpPr>
          <p:nvPr/>
        </p:nvSpPr>
        <p:spPr bwMode="auto">
          <a:xfrm>
            <a:off x="4859338" y="63500"/>
            <a:ext cx="4162425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80000"/>
              </a:lnSpc>
              <a:defRPr/>
            </a:pP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例</a:t>
            </a:r>
            <a:r>
              <a:rPr lang="en-US" altLang="zh-CN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1-19  </a:t>
            </a: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以不同数制输出两个数的和</a:t>
            </a:r>
            <a:r>
              <a:rPr lang="zh-CN" altLang="en-US" sz="20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1005571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845978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#include&lt;iomanip&gt;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包含格式输出文件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int a,b,s;	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说明数据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cout.setf(ios::showbase);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要求输出显示基数符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a=01137;  b=023362;  s=a+b;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计算两个八进制数的和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八进制   </a:t>
            </a:r>
            <a:r>
              <a:rPr lang="en-US" altLang="zh-CN" sz="2000" b="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cout&lt;&lt;oct&lt;&lt;a&lt;&lt;"+"&lt;&lt;b&lt;&lt;"="&lt;&lt;s&lt;&lt;endl;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chemeClr val="bg1"/>
                </a:solidFill>
              </a:rPr>
              <a:t>//</a:t>
            </a:r>
            <a:r>
              <a:rPr lang="zh-CN" altLang="en-US" sz="2000" i="1">
                <a:solidFill>
                  <a:schemeClr val="bg1"/>
                </a:solidFill>
              </a:rPr>
              <a:t>以八进制显示结果</a:t>
            </a:r>
            <a:endParaRPr lang="zh-CN" altLang="en-US" sz="2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a=239;  b=5618;  s=a+b;</a:t>
            </a:r>
            <a:r>
              <a:rPr lang="en-US" altLang="zh-CN" sz="2000">
                <a:solidFill>
                  <a:schemeClr val="tx1"/>
                </a:solidFill>
              </a:rPr>
              <a:t>	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计算两个十进制数的和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cout&lt;&lt;"</a:t>
            </a:r>
            <a:r>
              <a:rPr lang="zh-CN" altLang="en-US" sz="2000">
                <a:solidFill>
                  <a:schemeClr val="tx1"/>
                </a:solidFill>
              </a:rPr>
              <a:t>十进制   </a:t>
            </a:r>
            <a:r>
              <a:rPr lang="en-US" altLang="zh-CN" sz="2000">
                <a:solidFill>
                  <a:schemeClr val="tx1"/>
                </a:solidFill>
              </a:rPr>
              <a:t>";	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cout&lt;&lt;</a:t>
            </a:r>
            <a:r>
              <a:rPr lang="en-US" altLang="zh-CN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</a:t>
            </a:r>
            <a:r>
              <a:rPr lang="en-US" altLang="zh-CN" sz="2000">
                <a:solidFill>
                  <a:srgbClr val="0000FF"/>
                </a:solidFill>
              </a:rPr>
              <a:t>&lt;&lt;a&lt;&lt;"+"&lt;&lt;b&lt;&lt;"="&lt;&lt;s&lt;&lt;endl;</a:t>
            </a:r>
            <a:r>
              <a:rPr lang="en-US" altLang="zh-CN" sz="2000">
                <a:solidFill>
                  <a:schemeClr val="tx1"/>
                </a:solidFill>
              </a:rPr>
              <a:t>	 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以十进制显示结果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a=0x1a3e;  b=0x4bf;  s=a+b;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计算两个十六进制数的和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十六进制 </a:t>
            </a:r>
            <a:r>
              <a:rPr lang="en-US" altLang="zh-CN" sz="2000" b="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cout&lt;&lt;hex&lt;&lt;a&lt;&lt;"+"&lt;&lt;b&lt;&lt;"="&lt;&lt;s&lt;&lt;endl;	 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以十六进制显示结果</a:t>
            </a:r>
            <a:endParaRPr lang="zh-CN" altLang="en-US" sz="2000" b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  <a:r>
              <a:rPr lang="en-US" altLang="zh-CN" sz="2000" b="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ChangeArrowheads="1"/>
          </p:cNvSpPr>
          <p:nvPr/>
        </p:nvSpPr>
        <p:spPr bwMode="auto">
          <a:xfrm>
            <a:off x="4859338" y="63500"/>
            <a:ext cx="4162425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80000"/>
              </a:lnSpc>
              <a:defRPr/>
            </a:pP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例</a:t>
            </a:r>
            <a:r>
              <a:rPr lang="en-US" altLang="zh-CN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1-19  </a:t>
            </a: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以不同数制输出两个数的和</a:t>
            </a:r>
            <a:r>
              <a:rPr lang="zh-CN" altLang="en-US" sz="20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1006595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845978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#include&lt;iomanip&gt;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包含格式输出文件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{ int a,b,s;	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说明数据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cout.setf(ios::showbase);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要求输出显示基数符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a=01137;  b=023362;  s=a+b;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计算两个八进制数的和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八进制   </a:t>
            </a:r>
            <a:r>
              <a:rPr lang="en-US" altLang="zh-CN" sz="2000" b="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cout&lt;&lt;oct&lt;&lt;a&lt;&lt;"+"&lt;&lt;b&lt;&lt;"="&lt;&lt;s&lt;&lt;endl;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以八进制显示结果</a:t>
            </a:r>
            <a:endParaRPr lang="zh-CN" altLang="en-US" sz="2000" b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a=239;  b=5618;  s=a+b;		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计算两个十进制数的和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0">
                <a:solidFill>
                  <a:schemeClr val="tx1"/>
                </a:solidFill>
              </a:rPr>
              <a:t>  </a:t>
            </a:r>
            <a:r>
              <a:rPr lang="en-US" altLang="zh-CN" sz="2000" b="0">
                <a:solidFill>
                  <a:schemeClr val="tx1"/>
                </a:solidFill>
              </a:rPr>
              <a:t>cout&lt;&lt;"</a:t>
            </a:r>
            <a:r>
              <a:rPr lang="zh-CN" altLang="en-US" sz="2000" b="0">
                <a:solidFill>
                  <a:schemeClr val="tx1"/>
                </a:solidFill>
              </a:rPr>
              <a:t>十进制   </a:t>
            </a:r>
            <a:r>
              <a:rPr lang="en-US" altLang="zh-CN" sz="2000" b="0">
                <a:solidFill>
                  <a:schemeClr val="tx1"/>
                </a:solidFill>
              </a:rPr>
              <a:t>";	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  cout&lt;&lt;dec&lt;&lt;a&lt;&lt;"+"&lt;&lt;b&lt;&lt;"="&lt;&lt;s&lt;&lt;endl;	 </a:t>
            </a:r>
            <a:r>
              <a:rPr lang="en-US" altLang="zh-CN" sz="2000" b="0" i="1">
                <a:solidFill>
                  <a:schemeClr val="bg1"/>
                </a:solidFill>
              </a:rPr>
              <a:t>//</a:t>
            </a:r>
            <a:r>
              <a:rPr lang="zh-CN" altLang="en-US" sz="2000" b="0" i="1">
                <a:solidFill>
                  <a:schemeClr val="bg1"/>
                </a:solidFill>
              </a:rPr>
              <a:t>以十进</a:t>
            </a:r>
            <a:r>
              <a:rPr lang="zh-CN" altLang="en-US" sz="2000" i="1">
                <a:solidFill>
                  <a:schemeClr val="bg1"/>
                </a:solidFill>
              </a:rPr>
              <a:t>制显示结果</a:t>
            </a:r>
            <a:endParaRPr lang="zh-CN" altLang="en-US" sz="2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a=0x1a3e;  b=0x4bf;  s=a+b;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计算两个十六进制数的和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cout&lt;&lt;"</a:t>
            </a:r>
            <a:r>
              <a:rPr lang="zh-CN" altLang="en-US" sz="2000">
                <a:solidFill>
                  <a:schemeClr val="tx1"/>
                </a:solidFill>
              </a:rPr>
              <a:t>十六进制 </a:t>
            </a:r>
            <a:r>
              <a:rPr lang="en-US" altLang="zh-CN" sz="200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cout&lt;&lt;</a:t>
            </a:r>
            <a:r>
              <a:rPr lang="en-US" altLang="zh-CN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hex</a:t>
            </a:r>
            <a:r>
              <a:rPr lang="en-US" altLang="zh-CN" sz="2000">
                <a:solidFill>
                  <a:srgbClr val="0000FF"/>
                </a:solidFill>
              </a:rPr>
              <a:t>&lt;&lt;a&lt;&lt;"+"&lt;&lt;b&lt;&lt;"="&lt;&lt;s&lt;&lt;endl;    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以十六进制显示结果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  <a:r>
              <a:rPr lang="en-US" altLang="zh-CN" sz="20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ChangeArrowheads="1"/>
          </p:cNvSpPr>
          <p:nvPr/>
        </p:nvSpPr>
        <p:spPr bwMode="auto">
          <a:xfrm>
            <a:off x="4859338" y="63500"/>
            <a:ext cx="4162425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80000"/>
              </a:lnSpc>
              <a:defRPr/>
            </a:pP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例</a:t>
            </a:r>
            <a:r>
              <a:rPr lang="en-US" altLang="zh-CN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1-19  </a:t>
            </a:r>
            <a:r>
              <a:rPr lang="zh-CN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以不同数制输出两个数的和</a:t>
            </a:r>
            <a:r>
              <a:rPr lang="zh-CN" altLang="en-US" sz="20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1007619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845978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#include&lt;iomanip&gt;	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包含格式输出文件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{ int a,b,s;		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说明数据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cout.setf(ios::showbase);	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要求输出显示基数符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a=01137;  b=023362;  s=a+b;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计算两个八进制数的和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cout&lt;&lt;"</a:t>
            </a:r>
            <a:r>
              <a:rPr lang="zh-CN" altLang="en-US" sz="2000">
                <a:solidFill>
                  <a:schemeClr val="tx1"/>
                </a:solidFill>
              </a:rPr>
              <a:t>八进制   </a:t>
            </a:r>
            <a:r>
              <a:rPr lang="en-US" altLang="zh-CN" sz="200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cout&lt;&lt;oct&lt;&lt;a&lt;&lt;"+"&lt;&lt;b&lt;&lt;"="&lt;&lt;s&lt;&lt;endl;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以八进制显示结果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a=239;  b=5618;  s=a+b;	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计算两个十进制数的和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cout&lt;&lt;"</a:t>
            </a:r>
            <a:r>
              <a:rPr lang="zh-CN" altLang="en-US" sz="2000">
                <a:solidFill>
                  <a:schemeClr val="tx1"/>
                </a:solidFill>
              </a:rPr>
              <a:t>十进制   </a:t>
            </a:r>
            <a:r>
              <a:rPr lang="en-US" altLang="zh-CN" sz="2000">
                <a:solidFill>
                  <a:schemeClr val="tx1"/>
                </a:solidFill>
              </a:rPr>
              <a:t>";			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cout&lt;&lt;dec&lt;&lt;a&lt;&lt;"+"&lt;&lt;b&lt;&lt;"="&lt;&lt;s&lt;&lt;endl;	 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以十进制显示结果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a=0x1a3e;  b=0x4bf;  s=a+b;	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计算两个十六进制数的和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>
                <a:solidFill>
                  <a:schemeClr val="tx1"/>
                </a:solidFill>
              </a:rPr>
              <a:t>  </a:t>
            </a:r>
            <a:r>
              <a:rPr lang="en-US" altLang="zh-CN" sz="2000">
                <a:solidFill>
                  <a:schemeClr val="tx1"/>
                </a:solidFill>
              </a:rPr>
              <a:t>cout&lt;&lt;"</a:t>
            </a:r>
            <a:r>
              <a:rPr lang="zh-CN" altLang="en-US" sz="2000">
                <a:solidFill>
                  <a:schemeClr val="tx1"/>
                </a:solidFill>
              </a:rPr>
              <a:t>十六进制 </a:t>
            </a:r>
            <a:r>
              <a:rPr lang="en-US" altLang="zh-CN" sz="2000">
                <a:solidFill>
                  <a:schemeClr val="tx1"/>
                </a:solidFill>
              </a:rPr>
              <a:t>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  cout&lt;&lt;hex&lt;&lt;a&lt;&lt;"+"&lt;&lt;b&lt;&lt;"="&lt;&lt;s&lt;&lt;endl;    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以十六进制显示结果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  <a:r>
              <a:rPr lang="en-US" altLang="zh-CN" sz="20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</a:t>
            </a:r>
          </a:p>
        </p:txBody>
      </p:sp>
      <p:sp>
        <p:nvSpPr>
          <p:cNvPr id="1007621" name="AutoShape 5"/>
          <p:cNvSpPr>
            <a:spLocks noChangeArrowheads="1"/>
          </p:cNvSpPr>
          <p:nvPr/>
        </p:nvSpPr>
        <p:spPr bwMode="auto">
          <a:xfrm>
            <a:off x="3924300" y="1052513"/>
            <a:ext cx="4535488" cy="1439862"/>
          </a:xfrm>
          <a:prstGeom prst="cloudCallout">
            <a:avLst>
              <a:gd name="adj1" fmla="val -60782"/>
              <a:gd name="adj2" fmla="val 143718"/>
            </a:avLst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a, b, s</a:t>
            </a:r>
            <a:r>
              <a:rPr lang="zh-CN" alt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单元中存储的数据形态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与制式有关吗？</a:t>
            </a:r>
          </a:p>
        </p:txBody>
      </p:sp>
      <p:pic>
        <p:nvPicPr>
          <p:cNvPr id="10076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92600"/>
            <a:ext cx="443388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21" grpId="0" animBg="1" autoUpdateAnimBg="0"/>
    </p:bld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1.6.3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表达式语句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937987" name="Text Box 3"/>
          <p:cNvSpPr txBox="1">
            <a:spLocks noChangeArrowheads="1"/>
          </p:cNvSpPr>
          <p:nvPr/>
        </p:nvSpPr>
        <p:spPr bwMode="auto">
          <a:xfrm>
            <a:off x="838200" y="1223963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任何表达式加上一个分号成表达式语句 </a:t>
            </a:r>
          </a:p>
        </p:txBody>
      </p:sp>
      <p:sp>
        <p:nvSpPr>
          <p:cNvPr id="937988" name="Rectangle 4"/>
          <p:cNvSpPr>
            <a:spLocks noChangeArrowheads="1"/>
          </p:cNvSpPr>
          <p:nvPr/>
        </p:nvSpPr>
        <p:spPr bwMode="auto">
          <a:xfrm>
            <a:off x="838200" y="20939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937989" name="Text Box 5"/>
          <p:cNvSpPr txBox="1">
            <a:spLocks noChangeArrowheads="1"/>
          </p:cNvSpPr>
          <p:nvPr/>
        </p:nvSpPr>
        <p:spPr bwMode="auto">
          <a:xfrm>
            <a:off x="1143000" y="2746375"/>
            <a:ext cx="3505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x – y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 t = a ;  a = b ;  b = t ;  } 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6" grpId="0" autoUpdateAnimBg="0"/>
      <p:bldP spid="937987" grpId="0" autoUpdateAnimBg="0"/>
      <p:bldP spid="937988" grpId="0" autoUpdateAnimBg="0"/>
      <p:bldP spid="937989" grpId="0" autoUpdateAnimBg="0"/>
    </p:bld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1.6.3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表达式语句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838200" y="1223963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任何表达式加上一个分号成表达式语句 </a:t>
            </a:r>
          </a:p>
        </p:txBody>
      </p:sp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838200" y="20939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1143000" y="2746375"/>
            <a:ext cx="3505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a = 10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x – y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 t = a ;  a = b ;  b = t ;  } 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939014" name="AutoShape 6"/>
          <p:cNvSpPr>
            <a:spLocks/>
          </p:cNvSpPr>
          <p:nvPr/>
        </p:nvSpPr>
        <p:spPr bwMode="auto">
          <a:xfrm>
            <a:off x="4191000" y="3922713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40245"/>
              <a:gd name="adj5" fmla="val -145537"/>
              <a:gd name="adj6" fmla="val -111931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39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4" grpId="0" animBg="1" autoUpdateAnimBg="0"/>
    </p:bld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1.6.3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表达式语句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838200" y="1223963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任何表达式加上一个分号成表达式语句 </a:t>
            </a:r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838200" y="20939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1143000" y="2746375"/>
            <a:ext cx="3505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a = 10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x – y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 t = a ;  a = b ;  b = t ;  } 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940038" name="AutoShape 6"/>
          <p:cNvSpPr>
            <a:spLocks/>
          </p:cNvSpPr>
          <p:nvPr/>
        </p:nvSpPr>
        <p:spPr bwMode="auto">
          <a:xfrm>
            <a:off x="4191000" y="2565400"/>
            <a:ext cx="1524000" cy="533400"/>
          </a:xfrm>
          <a:prstGeom prst="borderCallout2">
            <a:avLst>
              <a:gd name="adj1" fmla="val 21431"/>
              <a:gd name="adj2" fmla="val -5000"/>
              <a:gd name="adj3" fmla="val 21431"/>
              <a:gd name="adj4" fmla="val -40208"/>
              <a:gd name="adj5" fmla="val 166069"/>
              <a:gd name="adj6" fmla="val -11104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赋值语句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40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8" grpId="0" animBg="1" autoUpdateAnimBg="0"/>
    </p:bld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1.6.3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表达式语句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838200" y="1223963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任何表达式加上一个分号成表达式语句 </a:t>
            </a: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838200" y="20939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1143000" y="2746375"/>
            <a:ext cx="3505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i ++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x – y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 t = a ;  a = b ;  b = t ;  } 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941062" name="AutoShape 6"/>
          <p:cNvSpPr>
            <a:spLocks/>
          </p:cNvSpPr>
          <p:nvPr/>
        </p:nvSpPr>
        <p:spPr bwMode="auto">
          <a:xfrm>
            <a:off x="4067175" y="2636838"/>
            <a:ext cx="1600200" cy="533400"/>
          </a:xfrm>
          <a:prstGeom prst="borderCallout2">
            <a:avLst>
              <a:gd name="adj1" fmla="val 21431"/>
              <a:gd name="adj2" fmla="val -4764"/>
              <a:gd name="adj3" fmla="val 21431"/>
              <a:gd name="adj4" fmla="val -44542"/>
              <a:gd name="adj5" fmla="val 234819"/>
              <a:gd name="adj6" fmla="val -124505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41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62" grpId="0" animBg="1" autoUpdateAnimBg="0"/>
    </p:bld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1.6.3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表达式语句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838200" y="1223963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任何表达式加上一个分号成表达式语句 </a:t>
            </a:r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838200" y="20939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1143000" y="2746375"/>
            <a:ext cx="3505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i ++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x – y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 t = a ;  a = b ;  b = t ;  } 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942086" name="AutoShape 6"/>
          <p:cNvSpPr>
            <a:spLocks/>
          </p:cNvSpPr>
          <p:nvPr/>
        </p:nvSpPr>
        <p:spPr bwMode="auto">
          <a:xfrm>
            <a:off x="4191000" y="2665413"/>
            <a:ext cx="914400" cy="533400"/>
          </a:xfrm>
          <a:prstGeom prst="borderCallout2">
            <a:avLst>
              <a:gd name="adj1" fmla="val 21431"/>
              <a:gd name="adj2" fmla="val -8333"/>
              <a:gd name="adj3" fmla="val 21431"/>
              <a:gd name="adj4" fmla="val -79690"/>
              <a:gd name="adj5" fmla="val 302380"/>
              <a:gd name="adj6" fmla="val -22344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语句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42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6" grpId="0" animBg="1" autoUpdateAnimBg="0"/>
    </p:bld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>1.6.3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表达式语句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41347" name="Text Box 3"/>
          <p:cNvSpPr txBox="1">
            <a:spLocks noChangeArrowheads="1"/>
          </p:cNvSpPr>
          <p:nvPr/>
        </p:nvSpPr>
        <p:spPr bwMode="auto">
          <a:xfrm>
            <a:off x="838200" y="1223963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任何表达式加上一个分号成表达式语句 </a:t>
            </a:r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838200" y="20939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1143000" y="2746375"/>
            <a:ext cx="3505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x – y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 t = a ;  a = b ;  b = t ;  } 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943110" name="AutoShape 6"/>
          <p:cNvSpPr>
            <a:spLocks/>
          </p:cNvSpPr>
          <p:nvPr/>
        </p:nvSpPr>
        <p:spPr bwMode="auto">
          <a:xfrm>
            <a:off x="4191000" y="3084513"/>
            <a:ext cx="1965325" cy="849312"/>
          </a:xfrm>
          <a:prstGeom prst="borderCallout2">
            <a:avLst>
              <a:gd name="adj1" fmla="val 13458"/>
              <a:gd name="adj2" fmla="val -3875"/>
              <a:gd name="adj3" fmla="val 13458"/>
              <a:gd name="adj4" fmla="val -38125"/>
              <a:gd name="adj5" fmla="val 196449"/>
              <a:gd name="adj6" fmla="val -10719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</a:rPr>
              <a:t>合法语句</a:t>
            </a:r>
          </a:p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没有操作意义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43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10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0" y="1919288"/>
            <a:ext cx="43815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74650" y="1889125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执行程序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361950" y="984250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编辑程序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361950" y="1431925"/>
            <a:ext cx="135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CN" sz="2000">
                <a:solidFill>
                  <a:srgbClr val="CC3300"/>
                </a:solidFill>
              </a:rPr>
              <a:t> </a:t>
            </a:r>
            <a:r>
              <a:rPr lang="zh-CN" altLang="en-US" sz="2000">
                <a:solidFill>
                  <a:srgbClr val="3333FF"/>
                </a:solidFill>
              </a:rPr>
              <a:t>编译程序</a:t>
            </a:r>
          </a:p>
        </p:txBody>
      </p:sp>
      <p:sp>
        <p:nvSpPr>
          <p:cNvPr id="50182" name="Rectangle 1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04800"/>
            <a:ext cx="5478463" cy="5334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1.1.3  </a:t>
            </a:r>
            <a:r>
              <a:rPr lang="zh-CN" altLang="en-US" sz="2400" b="1" smtClean="0">
                <a:solidFill>
                  <a:schemeClr val="accent2"/>
                </a:solidFill>
              </a:rPr>
              <a:t>程序的编译执行</a:t>
            </a:r>
          </a:p>
        </p:txBody>
      </p:sp>
      <p:sp>
        <p:nvSpPr>
          <p:cNvPr id="569347" name="AutoShape 3"/>
          <p:cNvSpPr>
            <a:spLocks/>
          </p:cNvSpPr>
          <p:nvPr/>
        </p:nvSpPr>
        <p:spPr bwMode="auto">
          <a:xfrm>
            <a:off x="6629400" y="1066800"/>
            <a:ext cx="1752600" cy="457200"/>
          </a:xfrm>
          <a:prstGeom prst="borderCallout2">
            <a:avLst>
              <a:gd name="adj1" fmla="val 25000"/>
              <a:gd name="adj2" fmla="val -4347"/>
              <a:gd name="adj3" fmla="val 25000"/>
              <a:gd name="adj4" fmla="val -30523"/>
              <a:gd name="adj5" fmla="val 398958"/>
              <a:gd name="adj6" fmla="val -12237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运行结果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animBg="1" autoUpdateAnimBg="0"/>
    </p:bld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1.6.3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表达式语句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838200" y="1223963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任何表达式加上一个分号成表达式语句 </a:t>
            </a: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838200" y="20939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1143000" y="2746375"/>
            <a:ext cx="3505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x – y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{  t = a ;  a = b ;  b = t ;  }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944134" name="AutoShape 6"/>
          <p:cNvSpPr>
            <a:spLocks/>
          </p:cNvSpPr>
          <p:nvPr/>
        </p:nvSpPr>
        <p:spPr bwMode="auto">
          <a:xfrm>
            <a:off x="5105400" y="3313113"/>
            <a:ext cx="1143000" cy="533400"/>
          </a:xfrm>
          <a:prstGeom prst="borderCallout2">
            <a:avLst>
              <a:gd name="adj1" fmla="val 21431"/>
              <a:gd name="adj2" fmla="val -6667"/>
              <a:gd name="adj3" fmla="val 21431"/>
              <a:gd name="adj4" fmla="val -51389"/>
              <a:gd name="adj5" fmla="val 310713"/>
              <a:gd name="adj6" fmla="val -14125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语句块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44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4" grpId="0" animBg="1" autoUpdateAnimBg="0"/>
    </p:bld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88913"/>
            <a:ext cx="7543800" cy="914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CN" sz="2400" b="1" smtClean="0">
                <a:solidFill>
                  <a:srgbClr val="CC3300"/>
                </a:solidFill>
              </a:rPr>
              <a:t/>
            </a:r>
            <a:br>
              <a:rPr lang="en-US" altLang="zh-CN" sz="2400" b="1" smtClean="0">
                <a:solidFill>
                  <a:srgbClr val="CC3300"/>
                </a:solidFill>
              </a:rPr>
            </a:br>
            <a:r>
              <a:rPr lang="en-US" altLang="zh-CN" sz="2400" b="1" smtClean="0">
                <a:solidFill>
                  <a:srgbClr val="CC3300"/>
                </a:solidFill>
              </a:rPr>
              <a:t>1.6.3  </a:t>
            </a:r>
            <a:r>
              <a:rPr lang="zh-CN" altLang="en-US" sz="2400" b="1" smtClean="0">
                <a:solidFill>
                  <a:srgbClr val="CC3300"/>
                </a:solidFill>
                <a:latin typeface="宋体" charset="-122"/>
              </a:rPr>
              <a:t>表达式语句</a:t>
            </a:r>
            <a:r>
              <a:rPr lang="zh-CN" altLang="en-US" sz="2400" b="1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838200" y="1223963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任何表达式加上一个分号成表达式语句 </a:t>
            </a:r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838200" y="2093913"/>
            <a:ext cx="762000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1143000" y="2746375"/>
            <a:ext cx="3505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a = 10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i ++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x – y ;	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{  t = a ;  a = b ;  b = t ;  } 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;</a:t>
            </a:r>
          </a:p>
        </p:txBody>
      </p:sp>
      <p:sp>
        <p:nvSpPr>
          <p:cNvPr id="945158" name="AutoShape 6"/>
          <p:cNvSpPr>
            <a:spLocks/>
          </p:cNvSpPr>
          <p:nvPr/>
        </p:nvSpPr>
        <p:spPr bwMode="auto">
          <a:xfrm>
            <a:off x="3352800" y="3922713"/>
            <a:ext cx="1295400" cy="533400"/>
          </a:xfrm>
          <a:prstGeom prst="borderCallout2">
            <a:avLst>
              <a:gd name="adj1" fmla="val 21431"/>
              <a:gd name="adj2" fmla="val -5884"/>
              <a:gd name="adj3" fmla="val 21431"/>
              <a:gd name="adj4" fmla="val -49755"/>
              <a:gd name="adj5" fmla="val 294347"/>
              <a:gd name="adj6" fmla="val -137991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空语句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45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8" grpId="0" animBg="1" autoUpdateAnimBg="0"/>
    </p:bld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04800"/>
            <a:ext cx="7772400" cy="6858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zh-CN" altLang="en-US" sz="2800" b="1" smtClean="0">
                <a:solidFill>
                  <a:srgbClr val="CC0000"/>
                </a:solidFill>
                <a:ea typeface="隶书" pitchFamily="49" charset="-122"/>
              </a:rPr>
              <a:t>小结</a:t>
            </a:r>
          </a:p>
        </p:txBody>
      </p:sp>
      <p:sp>
        <p:nvSpPr>
          <p:cNvPr id="953347" name="Text Box 3"/>
          <p:cNvSpPr txBox="1">
            <a:spLocks noChangeArrowheads="1"/>
          </p:cNvSpPr>
          <p:nvPr/>
        </p:nvSpPr>
        <p:spPr bwMode="auto">
          <a:xfrm>
            <a:off x="571500" y="990600"/>
            <a:ext cx="8115300" cy="527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程序主要功能是描述数据和处理数据。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 数据表现为常量和变量。所有的常量、变量都属于某种数据类型。类型决定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  了数据的操作方式。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 对数据的读写通过内存访问实现。</a:t>
            </a:r>
            <a:r>
              <a:rPr lang="en-US" altLang="zh-CN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提供</a:t>
            </a:r>
            <a:r>
              <a:rPr lang="zh-CN" altLang="en-US">
                <a:solidFill>
                  <a:schemeClr val="accent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名</a:t>
            </a: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访问和</a:t>
            </a:r>
            <a:r>
              <a:rPr lang="zh-CN" altLang="en-US">
                <a:solidFill>
                  <a:schemeClr val="accent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地址</a:t>
            </a: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访问方式。可以通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   过指针变量间址访问所指对象。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 引用是对象的别名。用引用访问对象与名访问方式一样。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 关键字</a:t>
            </a:r>
            <a:r>
              <a:rPr lang="en-US" altLang="zh-CN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const</a:t>
            </a: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用于约束对象为只读。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 运算符表示了系统提供对基本数据的操作。表达式是由常量、</a:t>
            </a:r>
            <a:r>
              <a:rPr lang="zh-CN" altLang="en-US" smtClean="0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变量、字面量和运算符连结</a:t>
            </a: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起来，表达一个计算值的式子。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用标准流对象实现数据的输入和输出。输入语句，输出语句和表达式语 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</a:rPr>
              <a:t>  句可以构成顺序执行的简单程序。</a:t>
            </a:r>
            <a:r>
              <a:rPr lang="zh-CN" altLang="en-US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6" grpId="0" autoUpdateAnimBg="0"/>
      <p:bldP spid="953347" grpId="0" autoUpdateAnimBg="0"/>
    </p:bld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Text Box 2"/>
          <p:cNvSpPr txBox="1">
            <a:spLocks noChangeArrowheads="1"/>
          </p:cNvSpPr>
          <p:nvPr/>
        </p:nvSpPr>
        <p:spPr bwMode="auto">
          <a:xfrm>
            <a:off x="762000" y="2073275"/>
            <a:ext cx="7696200" cy="3159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lnSpc>
                <a:spcPct val="210000"/>
              </a:lnSpc>
              <a:buFont typeface="Wingdings" pitchFamily="2" charset="2"/>
              <a:buChar char="Ø"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所有的语言系统都是由字符集和规则集组成的</a:t>
            </a:r>
          </a:p>
          <a:p>
            <a:pPr algn="just">
              <a:lnSpc>
                <a:spcPct val="210000"/>
              </a:lnSpc>
              <a:buFont typeface="Wingdings" pitchFamily="2" charset="2"/>
              <a:buChar char="Ø"/>
            </a:pP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字符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是语言的不可分解的最基本语法单位</a:t>
            </a:r>
          </a:p>
          <a:p>
            <a:pPr algn="just">
              <a:lnSpc>
                <a:spcPct val="210000"/>
              </a:lnSpc>
              <a:buFont typeface="Wingdings" pitchFamily="2" charset="2"/>
              <a:buChar char="Ø"/>
            </a:pP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由字符可以组成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词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，由词组成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句子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，又由各种句子构成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函数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程序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457200"/>
            <a:ext cx="5561013" cy="7620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7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 autoUpdateAnimBg="0"/>
      <p:bldP spid="57037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Text Box 2"/>
          <p:cNvSpPr txBox="1">
            <a:spLocks noChangeArrowheads="1"/>
          </p:cNvSpPr>
          <p:nvPr/>
        </p:nvSpPr>
        <p:spPr bwMode="auto">
          <a:xfrm>
            <a:off x="395288" y="1752600"/>
            <a:ext cx="85121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语言的字符集是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ASCII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码的子集，有：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26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个小写字母：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 b c d e f g h i j k l m n o p q r s t u v w x y z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26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个大写字母：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A B C D E F G H I J K L M N O P Q R S T U V W X Y Z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10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个数字：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0 1 2 3 4 5 6 7 8 9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其他符号：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空格 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! 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rPr>
              <a:t>″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#  %  &amp;  ′(  )  *  +  -  /  :  ;  &lt;  =  &gt;  ?  [  \  ]  ^  _  {  |  }  ~  . </a:t>
            </a:r>
          </a:p>
        </p:txBody>
      </p:sp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1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1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1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1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71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71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71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71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4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Text Box 2"/>
          <p:cNvSpPr txBox="1">
            <a:spLocks noChangeArrowheads="1"/>
          </p:cNvSpPr>
          <p:nvPr/>
        </p:nvSpPr>
        <p:spPr bwMode="auto">
          <a:xfrm>
            <a:off x="609600" y="2008188"/>
            <a:ext cx="80359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lang="zh-CN" altLang="en-US" sz="28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单词</a:t>
            </a:r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是语言中有意义的最小语法单位。根据形成规则，一个单词由一个或多个字符组成。</a:t>
            </a:r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2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Text Box 2"/>
          <p:cNvSpPr txBox="1">
            <a:spLocks noChangeArrowheads="1"/>
          </p:cNvSpPr>
          <p:nvPr/>
        </p:nvSpPr>
        <p:spPr bwMode="auto">
          <a:xfrm>
            <a:off x="609600" y="1268413"/>
            <a:ext cx="8272463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rgbClr val="008000"/>
                </a:solidFill>
                <a:latin typeface="Arial" charset="0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Arial" charset="0"/>
                <a:ea typeface="黑体" pitchFamily="2" charset="-122"/>
              </a:rPr>
              <a:t>．关键字</a:t>
            </a:r>
            <a:r>
              <a:rPr lang="zh-CN" altLang="en-US" sz="2400">
                <a:solidFill>
                  <a:schemeClr val="tx1"/>
                </a:solidFill>
                <a:latin typeface="Arial" charset="0"/>
                <a:ea typeface="黑体" pitchFamily="2" charset="-122"/>
              </a:rPr>
              <a:t>	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又称保留字</a:t>
            </a:r>
            <a:endParaRPr lang="zh-CN" altLang="en-US" sz="2400">
              <a:solidFill>
                <a:schemeClr val="tx1"/>
              </a:solidFill>
              <a:latin typeface="Arial" charset="0"/>
              <a:ea typeface="Arial Unicode MS" pitchFamily="34" charset="-122"/>
              <a:cs typeface="Arial Unicode MS" pitchFamily="34" charset="-122"/>
            </a:endParaRPr>
          </a:p>
          <a:p>
            <a:pPr algn="just"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关键字是系统预定义的单词。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不允许对关键字重定义。</a:t>
            </a:r>
          </a:p>
        </p:txBody>
      </p:sp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457200" y="457200"/>
            <a:ext cx="5724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609600" y="2792413"/>
            <a:ext cx="7994650" cy="306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常用的关键字：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auto    </a:t>
            </a:r>
            <a:r>
              <a:rPr lang="en-US" altLang="zh-CN" smtClean="0">
                <a:solidFill>
                  <a:schemeClr val="tx1"/>
                </a:solidFill>
              </a:rPr>
              <a:t>	break    	case    	char    	class    	const    	continue    default    </a:t>
            </a:r>
            <a:r>
              <a:rPr lang="en-US" altLang="zh-CN">
                <a:solidFill>
                  <a:schemeClr val="tx1"/>
                </a:solidFill>
              </a:rPr>
              <a:t>delete    </a:t>
            </a:r>
            <a:r>
              <a:rPr lang="en-US" altLang="zh-CN" smtClean="0">
                <a:solidFill>
                  <a:schemeClr val="tx1"/>
                </a:solidFill>
              </a:rPr>
              <a:t>	else</a:t>
            </a:r>
            <a:r>
              <a:rPr lang="en-US" altLang="zh-CN">
                <a:solidFill>
                  <a:schemeClr val="tx1"/>
                </a:solidFill>
              </a:rPr>
              <a:t>	</a:t>
            </a:r>
            <a:r>
              <a:rPr lang="en-US" altLang="zh-CN" smtClean="0">
                <a:solidFill>
                  <a:schemeClr val="tx1"/>
                </a:solidFill>
              </a:rPr>
              <a:t>enum    	explicit    extern    	float    	for    	   friend    </a:t>
            </a:r>
            <a:r>
              <a:rPr lang="en-US" altLang="zh-CN">
                <a:solidFill>
                  <a:schemeClr val="tx1"/>
                </a:solidFill>
              </a:rPr>
              <a:t>goto   </a:t>
            </a:r>
            <a:r>
              <a:rPr lang="en-US" altLang="zh-CN" smtClean="0">
                <a:solidFill>
                  <a:schemeClr val="tx1"/>
                </a:solidFill>
              </a:rPr>
              <a:t> 	 </a:t>
            </a:r>
            <a:r>
              <a:rPr lang="en-US" altLang="zh-CN">
                <a:solidFill>
                  <a:schemeClr val="tx1"/>
                </a:solidFill>
              </a:rPr>
              <a:t>if    </a:t>
            </a:r>
            <a:r>
              <a:rPr lang="en-US" altLang="zh-CN" smtClean="0">
                <a:solidFill>
                  <a:schemeClr val="tx1"/>
                </a:solidFill>
              </a:rPr>
              <a:t>	inline    	int    	long </a:t>
            </a:r>
            <a:r>
              <a:rPr lang="en-US" altLang="zh-CN">
                <a:solidFill>
                  <a:schemeClr val="tx1"/>
                </a:solidFill>
              </a:rPr>
              <a:t>	</a:t>
            </a:r>
            <a:r>
              <a:rPr lang="en-US" altLang="zh-CN" smtClean="0">
                <a:solidFill>
                  <a:schemeClr val="tx1"/>
                </a:solidFill>
              </a:rPr>
              <a:t>new    	operator    private    </a:t>
            </a:r>
            <a:r>
              <a:rPr lang="en-US" altLang="zh-CN">
                <a:solidFill>
                  <a:schemeClr val="tx1"/>
                </a:solidFill>
              </a:rPr>
              <a:t>protected    </a:t>
            </a:r>
            <a:r>
              <a:rPr lang="en-US" altLang="zh-CN" smtClean="0">
                <a:solidFill>
                  <a:schemeClr val="tx1"/>
                </a:solidFill>
              </a:rPr>
              <a:t>	public    	register   return    	short    	signed </a:t>
            </a:r>
            <a:r>
              <a:rPr lang="en-US" altLang="zh-CN">
                <a:solidFill>
                  <a:schemeClr val="tx1"/>
                </a:solidFill>
              </a:rPr>
              <a:t>	</a:t>
            </a:r>
            <a:r>
              <a:rPr lang="en-US" altLang="zh-CN" smtClean="0">
                <a:solidFill>
                  <a:schemeClr val="tx1"/>
                </a:solidFill>
              </a:rPr>
              <a:t>   sizeof   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mtClean="0">
                <a:solidFill>
                  <a:schemeClr val="tx1"/>
                </a:solidFill>
              </a:rPr>
              <a:t>static    	struct    	switch    	this    	typedef    union    	unsigned   virtual    </a:t>
            </a: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void    </a:t>
            </a:r>
            <a:r>
              <a:rPr lang="en-US" altLang="zh-CN" smtClean="0">
                <a:solidFill>
                  <a:schemeClr val="tx1"/>
                </a:solidFill>
              </a:rPr>
              <a:t>	while</a:t>
            </a:r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2" grpId="0" build="p" autoUpdateAnimBg="0"/>
      <p:bldP spid="57344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9600" y="1052513"/>
            <a:ext cx="46101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rgbClr val="3333FF"/>
                </a:solidFill>
              </a:rPr>
              <a:t>double r, girth, area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36580" name="AutoShape 4"/>
          <p:cNvSpPr>
            <a:spLocks/>
          </p:cNvSpPr>
          <p:nvPr/>
        </p:nvSpPr>
        <p:spPr bwMode="auto">
          <a:xfrm>
            <a:off x="5486400" y="15240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185"/>
              <a:gd name="adj5" fmla="val 221616"/>
              <a:gd name="adj6" fmla="val -135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数据描述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0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Text Box 2"/>
          <p:cNvSpPr txBox="1">
            <a:spLocks noChangeArrowheads="1"/>
          </p:cNvSpPr>
          <p:nvPr/>
        </p:nvSpPr>
        <p:spPr bwMode="auto">
          <a:xfrm>
            <a:off x="609600" y="1557338"/>
            <a:ext cx="80359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rgbClr val="008000"/>
                </a:solidFill>
                <a:latin typeface="Arial" charset="0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Arial" charset="0"/>
              </a:rPr>
              <a:t>．标识符</a:t>
            </a:r>
            <a:r>
              <a:rPr lang="zh-CN" altLang="en-US" sz="240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zh-CN" altLang="en-US" sz="2400">
                <a:solidFill>
                  <a:schemeClr val="tx1"/>
                </a:solidFill>
                <a:latin typeface="Arial" charset="0"/>
                <a:ea typeface="黑体" pitchFamily="2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由程序员定义的命名符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768350" y="2243138"/>
            <a:ext cx="776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语法：以字母或下划线开始，由字母、数字和下划线组成的符号串 </a:t>
            </a:r>
          </a:p>
        </p:txBody>
      </p:sp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765175" y="2776538"/>
            <a:ext cx="776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注意：</a:t>
            </a:r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5353050" y="714356"/>
            <a:ext cx="3790950" cy="132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CC3300"/>
                </a:solidFill>
              </a:rPr>
              <a:t>break  main  </a:t>
            </a:r>
            <a:r>
              <a:rPr lang="en-US" altLang="zh-CN" sz="2000" err="1">
                <a:solidFill>
                  <a:srgbClr val="CC3300"/>
                </a:solidFill>
              </a:rPr>
              <a:t>int</a:t>
            </a: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等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tx1"/>
                </a:solidFill>
              </a:rPr>
              <a:t>不能用于命名程序中的自定义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tx1"/>
                </a:solidFill>
              </a:rPr>
              <a:t>函数、变量、常量</a:t>
            </a:r>
          </a:p>
        </p:txBody>
      </p:sp>
      <p:sp>
        <p:nvSpPr>
          <p:cNvPr id="574471" name="Rectangle 7"/>
          <p:cNvSpPr>
            <a:spLocks noChangeArrowheads="1"/>
          </p:cNvSpPr>
          <p:nvPr/>
        </p:nvSpPr>
        <p:spPr bwMode="auto">
          <a:xfrm>
            <a:off x="984250" y="3300413"/>
            <a:ext cx="409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(1) </a:t>
            </a:r>
            <a:r>
              <a:rPr lang="zh-CN" altLang="en-US" sz="2000">
                <a:solidFill>
                  <a:schemeClr val="tx1"/>
                </a:solidFill>
              </a:rPr>
              <a:t>不能使用关键字作用户标识符；</a:t>
            </a:r>
          </a:p>
        </p:txBody>
      </p:sp>
      <p:sp>
        <p:nvSpPr>
          <p:cNvPr id="574472" name="Rectangle 8"/>
          <p:cNvSpPr>
            <a:spLocks noChangeArrowheads="1"/>
          </p:cNvSpPr>
          <p:nvPr/>
        </p:nvSpPr>
        <p:spPr bwMode="auto">
          <a:xfrm>
            <a:off x="973138" y="3859213"/>
            <a:ext cx="355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</a:rPr>
              <a:t>(2) C++</a:t>
            </a:r>
            <a:r>
              <a:rPr lang="zh-CN" altLang="en-US" sz="2000">
                <a:solidFill>
                  <a:schemeClr val="tx1"/>
                </a:solidFill>
              </a:rPr>
              <a:t>中，字母大小写敏感；</a:t>
            </a:r>
          </a:p>
        </p:txBody>
      </p:sp>
      <p:sp>
        <p:nvSpPr>
          <p:cNvPr id="574473" name="Rectangle 9"/>
          <p:cNvSpPr>
            <a:spLocks noChangeArrowheads="1"/>
          </p:cNvSpPr>
          <p:nvPr/>
        </p:nvSpPr>
        <p:spPr bwMode="auto">
          <a:xfrm>
            <a:off x="989013" y="4418013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(3) C++</a:t>
            </a:r>
            <a:r>
              <a:rPr lang="zh-CN" altLang="en-US" sz="2000">
                <a:solidFill>
                  <a:schemeClr val="tx1"/>
                </a:solidFill>
              </a:rPr>
              <a:t>没有规定标识符的长度，不同编译系统有不同的识别长度；</a:t>
            </a:r>
          </a:p>
        </p:txBody>
      </p:sp>
      <p:sp>
        <p:nvSpPr>
          <p:cNvPr id="574474" name="Rectangle 10"/>
          <p:cNvSpPr>
            <a:spLocks noChangeArrowheads="1"/>
          </p:cNvSpPr>
          <p:nvPr/>
        </p:nvSpPr>
        <p:spPr bwMode="auto">
          <a:xfrm>
            <a:off x="982663" y="4976813"/>
            <a:ext cx="3844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(4) </a:t>
            </a:r>
            <a:r>
              <a:rPr lang="zh-CN" altLang="en-US" sz="2000">
                <a:solidFill>
                  <a:schemeClr val="tx1"/>
                </a:solidFill>
              </a:rPr>
              <a:t>标识符尽可能做到见文知义。</a:t>
            </a:r>
          </a:p>
        </p:txBody>
      </p:sp>
      <p:sp>
        <p:nvSpPr>
          <p:cNvPr id="574475" name="Text Box 11"/>
          <p:cNvSpPr txBox="1">
            <a:spLocks noChangeArrowheads="1"/>
          </p:cNvSpPr>
          <p:nvPr/>
        </p:nvSpPr>
        <p:spPr bwMode="auto">
          <a:xfrm>
            <a:off x="5286380" y="3286124"/>
            <a:ext cx="3505200" cy="8540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CC3300"/>
                </a:solidFill>
              </a:rPr>
              <a:t>Aa</a:t>
            </a: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和  </a:t>
            </a:r>
            <a:r>
              <a:rPr lang="en-US" altLang="zh-CN" sz="2000" i="1">
                <a:solidFill>
                  <a:srgbClr val="CC3300"/>
                </a:solidFill>
              </a:rPr>
              <a:t>aa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tx1"/>
                </a:solidFill>
              </a:rPr>
              <a:t>是两个不同的标识符</a:t>
            </a:r>
          </a:p>
        </p:txBody>
      </p:sp>
      <p:cxnSp>
        <p:nvCxnSpPr>
          <p:cNvPr id="13" name="直接箭头连接符 12"/>
          <p:cNvCxnSpPr/>
          <p:nvPr/>
        </p:nvCxnSpPr>
        <p:spPr bwMode="auto">
          <a:xfrm rot="5400000" flipH="1" flipV="1">
            <a:off x="3964777" y="2035959"/>
            <a:ext cx="1571636" cy="10715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接箭头连接符 14"/>
          <p:cNvCxnSpPr>
            <a:endCxn id="574475" idx="1"/>
          </p:cNvCxnSpPr>
          <p:nvPr/>
        </p:nvCxnSpPr>
        <p:spPr bwMode="auto">
          <a:xfrm flipV="1">
            <a:off x="4214810" y="3713162"/>
            <a:ext cx="1071570" cy="4302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4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74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7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74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7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7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6" grpId="0" build="p" autoUpdateAnimBg="0"/>
      <p:bldP spid="574468" grpId="0" autoUpdateAnimBg="0"/>
      <p:bldP spid="574469" grpId="0" autoUpdateAnimBg="0"/>
      <p:bldP spid="574470" grpId="0" animBg="1" autoUpdateAnimBg="0"/>
      <p:bldP spid="574471" grpId="0" autoUpdateAnimBg="0"/>
      <p:bldP spid="574472" grpId="0" autoUpdateAnimBg="0"/>
      <p:bldP spid="574473" grpId="0" autoUpdateAnimBg="0"/>
      <p:bldP spid="574474" grpId="0" autoUpdateAnimBg="0"/>
      <p:bldP spid="574475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09600" y="1557338"/>
            <a:ext cx="80359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rgbClr val="008000"/>
                </a:solidFill>
                <a:latin typeface="Arial" charset="0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Arial" charset="0"/>
              </a:rPr>
              <a:t>．标识符</a:t>
            </a:r>
            <a:r>
              <a:rPr lang="zh-CN" altLang="en-US" sz="240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zh-CN" altLang="en-US" sz="2400">
                <a:solidFill>
                  <a:schemeClr val="tx1"/>
                </a:solidFill>
                <a:latin typeface="Arial" charset="0"/>
                <a:ea typeface="黑体" pitchFamily="2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由程序员定义的命名符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5491" name="Rectangle 3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68350" y="2243138"/>
            <a:ext cx="776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语法：以字母或下划线开始，由字母、数字和下划线组成的符号串 </a:t>
            </a:r>
          </a:p>
        </p:txBody>
      </p:sp>
      <p:sp>
        <p:nvSpPr>
          <p:cNvPr id="575493" name="Rectangle 5"/>
          <p:cNvSpPr>
            <a:spLocks noChangeArrowheads="1"/>
          </p:cNvSpPr>
          <p:nvPr/>
        </p:nvSpPr>
        <p:spPr bwMode="auto">
          <a:xfrm>
            <a:off x="706438" y="2995613"/>
            <a:ext cx="409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1-3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</a:rPr>
              <a:t>判断以下标识符的正确性：</a:t>
            </a:r>
          </a:p>
        </p:txBody>
      </p:sp>
      <p:sp>
        <p:nvSpPr>
          <p:cNvPr id="575494" name="Rectangle 6"/>
          <p:cNvSpPr>
            <a:spLocks noChangeArrowheads="1"/>
          </p:cNvSpPr>
          <p:nvPr/>
        </p:nvSpPr>
        <p:spPr bwMode="auto">
          <a:xfrm>
            <a:off x="714348" y="3643314"/>
            <a:ext cx="785818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合法标识符有</a:t>
            </a:r>
            <a:r>
              <a:rPr lang="zh-CN" altLang="en-US" sz="2000" smtClean="0">
                <a:solidFill>
                  <a:schemeClr val="tx1"/>
                </a:solidFill>
              </a:rPr>
              <a:t>：</a:t>
            </a:r>
            <a:r>
              <a:rPr lang="en-US" altLang="zh-CN" sz="2000" smtClean="0">
                <a:solidFill>
                  <a:schemeClr val="tx1"/>
                </a:solidFill>
              </a:rPr>
              <a:t>	     a     x1       no_1    </a:t>
            </a:r>
            <a:r>
              <a:rPr lang="en-US" altLang="zh-CN" sz="2000">
                <a:solidFill>
                  <a:schemeClr val="tx1"/>
                </a:solidFill>
              </a:rPr>
              <a:t>_a2c    sum    Name    name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不合法标识符有</a:t>
            </a:r>
            <a:r>
              <a:rPr lang="zh-CN" altLang="en-US" sz="2000" smtClean="0">
                <a:solidFill>
                  <a:schemeClr val="tx1"/>
                </a:solidFill>
              </a:rPr>
              <a:t>：</a:t>
            </a:r>
            <a:r>
              <a:rPr lang="en-US" altLang="zh-CN" sz="2000" smtClean="0">
                <a:solidFill>
                  <a:schemeClr val="tx1"/>
                </a:solidFill>
              </a:rPr>
              <a:t> 2a    </a:t>
            </a:r>
            <a:r>
              <a:rPr lang="en-US" altLang="zh-CN" sz="2000">
                <a:solidFill>
                  <a:schemeClr val="tx1"/>
                </a:solidFill>
              </a:rPr>
              <a:t>x+y    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  <a:sym typeface="Symbol" pitchFamily="18" charset="2"/>
              </a:rPr>
              <a:t>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  <a:sym typeface="Symbol" pitchFamily="18" charset="2"/>
              </a:rPr>
              <a:t></a:t>
            </a:r>
            <a:r>
              <a:rPr lang="en-US" altLang="zh-CN" sz="2000">
                <a:solidFill>
                  <a:schemeClr val="tx1"/>
                </a:solidFill>
              </a:rPr>
              <a:t>    a,b    </a:t>
            </a:r>
            <a:r>
              <a:rPr lang="en-US" altLang="zh-CN" sz="2000" smtClean="0">
                <a:solidFill>
                  <a:schemeClr val="tx1"/>
                </a:solidFill>
              </a:rPr>
              <a:t>  a&amp;b    </a:t>
            </a:r>
            <a:r>
              <a:rPr lang="en-US" altLang="zh-CN" sz="2000">
                <a:solidFill>
                  <a:schemeClr val="tx1"/>
                </a:solidFill>
              </a:rPr>
              <a:t>const 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 rot="5400000">
            <a:off x="2714612" y="4572008"/>
            <a:ext cx="1143008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0" name="直接连接符 9"/>
          <p:cNvCxnSpPr/>
          <p:nvPr/>
        </p:nvCxnSpPr>
        <p:spPr bwMode="auto">
          <a:xfrm rot="5400000">
            <a:off x="3286116" y="4429132"/>
            <a:ext cx="1285884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2" name="直接连接符 11"/>
          <p:cNvCxnSpPr/>
          <p:nvPr/>
        </p:nvCxnSpPr>
        <p:spPr bwMode="auto">
          <a:xfrm rot="5400000">
            <a:off x="4143372" y="4500570"/>
            <a:ext cx="1285884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4" name="直接连接符 13"/>
          <p:cNvCxnSpPr/>
          <p:nvPr/>
        </p:nvCxnSpPr>
        <p:spPr bwMode="auto">
          <a:xfrm rot="5400000">
            <a:off x="4750595" y="4536289"/>
            <a:ext cx="1500198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6" name="直接连接符 15"/>
          <p:cNvCxnSpPr/>
          <p:nvPr/>
        </p:nvCxnSpPr>
        <p:spPr bwMode="auto">
          <a:xfrm rot="5400000">
            <a:off x="5393537" y="4536289"/>
            <a:ext cx="1643074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8" name="直接连接符 17"/>
          <p:cNvCxnSpPr/>
          <p:nvPr/>
        </p:nvCxnSpPr>
        <p:spPr bwMode="auto">
          <a:xfrm rot="5400000">
            <a:off x="6286512" y="4500570"/>
            <a:ext cx="1714512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20" name="直接连接符 19"/>
          <p:cNvCxnSpPr/>
          <p:nvPr/>
        </p:nvCxnSpPr>
        <p:spPr bwMode="auto">
          <a:xfrm>
            <a:off x="2786050" y="4429132"/>
            <a:ext cx="5214974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929190" y="285749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以数字开头的是数值字面量；</a:t>
            </a:r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572132" y="92867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字母：       大小写共</a:t>
            </a:r>
            <a:r>
              <a:rPr lang="en-US" altLang="zh-CN" smtClean="0">
                <a:solidFill>
                  <a:schemeClr val="accent1"/>
                </a:solidFill>
              </a:rPr>
              <a:t>52</a:t>
            </a:r>
            <a:r>
              <a:rPr lang="zh-CN" altLang="en-US" smtClean="0">
                <a:solidFill>
                  <a:schemeClr val="accent1"/>
                </a:solidFill>
              </a:rPr>
              <a:t>个</a:t>
            </a:r>
            <a:endParaRPr lang="en-US" altLang="zh-CN" smtClean="0">
              <a:solidFill>
                <a:schemeClr val="accent1"/>
              </a:solidFill>
            </a:endParaRPr>
          </a:p>
          <a:p>
            <a:r>
              <a:rPr lang="zh-CN" altLang="en-US" smtClean="0">
                <a:solidFill>
                  <a:schemeClr val="accent1"/>
                </a:solidFill>
              </a:rPr>
              <a:t>下划线：   </a:t>
            </a:r>
            <a:r>
              <a:rPr lang="en-US" altLang="zh-CN" smtClean="0">
                <a:solidFill>
                  <a:schemeClr val="accent1"/>
                </a:solidFill>
              </a:rPr>
              <a:t>_</a:t>
            </a:r>
          </a:p>
          <a:p>
            <a:r>
              <a:rPr lang="zh-CN" altLang="en-US" smtClean="0">
                <a:solidFill>
                  <a:schemeClr val="accent1"/>
                </a:solidFill>
              </a:rPr>
              <a:t>数字：      </a:t>
            </a:r>
            <a:r>
              <a:rPr lang="en-US" altLang="zh-CN" smtClean="0">
                <a:solidFill>
                  <a:schemeClr val="accent1"/>
                </a:solidFill>
              </a:rPr>
              <a:t>10</a:t>
            </a:r>
            <a:r>
              <a:rPr lang="zh-CN" altLang="en-US" smtClean="0">
                <a:solidFill>
                  <a:schemeClr val="accent1"/>
                </a:solidFill>
              </a:rPr>
              <a:t>个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575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"/>
                                        <p:tgtEl>
                                          <p:spTgt spid="575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3" grpId="0" autoUpdateAnimBg="0"/>
      <p:bldP spid="575494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09600" y="1557338"/>
            <a:ext cx="80359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rgbClr val="008000"/>
                </a:solidFill>
                <a:latin typeface="Arial" charset="0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Arial" charset="0"/>
              </a:rPr>
              <a:t>．标识符</a:t>
            </a:r>
            <a:r>
              <a:rPr lang="zh-CN" altLang="en-US" sz="240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zh-CN" altLang="en-US" sz="2400">
                <a:solidFill>
                  <a:schemeClr val="tx1"/>
                </a:solidFill>
                <a:latin typeface="Arial" charset="0"/>
                <a:ea typeface="黑体" pitchFamily="2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由程序员定义的命名符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768350" y="2243138"/>
            <a:ext cx="776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语法：以字母或下划线开始，由字母、数字和下划线组成的符号串 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706438" y="2995613"/>
            <a:ext cx="409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1-3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</a:rPr>
              <a:t>判断以下标识符的正确性：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155700" y="3462338"/>
            <a:ext cx="6845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合法标识符有：	</a:t>
            </a:r>
            <a:r>
              <a:rPr lang="en-US" altLang="zh-CN" sz="2000">
                <a:solidFill>
                  <a:schemeClr val="tx1"/>
                </a:solidFill>
              </a:rPr>
              <a:t>a    x1    no_1    _a2c    sum    </a:t>
            </a:r>
            <a:r>
              <a:rPr lang="en-US" altLang="zh-CN" sz="2000">
                <a:solidFill>
                  <a:srgbClr val="CC3300"/>
                </a:solidFill>
              </a:rPr>
              <a:t>Name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en-US" altLang="zh-CN" sz="2000" i="1">
                <a:solidFill>
                  <a:srgbClr val="CC3300"/>
                </a:solidFill>
              </a:rPr>
              <a:t>name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不合法标识符有：	</a:t>
            </a:r>
            <a:r>
              <a:rPr lang="en-US" altLang="zh-CN" sz="2000">
                <a:solidFill>
                  <a:schemeClr val="tx1"/>
                </a:solidFill>
              </a:rPr>
              <a:t>2a    x+y    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  <a:sym typeface="Symbol" pitchFamily="18" charset="2"/>
              </a:rPr>
              <a:t>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  <a:sym typeface="Symbol" pitchFamily="18" charset="2"/>
              </a:rPr>
              <a:t></a:t>
            </a:r>
            <a:r>
              <a:rPr lang="en-US" altLang="zh-CN" sz="2000">
                <a:solidFill>
                  <a:schemeClr val="tx1"/>
                </a:solidFill>
              </a:rPr>
              <a:t>    a,b    a&amp;b    const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90938" y="1143759"/>
            <a:ext cx="2968625" cy="2547179"/>
            <a:chOff x="2018" y="1769"/>
            <a:chExt cx="1870" cy="727"/>
          </a:xfrm>
        </p:grpSpPr>
        <p:sp>
          <p:nvSpPr>
            <p:cNvPr id="57352" name="AutoShape 8"/>
            <p:cNvSpPr>
              <a:spLocks/>
            </p:cNvSpPr>
            <p:nvPr/>
          </p:nvSpPr>
          <p:spPr bwMode="auto">
            <a:xfrm>
              <a:off x="2018" y="1769"/>
              <a:ext cx="1726" cy="163"/>
            </a:xfrm>
            <a:prstGeom prst="borderCallout2">
              <a:avLst>
                <a:gd name="adj1" fmla="val 25000"/>
                <a:gd name="adj2" fmla="val 102782"/>
                <a:gd name="adj3" fmla="val 25000"/>
                <a:gd name="adj4" fmla="val 108866"/>
                <a:gd name="adj5" fmla="val 457190"/>
                <a:gd name="adj6" fmla="val 132782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它们是不同的标识符</a:t>
              </a:r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 flipH="1">
              <a:off x="3828" y="1824"/>
              <a:ext cx="60" cy="67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lg" len="lg"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09600" y="1557338"/>
            <a:ext cx="80359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rgbClr val="008000"/>
                </a:solidFill>
                <a:latin typeface="Arial" charset="0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Arial" charset="0"/>
              </a:rPr>
              <a:t>．标识符</a:t>
            </a:r>
            <a:r>
              <a:rPr lang="zh-CN" altLang="en-US" sz="240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zh-CN" altLang="en-US" sz="2400">
                <a:solidFill>
                  <a:schemeClr val="tx1"/>
                </a:solidFill>
                <a:latin typeface="Arial" charset="0"/>
                <a:ea typeface="黑体" pitchFamily="2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由程序员定义的命名符 </a:t>
            </a:r>
          </a:p>
        </p:txBody>
      </p:sp>
      <p:sp>
        <p:nvSpPr>
          <p:cNvPr id="577539" name="Rectangle 3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768350" y="2243138"/>
            <a:ext cx="776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语法：以字母或下划线开始，由字母、数字和下划线组成的符号串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706438" y="2995613"/>
            <a:ext cx="409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1-3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</a:rPr>
              <a:t>判断以下标识符的正确性：</a:t>
            </a:r>
          </a:p>
        </p:txBody>
      </p:sp>
      <p:sp>
        <p:nvSpPr>
          <p:cNvPr id="577542" name="AutoShape 6"/>
          <p:cNvSpPr>
            <a:spLocks/>
          </p:cNvSpPr>
          <p:nvPr/>
        </p:nvSpPr>
        <p:spPr bwMode="auto">
          <a:xfrm>
            <a:off x="1163638" y="5653088"/>
            <a:ext cx="1752600" cy="457200"/>
          </a:xfrm>
          <a:prstGeom prst="borderCallout2">
            <a:avLst>
              <a:gd name="adj1" fmla="val 25000"/>
              <a:gd name="adj2" fmla="val 104347"/>
              <a:gd name="adj3" fmla="val 25000"/>
              <a:gd name="adj4" fmla="val 117028"/>
              <a:gd name="adj5" fmla="val -175000"/>
              <a:gd name="adj6" fmla="val 16177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以数字开头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155700" y="3462338"/>
            <a:ext cx="6845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合法标识符有：	</a:t>
            </a:r>
            <a:r>
              <a:rPr lang="en-US" altLang="zh-CN" sz="2000">
                <a:solidFill>
                  <a:schemeClr val="tx1"/>
                </a:solidFill>
              </a:rPr>
              <a:t>a    x1    no_1    _a2c    sum    Name    name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不合法标识符有：	</a:t>
            </a:r>
            <a:r>
              <a:rPr lang="en-US" altLang="zh-CN" sz="2000" i="1">
                <a:solidFill>
                  <a:srgbClr val="CC3300"/>
                </a:solidFill>
              </a:rPr>
              <a:t>2</a:t>
            </a:r>
            <a:r>
              <a:rPr lang="en-US" altLang="zh-CN" sz="2000" i="1">
                <a:solidFill>
                  <a:schemeClr val="tx1"/>
                </a:solidFill>
              </a:rPr>
              <a:t>a</a:t>
            </a:r>
            <a:r>
              <a:rPr lang="en-US" altLang="zh-CN" sz="2000">
                <a:solidFill>
                  <a:schemeClr val="tx1"/>
                </a:solidFill>
              </a:rPr>
              <a:t>    x+y    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  <a:sym typeface="Symbol" pitchFamily="18" charset="2"/>
              </a:rPr>
              <a:t>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  <a:sym typeface="Symbol" pitchFamily="18" charset="2"/>
              </a:rPr>
              <a:t></a:t>
            </a:r>
            <a:r>
              <a:rPr lang="en-US" altLang="zh-CN" sz="2000">
                <a:solidFill>
                  <a:schemeClr val="tx1"/>
                </a:solidFill>
              </a:rPr>
              <a:t>    a,b    a&amp;b    const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2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09600" y="1557338"/>
            <a:ext cx="80359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rgbClr val="008000"/>
                </a:solidFill>
                <a:latin typeface="Arial" charset="0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Arial" charset="0"/>
              </a:rPr>
              <a:t>．标识符</a:t>
            </a:r>
            <a:r>
              <a:rPr lang="zh-CN" altLang="en-US" sz="240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zh-CN" altLang="en-US" sz="2400">
                <a:solidFill>
                  <a:schemeClr val="tx1"/>
                </a:solidFill>
                <a:latin typeface="Arial" charset="0"/>
                <a:ea typeface="黑体" pitchFamily="2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由程序员定义的命名符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68350" y="2243138"/>
            <a:ext cx="776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语法：以字母或下划线开始，由字母、数字和下划线组成的符号串 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706438" y="2995613"/>
            <a:ext cx="409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1-3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</a:rPr>
              <a:t>判断以下标识符的正确性：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155700" y="3462338"/>
            <a:ext cx="6845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合法标识符有：	</a:t>
            </a:r>
            <a:r>
              <a:rPr lang="en-US" altLang="zh-CN" sz="2000">
                <a:solidFill>
                  <a:schemeClr val="tx1"/>
                </a:solidFill>
              </a:rPr>
              <a:t>a    x1    no_1    _a2c    sum    Name    name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不合法标识符有：	</a:t>
            </a:r>
            <a:r>
              <a:rPr lang="en-US" altLang="zh-CN" sz="2000">
                <a:solidFill>
                  <a:schemeClr val="tx1"/>
                </a:solidFill>
              </a:rPr>
              <a:t>2a    </a:t>
            </a:r>
            <a:r>
              <a:rPr lang="en-US" altLang="zh-CN" sz="2000" i="1">
                <a:solidFill>
                  <a:schemeClr val="tx1"/>
                </a:solidFill>
              </a:rPr>
              <a:t>x</a:t>
            </a:r>
            <a:r>
              <a:rPr lang="en-US" altLang="zh-CN" sz="2000" i="1">
                <a:solidFill>
                  <a:srgbClr val="CC3300"/>
                </a:solidFill>
              </a:rPr>
              <a:t>+</a:t>
            </a:r>
            <a:r>
              <a:rPr lang="en-US" altLang="zh-CN" sz="2000" i="1">
                <a:solidFill>
                  <a:schemeClr val="tx1"/>
                </a:solidFill>
              </a:rPr>
              <a:t>y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en-US" altLang="zh-CN" sz="2000" i="1">
                <a:solidFill>
                  <a:srgbClr val="CC3300"/>
                </a:solidFill>
                <a:latin typeface="宋体" charset="-122"/>
                <a:sym typeface="Symbol" pitchFamily="18" charset="2"/>
              </a:rPr>
              <a:t>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en-US" altLang="zh-CN" sz="2000" i="1">
                <a:solidFill>
                  <a:srgbClr val="CC3300"/>
                </a:solidFill>
                <a:latin typeface="宋体" charset="-122"/>
                <a:sym typeface="Symbol" pitchFamily="18" charset="2"/>
              </a:rPr>
              <a:t>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en-US" altLang="zh-CN" sz="2000" i="1">
                <a:solidFill>
                  <a:schemeClr val="tx1"/>
                </a:solidFill>
              </a:rPr>
              <a:t>a</a:t>
            </a:r>
            <a:r>
              <a:rPr lang="en-US" altLang="zh-CN" sz="2000" i="1">
                <a:solidFill>
                  <a:srgbClr val="CC3300"/>
                </a:solidFill>
              </a:rPr>
              <a:t>,</a:t>
            </a:r>
            <a:r>
              <a:rPr lang="en-US" altLang="zh-CN" sz="2000" i="1">
                <a:solidFill>
                  <a:schemeClr val="tx1"/>
                </a:solidFill>
              </a:rPr>
              <a:t>b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en-US" altLang="zh-CN" sz="2000" i="1">
                <a:solidFill>
                  <a:schemeClr val="tx1"/>
                </a:solidFill>
              </a:rPr>
              <a:t>a</a:t>
            </a:r>
            <a:r>
              <a:rPr lang="en-US" altLang="zh-CN" sz="2000" i="1">
                <a:solidFill>
                  <a:srgbClr val="CC3300"/>
                </a:solidFill>
              </a:rPr>
              <a:t>&amp;</a:t>
            </a:r>
            <a:r>
              <a:rPr lang="en-US" altLang="zh-CN" sz="2000" i="1">
                <a:solidFill>
                  <a:schemeClr val="tx1"/>
                </a:solidFill>
              </a:rPr>
              <a:t>b</a:t>
            </a:r>
            <a:r>
              <a:rPr lang="en-US" altLang="zh-CN" sz="2000">
                <a:solidFill>
                  <a:schemeClr val="tx1"/>
                </a:solidFill>
              </a:rPr>
              <a:t>    const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33800" y="4848225"/>
            <a:ext cx="2370138" cy="1262063"/>
            <a:chOff x="2352" y="3120"/>
            <a:chExt cx="1344" cy="795"/>
          </a:xfrm>
        </p:grpSpPr>
        <p:sp>
          <p:nvSpPr>
            <p:cNvPr id="59400" name="AutoShape 8"/>
            <p:cNvSpPr>
              <a:spLocks/>
            </p:cNvSpPr>
            <p:nvPr/>
          </p:nvSpPr>
          <p:spPr bwMode="auto">
            <a:xfrm>
              <a:off x="2352" y="3627"/>
              <a:ext cx="1008" cy="288"/>
            </a:xfrm>
            <a:prstGeom prst="borderCallout2">
              <a:avLst>
                <a:gd name="adj1" fmla="val 25000"/>
                <a:gd name="adj2" fmla="val 104764"/>
                <a:gd name="adj3" fmla="val 25000"/>
                <a:gd name="adj4" fmla="val 118653"/>
                <a:gd name="adj5" fmla="val -175000"/>
                <a:gd name="adj6" fmla="val 167657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非法符号</a:t>
              </a:r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2928" y="3120"/>
              <a:ext cx="624" cy="5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>
              <a:off x="3264" y="3120"/>
              <a:ext cx="288" cy="5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>
              <a:off x="3456" y="3120"/>
              <a:ext cx="96" cy="5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 flipH="1">
              <a:off x="3552" y="3120"/>
              <a:ext cx="144" cy="5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6572264" y="571480"/>
          <a:ext cx="22383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70"/>
                <a:gridCol w="447670"/>
                <a:gridCol w="447670"/>
                <a:gridCol w="447670"/>
                <a:gridCol w="447670"/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直接连接符 14"/>
          <p:cNvCxnSpPr/>
          <p:nvPr/>
        </p:nvCxnSpPr>
        <p:spPr bwMode="auto">
          <a:xfrm rot="5400000">
            <a:off x="6250793" y="1107265"/>
            <a:ext cx="714380" cy="2143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7" name="直接连接符 16"/>
          <p:cNvCxnSpPr/>
          <p:nvPr/>
        </p:nvCxnSpPr>
        <p:spPr bwMode="auto">
          <a:xfrm rot="16200000" flipH="1">
            <a:off x="7000892" y="1071546"/>
            <a:ext cx="857256" cy="2857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643570" y="164305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26+26+1</a:t>
            </a:r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429520" y="164305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26+26+1+10</a:t>
            </a:r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 bwMode="auto">
          <a:xfrm flipV="1">
            <a:off x="2143108" y="785794"/>
            <a:ext cx="4357718" cy="10001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09600" y="1557338"/>
            <a:ext cx="80359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rgbClr val="008000"/>
                </a:solidFill>
                <a:latin typeface="Arial" charset="0"/>
              </a:rPr>
              <a:t>2</a:t>
            </a:r>
            <a:r>
              <a:rPr lang="zh-CN" altLang="en-US" sz="2400">
                <a:solidFill>
                  <a:srgbClr val="008000"/>
                </a:solidFill>
                <a:latin typeface="Arial" charset="0"/>
              </a:rPr>
              <a:t>．标识符</a:t>
            </a:r>
            <a:r>
              <a:rPr lang="zh-CN" altLang="en-US" sz="240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zh-CN" altLang="en-US" sz="2400">
                <a:solidFill>
                  <a:schemeClr val="tx1"/>
                </a:solidFill>
                <a:latin typeface="Arial" charset="0"/>
                <a:ea typeface="黑体" pitchFamily="2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由程序员定义的命名符 </a:t>
            </a:r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68350" y="2243138"/>
            <a:ext cx="776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语法：以字母或下划线开始，由字母、数字和下划线组成的符号串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06438" y="2995613"/>
            <a:ext cx="409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i="1">
                <a:solidFill>
                  <a:srgbClr val="006600"/>
                </a:solidFill>
              </a:rPr>
              <a:t>例</a:t>
            </a:r>
            <a:r>
              <a:rPr lang="en-US" altLang="zh-CN" sz="2000" i="1">
                <a:solidFill>
                  <a:srgbClr val="006600"/>
                </a:solidFill>
              </a:rPr>
              <a:t>1-3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zh-CN" altLang="en-US" sz="2000">
                <a:solidFill>
                  <a:schemeClr val="tx1"/>
                </a:solidFill>
              </a:rPr>
              <a:t>判断以下标识符的正确性：</a:t>
            </a:r>
          </a:p>
        </p:txBody>
      </p:sp>
      <p:sp>
        <p:nvSpPr>
          <p:cNvPr id="579590" name="AutoShape 6"/>
          <p:cNvSpPr>
            <a:spLocks/>
          </p:cNvSpPr>
          <p:nvPr/>
        </p:nvSpPr>
        <p:spPr bwMode="auto">
          <a:xfrm>
            <a:off x="5005388" y="5653088"/>
            <a:ext cx="1295400" cy="457200"/>
          </a:xfrm>
          <a:prstGeom prst="borderCallout2">
            <a:avLst>
              <a:gd name="adj1" fmla="val 25000"/>
              <a:gd name="adj2" fmla="val 105884"/>
              <a:gd name="adj3" fmla="val 25000"/>
              <a:gd name="adj4" fmla="val 123037"/>
              <a:gd name="adj5" fmla="val -175000"/>
              <a:gd name="adj6" fmla="val 18357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关键字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155700" y="3462338"/>
            <a:ext cx="68453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合法标识符有：	</a:t>
            </a:r>
            <a:r>
              <a:rPr lang="en-US" altLang="zh-CN" sz="2000">
                <a:solidFill>
                  <a:schemeClr val="tx1"/>
                </a:solidFill>
              </a:rPr>
              <a:t>a    x1    no_1    _a2c    sum    Name    name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不合法标识符有：	</a:t>
            </a:r>
            <a:r>
              <a:rPr lang="en-US" altLang="zh-CN" sz="2000">
                <a:solidFill>
                  <a:schemeClr val="tx1"/>
                </a:solidFill>
              </a:rPr>
              <a:t>2a    x+y    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  <a:sym typeface="Symbol" pitchFamily="18" charset="2"/>
              </a:rPr>
              <a:t></a:t>
            </a:r>
            <a:r>
              <a:rPr lang="en-US" altLang="zh-CN" sz="2000">
                <a:solidFill>
                  <a:schemeClr val="tx1"/>
                </a:solidFill>
              </a:rPr>
              <a:t>    </a:t>
            </a:r>
            <a:r>
              <a:rPr lang="en-US" altLang="zh-CN" sz="2000">
                <a:solidFill>
                  <a:schemeClr val="tx1"/>
                </a:solidFill>
                <a:latin typeface="宋体" charset="-122"/>
                <a:sym typeface="Symbol" pitchFamily="18" charset="2"/>
              </a:rPr>
              <a:t></a:t>
            </a:r>
            <a:r>
              <a:rPr lang="en-US" altLang="zh-CN" sz="2000">
                <a:solidFill>
                  <a:schemeClr val="tx1"/>
                </a:solidFill>
              </a:rPr>
              <a:t>    a,b    a&amp;b    </a:t>
            </a:r>
            <a:r>
              <a:rPr lang="en-US" altLang="zh-CN" sz="2000" i="1">
                <a:solidFill>
                  <a:srgbClr val="CC3300"/>
                </a:solidFill>
              </a:rPr>
              <a:t>const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90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ext Box 2"/>
          <p:cNvSpPr txBox="1">
            <a:spLocks noChangeArrowheads="1"/>
          </p:cNvSpPr>
          <p:nvPr/>
        </p:nvSpPr>
        <p:spPr bwMode="auto">
          <a:xfrm>
            <a:off x="457200" y="1196975"/>
            <a:ext cx="8382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．运算符</a:t>
            </a:r>
            <a:r>
              <a:rPr lang="zh-CN" altLang="en-US" sz="2400">
                <a:solidFill>
                  <a:schemeClr val="tx1"/>
                </a:solidFill>
                <a:latin typeface="Arial" charset="0"/>
                <a:ea typeface="黑体" pitchFamily="2" charset="-122"/>
              </a:rPr>
              <a:t> </a:t>
            </a:r>
          </a:p>
          <a:p>
            <a:pPr algn="just"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运算符是对数据进行操作的简洁表达，以单词的形式调用系统预定义函数 </a:t>
            </a: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  <p:sp>
        <p:nvSpPr>
          <p:cNvPr id="580612" name="Rectangle 4"/>
          <p:cNvSpPr>
            <a:spLocks noChangeArrowheads="1"/>
          </p:cNvSpPr>
          <p:nvPr/>
        </p:nvSpPr>
        <p:spPr bwMode="auto">
          <a:xfrm>
            <a:off x="457200" y="2767013"/>
            <a:ext cx="81010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  <a:r>
              <a:rPr lang="zh-CN" altLang="en-US" sz="2000">
                <a:solidFill>
                  <a:schemeClr val="tx1"/>
                </a:solidFill>
              </a:rPr>
              <a:t>	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加            	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减            	</a:t>
            </a:r>
            <a:r>
              <a:rPr lang="zh-CN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zh-CN" altLang="en-US" sz="2000">
                <a:solidFill>
                  <a:schemeClr val="tx1"/>
                </a:solidFill>
              </a:rPr>
              <a:t>  乘            	</a:t>
            </a:r>
            <a:r>
              <a:rPr lang="zh-CN" altLang="en-US" sz="2000" smtClean="0">
                <a:solidFill>
                  <a:schemeClr val="tx1"/>
                </a:solidFill>
              </a:rPr>
              <a:t>     </a:t>
            </a:r>
            <a:r>
              <a:rPr lang="en-US" altLang="zh-CN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altLang="zh-CN" sz="2000" smtClean="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除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大于        	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小于		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&gt;=</a:t>
            </a: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大于或等于        	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==</a:t>
            </a:r>
            <a:r>
              <a:rPr lang="en-US" altLang="zh-CN" sz="2000" smtClean="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等于        	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!=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  <a:r>
              <a:rPr lang="zh-CN" altLang="en-US" sz="2000">
                <a:solidFill>
                  <a:schemeClr val="tx1"/>
                </a:solidFill>
              </a:rPr>
              <a:t>不等于 	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&lt;=</a:t>
            </a:r>
            <a:r>
              <a:rPr lang="en-US" altLang="zh-CN" sz="2000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小于或等于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0" grpId="0" build="p" autoUpdateAnimBg="0"/>
      <p:bldP spid="58061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609600" y="1412875"/>
            <a:ext cx="80359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．分隔符</a:t>
            </a:r>
            <a:r>
              <a:rPr lang="zh-CN" altLang="en-US" sz="2400">
                <a:solidFill>
                  <a:schemeClr val="tx1"/>
                </a:solidFill>
                <a:latin typeface="Arial" charset="0"/>
              </a:rPr>
              <a:t> </a:t>
            </a:r>
            <a:endParaRPr lang="zh-CN" altLang="en-US" sz="2400">
              <a:solidFill>
                <a:schemeClr val="tx1"/>
              </a:solidFill>
              <a:latin typeface="Arial" charset="0"/>
              <a:ea typeface="黑体" pitchFamily="2" charset="-122"/>
            </a:endParaRPr>
          </a:p>
          <a:p>
            <a:pPr algn="just"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用于在程序分隔不同的语法单位，便于编译系统的识别</a:t>
            </a:r>
          </a:p>
        </p:txBody>
      </p:sp>
      <p:sp>
        <p:nvSpPr>
          <p:cNvPr id="581635" name="Rectangle 3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  <p:sp>
        <p:nvSpPr>
          <p:cNvPr id="581636" name="Rectangle 4"/>
          <p:cNvSpPr>
            <a:spLocks noChangeArrowheads="1"/>
          </p:cNvSpPr>
          <p:nvPr/>
        </p:nvSpPr>
        <p:spPr bwMode="auto">
          <a:xfrm>
            <a:off x="609600" y="2784475"/>
            <a:ext cx="7766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常用的分隔符有：空格，逗号，分号，冒号，括号，注释符等 </a:t>
            </a:r>
          </a:p>
          <a:p>
            <a:pPr algn="just"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不同性质的单词连接，单词本身也起到分隔符的作用 </a:t>
            </a:r>
          </a:p>
        </p:txBody>
      </p:sp>
      <p:sp>
        <p:nvSpPr>
          <p:cNvPr id="581637" name="Rectangle 5"/>
          <p:cNvSpPr>
            <a:spLocks noChangeArrowheads="1"/>
          </p:cNvSpPr>
          <p:nvPr/>
        </p:nvSpPr>
        <p:spPr bwMode="auto">
          <a:xfrm>
            <a:off x="609600" y="3925888"/>
            <a:ext cx="77660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int  a, b, c ;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</a:rPr>
              <a:t>	a=b+c ;</a:t>
            </a:r>
          </a:p>
        </p:txBody>
      </p:sp>
      <p:sp>
        <p:nvSpPr>
          <p:cNvPr id="581638" name="AutoShape 6"/>
          <p:cNvSpPr>
            <a:spLocks/>
          </p:cNvSpPr>
          <p:nvPr/>
        </p:nvSpPr>
        <p:spPr bwMode="auto">
          <a:xfrm>
            <a:off x="5286380" y="3857628"/>
            <a:ext cx="1981200" cy="838200"/>
          </a:xfrm>
          <a:prstGeom prst="borderCallout2">
            <a:avLst>
              <a:gd name="adj1" fmla="val 13634"/>
              <a:gd name="adj2" fmla="val -3847"/>
              <a:gd name="adj3" fmla="val 13634"/>
              <a:gd name="adj4" fmla="val -16347"/>
              <a:gd name="adj5" fmla="val 86217"/>
              <a:gd name="adj6" fmla="val -1659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必须用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空格作分隔符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1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1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 build="p" autoUpdateAnimBg="0"/>
      <p:bldP spid="581636" grpId="0" autoUpdateAnimBg="0"/>
      <p:bldP spid="581637" grpId="0" autoUpdateAnimBg="0"/>
      <p:bldP spid="581638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/>
          <p:cNvSpPr>
            <a:spLocks noChangeArrowheads="1"/>
          </p:cNvSpPr>
          <p:nvPr/>
        </p:nvSpPr>
        <p:spPr bwMode="auto">
          <a:xfrm>
            <a:off x="609600" y="2514584"/>
            <a:ext cx="7766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常用的分隔符有：空格，逗号，分号，冒号，括号，注释符等 </a:t>
            </a:r>
          </a:p>
          <a:p>
            <a:pPr algn="just"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不同性质的单词连接，单词本身也起到分隔符的作用 </a:t>
            </a: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609600" y="1142984"/>
            <a:ext cx="80359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．分隔符</a:t>
            </a:r>
            <a:r>
              <a:rPr lang="zh-CN" altLang="en-US" sz="2400">
                <a:solidFill>
                  <a:schemeClr val="tx1"/>
                </a:solidFill>
                <a:latin typeface="Arial" charset="0"/>
              </a:rPr>
              <a:t> </a:t>
            </a:r>
            <a:endParaRPr lang="zh-CN" altLang="en-US" sz="2400">
              <a:solidFill>
                <a:schemeClr val="tx1"/>
              </a:solidFill>
              <a:latin typeface="Arial" charset="0"/>
              <a:ea typeface="黑体" pitchFamily="2" charset="-122"/>
            </a:endParaRPr>
          </a:p>
          <a:p>
            <a:pPr algn="just"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用于在程序分隔不同的语法单位，便于编译系统的识别</a:t>
            </a:r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09600" y="3925888"/>
            <a:ext cx="77660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int  a, b, c ;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</a:rPr>
              <a:t>	a</a:t>
            </a:r>
            <a:r>
              <a:rPr lang="en-US" altLang="zh-CN" sz="2000">
                <a:solidFill>
                  <a:srgbClr val="CC3300"/>
                </a:solidFill>
              </a:rPr>
              <a:t>=</a:t>
            </a:r>
            <a:r>
              <a:rPr lang="en-US" altLang="zh-CN" sz="2000">
                <a:solidFill>
                  <a:schemeClr val="tx1"/>
                </a:solidFill>
              </a:rPr>
              <a:t>b</a:t>
            </a:r>
            <a:r>
              <a:rPr lang="en-US" altLang="zh-CN" sz="2000">
                <a:solidFill>
                  <a:srgbClr val="CC3300"/>
                </a:solidFill>
              </a:rPr>
              <a:t>+</a:t>
            </a:r>
            <a:r>
              <a:rPr lang="en-US" altLang="zh-CN" sz="2000">
                <a:solidFill>
                  <a:schemeClr val="tx1"/>
                </a:solidFill>
              </a:rPr>
              <a:t>c ;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51050" y="3538538"/>
            <a:ext cx="2757488" cy="1643062"/>
            <a:chOff x="1296" y="2304"/>
            <a:chExt cx="1824" cy="1056"/>
          </a:xfrm>
        </p:grpSpPr>
        <p:sp>
          <p:nvSpPr>
            <p:cNvPr id="63495" name="AutoShape 7"/>
            <p:cNvSpPr>
              <a:spLocks/>
            </p:cNvSpPr>
            <p:nvPr/>
          </p:nvSpPr>
          <p:spPr bwMode="auto">
            <a:xfrm>
              <a:off x="1872" y="2304"/>
              <a:ext cx="1248" cy="528"/>
            </a:xfrm>
            <a:prstGeom prst="borderCallout2">
              <a:avLst>
                <a:gd name="adj1" fmla="val 13634"/>
                <a:gd name="adj2" fmla="val -3847"/>
                <a:gd name="adj3" fmla="val 13634"/>
                <a:gd name="adj4" fmla="val -16347"/>
                <a:gd name="adj5" fmla="val 197157"/>
                <a:gd name="adj6" fmla="val -60338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运算符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也用作分隔符</a:t>
              </a:r>
            </a:p>
          </p:txBody>
        </p:sp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 flipH="1">
              <a:off x="1296" y="2352"/>
              <a:ext cx="384" cy="100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4" name="Text Box 4"/>
          <p:cNvSpPr txBox="1">
            <a:spLocks noChangeArrowheads="1"/>
          </p:cNvSpPr>
          <p:nvPr/>
        </p:nvSpPr>
        <p:spPr bwMode="auto">
          <a:xfrm>
            <a:off x="838200" y="1628775"/>
            <a:ext cx="7543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5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．常数</a:t>
            </a:r>
          </a:p>
        </p:txBody>
      </p:sp>
      <p:sp>
        <p:nvSpPr>
          <p:cNvPr id="967685" name="Text Box 5"/>
          <p:cNvSpPr txBox="1">
            <a:spLocks noChangeArrowheads="1"/>
          </p:cNvSpPr>
          <p:nvPr/>
        </p:nvSpPr>
        <p:spPr bwMode="auto">
          <a:xfrm>
            <a:off x="838200" y="2238375"/>
            <a:ext cx="79930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常数由数据的书写形式定义它的类型和值</a:t>
            </a:r>
          </a:p>
          <a:p>
            <a:pPr>
              <a:lnSpc>
                <a:spcPct val="1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基本类型常数在程序运行时直接参与运算，不占用内存存储 </a:t>
            </a:r>
          </a:p>
        </p:txBody>
      </p:sp>
      <p:sp>
        <p:nvSpPr>
          <p:cNvPr id="967686" name="Rectangle 6"/>
          <p:cNvSpPr>
            <a:spLocks noChangeArrowheads="1"/>
          </p:cNvSpPr>
          <p:nvPr/>
        </p:nvSpPr>
        <p:spPr bwMode="auto">
          <a:xfrm>
            <a:off x="685800" y="3914775"/>
            <a:ext cx="7391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500        3.14159        0.263e-10       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N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967688" name="Rectangle 8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04" y="5286388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前缀，如 </a:t>
            </a:r>
            <a:r>
              <a:rPr lang="en-US" altLang="zh-CN" smtClean="0"/>
              <a:t>0, 0x, +, -</a:t>
            </a:r>
          </a:p>
          <a:p>
            <a:r>
              <a:rPr lang="zh-CN" altLang="en-US" smtClean="0"/>
              <a:t>中缀，如 </a:t>
            </a:r>
            <a:r>
              <a:rPr lang="en-US" altLang="zh-CN" smtClean="0"/>
              <a:t>e</a:t>
            </a:r>
          </a:p>
          <a:p>
            <a:r>
              <a:rPr lang="zh-CN" altLang="en-US" smtClean="0"/>
              <a:t>后缀，如 </a:t>
            </a:r>
            <a:r>
              <a:rPr lang="en-US" altLang="zh-CN" smtClean="0"/>
              <a:t>u, l, f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643438" y="5286388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负数用补码表示，由此，减法可以用加法来表示，即</a:t>
            </a:r>
            <a:r>
              <a:rPr lang="en-US" altLang="zh-CN" smtClean="0"/>
              <a:t>a-b</a:t>
            </a:r>
            <a:r>
              <a:rPr lang="zh-CN" altLang="en-US" smtClean="0"/>
              <a:t>等于</a:t>
            </a:r>
            <a:r>
              <a:rPr lang="en-US" altLang="zh-CN" smtClean="0"/>
              <a:t>a+-b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6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6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4" grpId="0" autoUpdateAnimBg="0"/>
      <p:bldP spid="967685" grpId="0" autoUpdateAnimBg="0"/>
      <p:bldP spid="9676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1052513"/>
            <a:ext cx="4826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double r, girth, area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3333FF"/>
                </a:solidFill>
              </a:rPr>
              <a:t>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37604" name="AutoShape 4"/>
          <p:cNvSpPr>
            <a:spLocks/>
          </p:cNvSpPr>
          <p:nvPr/>
        </p:nvSpPr>
        <p:spPr bwMode="auto">
          <a:xfrm>
            <a:off x="5486400" y="28956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185"/>
              <a:gd name="adj5" fmla="val 221616"/>
              <a:gd name="adj6" fmla="val -135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数据处理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9256" y="3643314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包括数据输入、输出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4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0" y="0"/>
          <a:ext cx="9144000" cy="592933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567154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FFFFFF"/>
                          </a:solidFill>
                        </a:rPr>
                        <a:t>Data Type</a:t>
                      </a:r>
                    </a:p>
                  </a:txBody>
                  <a:tcPr marL="60960" marR="60960" marT="30480" marB="3048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FFFFFF"/>
                          </a:solidFill>
                        </a:rPr>
                        <a:t>Suffix</a:t>
                      </a:r>
                    </a:p>
                  </a:txBody>
                  <a:tcPr marL="60960" marR="60960" marT="30480" marB="3048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FFFFFF"/>
                          </a:solidFill>
                        </a:rPr>
                        <a:t>Meaning</a:t>
                      </a:r>
                    </a:p>
                  </a:txBody>
                  <a:tcPr marL="60960" marR="60960" marT="30480" marB="3048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8888"/>
                    </a:solidFill>
                  </a:tcPr>
                </a:tc>
              </a:tr>
              <a:tr h="56715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int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 or U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unsigned int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56715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int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l or L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long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1187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int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/>
                        <a:t>ul, uL, Ul, UL, lu, lU, Lu, or LU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unsigned long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56715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int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ll or LL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long long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522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int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ull, uLL, Ull, ULL, llu, llU, LLu, or LLU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unsigned long long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56715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double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f or F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float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15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double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l or L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long double</a:t>
                      </a: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685800" y="3914775"/>
            <a:ext cx="7391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CC3300"/>
                </a:solidFill>
              </a:rPr>
              <a:t>500</a:t>
            </a:r>
            <a:r>
              <a:rPr lang="en-US" altLang="zh-CN" sz="2000">
                <a:solidFill>
                  <a:schemeClr val="tx1"/>
                </a:solidFill>
              </a:rPr>
              <a:t>        3.14159        0.263e-10       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N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</a:p>
        </p:txBody>
      </p:sp>
      <p:sp>
        <p:nvSpPr>
          <p:cNvPr id="968708" name="AutoShape 4"/>
          <p:cNvSpPr>
            <a:spLocks/>
          </p:cNvSpPr>
          <p:nvPr/>
        </p:nvSpPr>
        <p:spPr bwMode="auto">
          <a:xfrm>
            <a:off x="3200400" y="5514975"/>
            <a:ext cx="1219200" cy="533400"/>
          </a:xfrm>
          <a:prstGeom prst="borderCallout2">
            <a:avLst>
              <a:gd name="adj1" fmla="val 21431"/>
              <a:gd name="adj2" fmla="val -6250"/>
              <a:gd name="adj3" fmla="val 21431"/>
              <a:gd name="adj4" fmla="val -50912"/>
              <a:gd name="adj5" fmla="val -92264"/>
              <a:gd name="adj6" fmla="val -10052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整数</a:t>
            </a:r>
          </a:p>
        </p:txBody>
      </p:sp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838200" y="2238375"/>
            <a:ext cx="79930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常数由数据的书写形式定义它的类型和值</a:t>
            </a:r>
          </a:p>
          <a:p>
            <a:pPr>
              <a:lnSpc>
                <a:spcPct val="1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基本类型常数在程序运行时直接参与运算，不占用内存存储 </a:t>
            </a:r>
          </a:p>
        </p:txBody>
      </p:sp>
      <p:sp>
        <p:nvSpPr>
          <p:cNvPr id="65541" name="Text Box 9"/>
          <p:cNvSpPr txBox="1">
            <a:spLocks noChangeArrowheads="1"/>
          </p:cNvSpPr>
          <p:nvPr/>
        </p:nvSpPr>
        <p:spPr bwMode="auto">
          <a:xfrm>
            <a:off x="838200" y="1628775"/>
            <a:ext cx="7543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5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．常数</a:t>
            </a:r>
          </a:p>
        </p:txBody>
      </p:sp>
      <p:sp>
        <p:nvSpPr>
          <p:cNvPr id="968714" name="Rectangle 10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8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85800" y="3914775"/>
            <a:ext cx="7391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500        </a:t>
            </a:r>
            <a:r>
              <a:rPr lang="en-US" altLang="zh-CN" sz="2000">
                <a:solidFill>
                  <a:srgbClr val="CC3300"/>
                </a:solidFill>
              </a:rPr>
              <a:t>3.14159        0.263e-10</a:t>
            </a:r>
            <a:r>
              <a:rPr lang="en-US" altLang="zh-CN" sz="2000">
                <a:solidFill>
                  <a:schemeClr val="tx1"/>
                </a:solidFill>
              </a:rPr>
              <a:t>        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chemeClr val="tx1"/>
                </a:solidFill>
              </a:rPr>
              <a:t>N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cs typeface="Arial" charset="0"/>
              </a:rPr>
              <a:t>'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33800" y="5057775"/>
            <a:ext cx="2362200" cy="990600"/>
            <a:chOff x="2352" y="3360"/>
            <a:chExt cx="1104" cy="624"/>
          </a:xfrm>
        </p:grpSpPr>
        <p:sp>
          <p:nvSpPr>
            <p:cNvPr id="66567" name="AutoShape 4"/>
            <p:cNvSpPr>
              <a:spLocks/>
            </p:cNvSpPr>
            <p:nvPr/>
          </p:nvSpPr>
          <p:spPr bwMode="auto">
            <a:xfrm>
              <a:off x="2736" y="3648"/>
              <a:ext cx="720" cy="336"/>
            </a:xfrm>
            <a:prstGeom prst="borderCallout2">
              <a:avLst>
                <a:gd name="adj1" fmla="val 21431"/>
                <a:gd name="adj2" fmla="val -6667"/>
                <a:gd name="adj3" fmla="val 21431"/>
                <a:gd name="adj4" fmla="val -54306"/>
                <a:gd name="adj5" fmla="val -92264"/>
                <a:gd name="adj6" fmla="val -107222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>
                <a:lnSpc>
                  <a:spcPct val="130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宋体" charset="-122"/>
                </a:rPr>
                <a:t>浮点数</a:t>
              </a:r>
            </a:p>
          </p:txBody>
        </p:sp>
        <p:sp>
          <p:nvSpPr>
            <p:cNvPr id="66568" name="Line 5"/>
            <p:cNvSpPr>
              <a:spLocks noChangeShapeType="1"/>
            </p:cNvSpPr>
            <p:nvPr/>
          </p:nvSpPr>
          <p:spPr bwMode="auto">
            <a:xfrm flipV="1">
              <a:off x="2352" y="3360"/>
              <a:ext cx="336" cy="33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6564" name="Text Box 9"/>
          <p:cNvSpPr txBox="1">
            <a:spLocks noChangeArrowheads="1"/>
          </p:cNvSpPr>
          <p:nvPr/>
        </p:nvSpPr>
        <p:spPr bwMode="auto">
          <a:xfrm>
            <a:off x="838200" y="2238375"/>
            <a:ext cx="79930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常数由数据的书写形式定义它的类型和值</a:t>
            </a:r>
          </a:p>
          <a:p>
            <a:pPr>
              <a:lnSpc>
                <a:spcPct val="1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基本类型常数在程序运行时直接参与运算，不占用内存存储 </a:t>
            </a:r>
          </a:p>
        </p:txBody>
      </p:sp>
      <p:sp>
        <p:nvSpPr>
          <p:cNvPr id="66565" name="Text Box 11"/>
          <p:cNvSpPr txBox="1">
            <a:spLocks noChangeArrowheads="1"/>
          </p:cNvSpPr>
          <p:nvPr/>
        </p:nvSpPr>
        <p:spPr bwMode="auto">
          <a:xfrm>
            <a:off x="838200" y="1628775"/>
            <a:ext cx="7543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5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．常数</a:t>
            </a:r>
          </a:p>
        </p:txBody>
      </p:sp>
      <p:sp>
        <p:nvSpPr>
          <p:cNvPr id="969740" name="Rectangle 12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85800" y="3914775"/>
            <a:ext cx="7391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500        3.14159        0.263e-10        </a:t>
            </a:r>
            <a:r>
              <a:rPr lang="en-US" altLang="zh-CN" sz="2000">
                <a:solidFill>
                  <a:srgbClr val="CC3300"/>
                </a:solidFill>
                <a:latin typeface="Arial" charset="0"/>
                <a:cs typeface="Arial" charset="0"/>
              </a:rPr>
              <a:t>'</a:t>
            </a:r>
            <a:r>
              <a:rPr lang="en-US" altLang="zh-CN" sz="2000">
                <a:solidFill>
                  <a:srgbClr val="CC3300"/>
                </a:solidFill>
              </a:rPr>
              <a:t>N</a:t>
            </a:r>
            <a:r>
              <a:rPr lang="en-US" altLang="zh-CN" sz="2000">
                <a:solidFill>
                  <a:srgbClr val="CC3300"/>
                </a:solidFill>
                <a:latin typeface="Arial" charset="0"/>
                <a:cs typeface="Arial" charset="0"/>
              </a:rPr>
              <a:t>'</a:t>
            </a:r>
            <a:endParaRPr lang="en-US" altLang="zh-CN" sz="20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70755" name="AutoShape 3"/>
          <p:cNvSpPr>
            <a:spLocks/>
          </p:cNvSpPr>
          <p:nvPr/>
        </p:nvSpPr>
        <p:spPr bwMode="auto">
          <a:xfrm>
            <a:off x="3124200" y="5438775"/>
            <a:ext cx="1295400" cy="533400"/>
          </a:xfrm>
          <a:prstGeom prst="borderCallout2">
            <a:avLst>
              <a:gd name="adj1" fmla="val 21431"/>
              <a:gd name="adj2" fmla="val 105884"/>
              <a:gd name="adj3" fmla="val 21431"/>
              <a:gd name="adj4" fmla="val 145097"/>
              <a:gd name="adj5" fmla="val -75894"/>
              <a:gd name="adj6" fmla="val 18872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宋体" charset="-122"/>
              </a:rPr>
              <a:t>字符</a:t>
            </a:r>
          </a:p>
        </p:txBody>
      </p:sp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838200" y="2238375"/>
            <a:ext cx="79930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常数由数据的书写形式定义它的类型和值</a:t>
            </a:r>
          </a:p>
          <a:p>
            <a:pPr>
              <a:lnSpc>
                <a:spcPct val="19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基本类型常数在程序运行时直接参与运算，不占用内存存储 </a:t>
            </a:r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838200" y="1628775"/>
            <a:ext cx="7543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</a:rPr>
              <a:t>5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</a:rPr>
              <a:t>．常数</a:t>
            </a:r>
          </a:p>
        </p:txBody>
      </p:sp>
      <p:sp>
        <p:nvSpPr>
          <p:cNvPr id="970762" name="Rectangle 10"/>
          <p:cNvSpPr>
            <a:spLocks noChangeArrowheads="1"/>
          </p:cNvSpPr>
          <p:nvPr/>
        </p:nvSpPr>
        <p:spPr bwMode="auto">
          <a:xfrm>
            <a:off x="457200" y="457200"/>
            <a:ext cx="556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1.2  C++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的字符集与词汇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7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5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838200" y="2422525"/>
            <a:ext cx="7467600" cy="2378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en-US" altLang="zh-CN" sz="2000">
                <a:solidFill>
                  <a:srgbClr val="CC3300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“</a:t>
            </a:r>
            <a:r>
              <a:rPr lang="zh-CN" altLang="en-US" sz="20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”</a:t>
            </a:r>
            <a:r>
              <a:rPr lang="zh-CN" altLang="en-US" sz="20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是对数据的抽象 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zh-CN" altLang="en-US" sz="2000">
                <a:solidFill>
                  <a:srgbClr val="CC3300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类型相同的数据有相同的表示形式、存储格式以及相关的操作 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Ø"/>
            </a:pPr>
            <a:r>
              <a:rPr lang="zh-CN" altLang="en-US" sz="2000">
                <a:solidFill>
                  <a:srgbClr val="CC3300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楷体_GB2312" pitchFamily="49" charset="-122"/>
                <a:ea typeface="Arial Unicode MS" pitchFamily="34" charset="-122"/>
                <a:cs typeface="Arial Unicode MS" pitchFamily="34" charset="-122"/>
              </a:rPr>
              <a:t>程序中使用的所有数据都必定属于某一种数据类型 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457200"/>
            <a:ext cx="6705600" cy="7620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1.3  C++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的基本数据类型与存储形式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72074"/>
            <a:ext cx="67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/>
              <a:t>以及涉及到需要的内存单元的长度，可以适用的操作；原则上需要相同的数据类型来连接操作符，否则存在隐式类型转换。</a:t>
            </a:r>
          </a:p>
          <a:p>
            <a:endParaRPr lang="en-US" altLang="zh-CN" b="0" smtClean="0"/>
          </a:p>
          <a:p>
            <a:r>
              <a:rPr lang="zh-CN" altLang="en-US" b="0" smtClean="0"/>
              <a:t>由此产生的隐式或显式类型转换会产生诸多异常而改变程序流程。</a:t>
            </a:r>
            <a:endParaRPr lang="en-US" altLang="zh-CN" b="0" smtClean="0"/>
          </a:p>
          <a:p>
            <a:endParaRPr lang="en-US" altLang="zh-CN" b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8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6" grpId="0" autoUpdateAnimBg="0"/>
      <p:bldP spid="584707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762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1.3.1  C++</a:t>
            </a:r>
            <a:r>
              <a:rPr lang="zh-CN" altLang="en-US" sz="2400" b="1" smtClean="0">
                <a:solidFill>
                  <a:schemeClr val="accent2"/>
                </a:solidFill>
              </a:rPr>
              <a:t>的数据类型</a:t>
            </a:r>
            <a:r>
              <a:rPr lang="zh-CN" altLang="en-US" sz="100" b="1" smtClean="0">
                <a:solidFill>
                  <a:schemeClr val="bg1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2133600" y="1720850"/>
            <a:ext cx="43434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87450" y="1198563"/>
            <a:ext cx="6629400" cy="4054475"/>
            <a:chOff x="1008" y="1152"/>
            <a:chExt cx="4176" cy="2554"/>
          </a:xfrm>
        </p:grpSpPr>
        <p:sp>
          <p:nvSpPr>
            <p:cNvPr id="69637" name="Text Box 6"/>
            <p:cNvSpPr txBox="1">
              <a:spLocks noChangeArrowheads="1"/>
            </p:cNvSpPr>
            <p:nvPr/>
          </p:nvSpPr>
          <p:spPr bwMode="auto">
            <a:xfrm>
              <a:off x="1008" y="1152"/>
              <a:ext cx="4176" cy="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>
                  <a:solidFill>
                    <a:schemeClr val="tx1"/>
                  </a:solidFill>
                </a:rPr>
                <a:t>				 </a:t>
              </a:r>
              <a:r>
                <a:rPr lang="zh-CN" altLang="en-US">
                  <a:solidFill>
                    <a:schemeClr val="tx1"/>
                  </a:solidFill>
                </a:rPr>
                <a:t>整型    （</a:t>
              </a:r>
              <a:r>
                <a:rPr lang="en-US" altLang="zh-CN">
                  <a:solidFill>
                    <a:schemeClr val="tx1"/>
                  </a:solidFill>
                </a:rPr>
                <a:t>int</a:t>
              </a:r>
              <a:r>
                <a:rPr lang="zh-CN" altLang="en-US">
                  <a:solidFill>
                    <a:schemeClr val="tx1"/>
                  </a:solidFill>
                </a:rPr>
                <a:t>）</a:t>
              </a: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 				 浮点型 （</a:t>
              </a:r>
              <a:r>
                <a:rPr lang="en-US" altLang="zh-CN">
                  <a:solidFill>
                    <a:schemeClr val="tx1"/>
                  </a:solidFill>
                </a:rPr>
                <a:t>float, double</a:t>
              </a:r>
              <a:r>
                <a:rPr lang="zh-CN" altLang="en-US">
                  <a:solidFill>
                    <a:schemeClr val="tx1"/>
                  </a:solidFill>
                </a:rPr>
                <a:t>）</a:t>
              </a: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                                            基本类型	 字符型 （</a:t>
              </a:r>
              <a:r>
                <a:rPr lang="en-US" altLang="zh-CN">
                  <a:solidFill>
                    <a:schemeClr val="tx1"/>
                  </a:solidFill>
                </a:rPr>
                <a:t>char</a:t>
              </a:r>
              <a:r>
                <a:rPr lang="zh-CN" altLang="en-US">
                  <a:solidFill>
                    <a:schemeClr val="tx1"/>
                  </a:solidFill>
                </a:rPr>
                <a:t>）</a:t>
              </a: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	      		                 空类型 （</a:t>
              </a:r>
              <a:r>
                <a:rPr lang="en-US" altLang="zh-CN">
                  <a:solidFill>
                    <a:schemeClr val="tx1"/>
                  </a:solidFill>
                </a:rPr>
                <a:t>void</a:t>
              </a:r>
              <a:r>
                <a:rPr lang="zh-CN" altLang="en-US">
                  <a:solidFill>
                    <a:schemeClr val="tx1"/>
                  </a:solidFill>
                </a:rPr>
                <a:t>）</a:t>
              </a:r>
            </a:p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		            用户定义类型    枚举类型 （</a:t>
              </a:r>
              <a:r>
                <a:rPr lang="en-US" altLang="zh-CN">
                  <a:solidFill>
                    <a:schemeClr val="tx1"/>
                  </a:solidFill>
                </a:rPr>
                <a:t>enum</a:t>
              </a:r>
              <a:r>
                <a:rPr lang="zh-CN" altLang="en-US">
                  <a:solidFill>
                    <a:schemeClr val="tx1"/>
                  </a:solidFill>
                </a:rPr>
                <a:t>）  </a:t>
              </a: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		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  <a:ea typeface="Arial Unicode MS" pitchFamily="34" charset="-122"/>
                  <a:cs typeface="Arial Unicode MS" pitchFamily="34" charset="-122"/>
                </a:rPr>
                <a:t>数据类型</a:t>
              </a:r>
              <a:r>
                <a:rPr lang="zh-CN" altLang="en-US">
                  <a:solidFill>
                    <a:schemeClr val="tx1"/>
                  </a:solidFill>
                </a:rPr>
                <a:t>	            数组 （</a:t>
              </a:r>
              <a:r>
                <a:rPr lang="en-US" altLang="zh-CN">
                  <a:solidFill>
                    <a:schemeClr val="tx1"/>
                  </a:solidFill>
                </a:rPr>
                <a:t>[ ]</a:t>
              </a:r>
              <a:r>
                <a:rPr lang="zh-CN" altLang="en-US">
                  <a:solidFill>
                    <a:schemeClr val="tx1"/>
                  </a:solidFill>
                </a:rPr>
                <a:t>）</a:t>
              </a: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		            结构 （</a:t>
              </a:r>
              <a:r>
                <a:rPr lang="en-US" altLang="zh-CN">
                  <a:solidFill>
                    <a:schemeClr val="tx1"/>
                  </a:solidFill>
                </a:rPr>
                <a:t>struct</a:t>
              </a:r>
              <a:r>
                <a:rPr lang="zh-CN" altLang="en-US">
                  <a:solidFill>
                    <a:schemeClr val="tx1"/>
                  </a:solidFill>
                </a:rPr>
                <a:t>）</a:t>
              </a: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	      	            联合 （</a:t>
              </a:r>
              <a:r>
                <a:rPr lang="en-US" altLang="zh-CN">
                  <a:solidFill>
                    <a:schemeClr val="tx1"/>
                  </a:solidFill>
                </a:rPr>
                <a:t>union</a:t>
              </a:r>
              <a:r>
                <a:rPr lang="zh-CN" altLang="en-US">
                  <a:solidFill>
                    <a:schemeClr val="tx1"/>
                  </a:solidFill>
                </a:rPr>
                <a:t>）</a:t>
              </a: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		             类    （</a:t>
              </a:r>
              <a:r>
                <a:rPr lang="en-US" altLang="zh-CN">
                  <a:solidFill>
                    <a:schemeClr val="tx1"/>
                  </a:solidFill>
                </a:rPr>
                <a:t>class</a:t>
              </a:r>
              <a:r>
                <a:rPr lang="zh-CN" altLang="en-US">
                  <a:solidFill>
                    <a:schemeClr val="tx1"/>
                  </a:solidFill>
                </a:rPr>
                <a:t>）</a:t>
              </a: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	      指针类型 （*）</a:t>
              </a:r>
            </a:p>
          </p:txBody>
        </p:sp>
        <p:sp>
          <p:nvSpPr>
            <p:cNvPr id="69638" name="AutoShape 7"/>
            <p:cNvSpPr>
              <a:spLocks/>
            </p:cNvSpPr>
            <p:nvPr/>
          </p:nvSpPr>
          <p:spPr bwMode="auto">
            <a:xfrm>
              <a:off x="1728" y="1968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69639" name="AutoShape 8"/>
            <p:cNvSpPr>
              <a:spLocks/>
            </p:cNvSpPr>
            <p:nvPr/>
          </p:nvSpPr>
          <p:spPr bwMode="auto">
            <a:xfrm>
              <a:off x="2496" y="172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69640" name="AutoShape 9"/>
            <p:cNvSpPr>
              <a:spLocks/>
            </p:cNvSpPr>
            <p:nvPr/>
          </p:nvSpPr>
          <p:spPr bwMode="auto">
            <a:xfrm>
              <a:off x="3264" y="1296"/>
              <a:ext cx="96" cy="624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69641" name="AutoShape 10"/>
            <p:cNvSpPr>
              <a:spLocks/>
            </p:cNvSpPr>
            <p:nvPr/>
          </p:nvSpPr>
          <p:spPr bwMode="auto">
            <a:xfrm>
              <a:off x="2496" y="2736"/>
              <a:ext cx="96" cy="672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69642" name="Rectangle 11"/>
            <p:cNvSpPr>
              <a:spLocks noChangeArrowheads="1"/>
            </p:cNvSpPr>
            <p:nvPr/>
          </p:nvSpPr>
          <p:spPr bwMode="auto">
            <a:xfrm>
              <a:off x="1824" y="1881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简单类型</a:t>
              </a:r>
            </a:p>
          </p:txBody>
        </p:sp>
        <p:sp>
          <p:nvSpPr>
            <p:cNvPr id="69643" name="Rectangle 12"/>
            <p:cNvSpPr>
              <a:spLocks noChangeArrowheads="1"/>
            </p:cNvSpPr>
            <p:nvPr/>
          </p:nvSpPr>
          <p:spPr bwMode="auto">
            <a:xfrm>
              <a:off x="1824" y="2976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结构类型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autoUpdateAnimBg="0" advAuto="100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 descr="球体"/>
          <p:cNvSpPr>
            <a:spLocks noChangeArrowheads="1"/>
          </p:cNvSpPr>
          <p:nvPr/>
        </p:nvSpPr>
        <p:spPr bwMode="auto">
          <a:xfrm>
            <a:off x="1066800" y="1771650"/>
            <a:ext cx="7162800" cy="3810000"/>
          </a:xfrm>
          <a:prstGeom prst="rect">
            <a:avLst/>
          </a:prstGeom>
          <a:pattFill prst="sphere">
            <a:fgClr>
              <a:srgbClr val="D4FEAE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F9868"/>
            </a:prstShdw>
          </a:effectLst>
        </p:spPr>
        <p:txBody>
          <a:bodyPr wrap="none" anchor="ctr"/>
          <a:lstStyle/>
          <a:p>
            <a:pPr algn="ctr"/>
            <a:endParaRPr lang="zh-CN" altLang="zh-CN" sz="2400">
              <a:solidFill>
                <a:schemeClr val="tx1"/>
              </a:solidFill>
            </a:endParaRP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762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1.3.2  </a:t>
            </a:r>
            <a:r>
              <a:rPr lang="zh-CN" altLang="en-US" sz="2400" b="1" smtClean="0">
                <a:solidFill>
                  <a:schemeClr val="accent2"/>
                </a:solidFill>
              </a:rPr>
              <a:t>数据存储</a:t>
            </a:r>
            <a:endParaRPr lang="zh-CN" altLang="en-US" sz="2400" b="1" smtClean="0">
              <a:solidFill>
                <a:schemeClr val="accent2"/>
              </a:solidFill>
              <a:latin typeface="楷体_GB2312" pitchFamily="49" charset="-12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2838450"/>
            <a:ext cx="3657600" cy="2057400"/>
            <a:chOff x="1776" y="1968"/>
            <a:chExt cx="2304" cy="1296"/>
          </a:xfrm>
        </p:grpSpPr>
        <p:grpSp>
          <p:nvGrpSpPr>
            <p:cNvPr id="70664" name="Group 6"/>
            <p:cNvGrpSpPr>
              <a:grpSpLocks/>
            </p:cNvGrpSpPr>
            <p:nvPr/>
          </p:nvGrpSpPr>
          <p:grpSpPr bwMode="auto">
            <a:xfrm>
              <a:off x="1776" y="1968"/>
              <a:ext cx="2304" cy="144"/>
              <a:chOff x="912" y="1872"/>
              <a:chExt cx="2304" cy="144"/>
            </a:xfrm>
          </p:grpSpPr>
          <p:sp>
            <p:nvSpPr>
              <p:cNvPr id="70717" name="Rectangle 7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718" name="Line 8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19" name="Line 9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20" name="Line 10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21" name="Line 11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22" name="Line 12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23" name="Line 13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24" name="Line 14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25" name="Line 15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26" name="Line 16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27" name="Line 17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28" name="Line 18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29" name="Line 19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30" name="Line 20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31" name="Line 21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32" name="Line 22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0665" name="Group 23"/>
            <p:cNvGrpSpPr>
              <a:grpSpLocks/>
            </p:cNvGrpSpPr>
            <p:nvPr/>
          </p:nvGrpSpPr>
          <p:grpSpPr bwMode="auto">
            <a:xfrm>
              <a:off x="1776" y="2256"/>
              <a:ext cx="2304" cy="144"/>
              <a:chOff x="912" y="1872"/>
              <a:chExt cx="2304" cy="144"/>
            </a:xfrm>
          </p:grpSpPr>
          <p:sp>
            <p:nvSpPr>
              <p:cNvPr id="70701" name="Rectangle 24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702" name="Line 25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03" name="Line 26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04" name="Line 27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05" name="Line 28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06" name="Line 29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07" name="Line 30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08" name="Line 31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09" name="Line 32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10" name="Line 33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11" name="Line 34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12" name="Line 35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13" name="Line 36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14" name="Line 37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15" name="Line 38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16" name="Line 39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0666" name="Group 40"/>
            <p:cNvGrpSpPr>
              <a:grpSpLocks/>
            </p:cNvGrpSpPr>
            <p:nvPr/>
          </p:nvGrpSpPr>
          <p:grpSpPr bwMode="auto">
            <a:xfrm>
              <a:off x="1776" y="2544"/>
              <a:ext cx="2304" cy="144"/>
              <a:chOff x="912" y="1872"/>
              <a:chExt cx="2304" cy="144"/>
            </a:xfrm>
          </p:grpSpPr>
          <p:sp>
            <p:nvSpPr>
              <p:cNvPr id="70685" name="Rectangle 41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686" name="Line 42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87" name="Line 43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88" name="Line 44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89" name="Line 45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90" name="Line 46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91" name="Line 47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92" name="Line 48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93" name="Line 49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94" name="Line 50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95" name="Line 51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96" name="Line 52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97" name="Line 53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98" name="Line 54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99" name="Line 55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700" name="Line 56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0667" name="Group 57"/>
            <p:cNvGrpSpPr>
              <a:grpSpLocks/>
            </p:cNvGrpSpPr>
            <p:nvPr/>
          </p:nvGrpSpPr>
          <p:grpSpPr bwMode="auto">
            <a:xfrm>
              <a:off x="1776" y="3120"/>
              <a:ext cx="2304" cy="144"/>
              <a:chOff x="912" y="1872"/>
              <a:chExt cx="2304" cy="144"/>
            </a:xfrm>
          </p:grpSpPr>
          <p:sp>
            <p:nvSpPr>
              <p:cNvPr id="70669" name="Rectangle 58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670" name="Line 59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71" name="Line 60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72" name="Line 61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73" name="Line 62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74" name="Line 63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75" name="Line 64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76" name="Line 65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77" name="Line 66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78" name="Line 67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79" name="Line 68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80" name="Line 69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81" name="Line 70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82" name="Line 71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83" name="Line 72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84" name="Line 73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0668" name="Text Box 74"/>
            <p:cNvSpPr txBox="1">
              <a:spLocks noChangeArrowheads="1"/>
            </p:cNvSpPr>
            <p:nvPr/>
          </p:nvSpPr>
          <p:spPr bwMode="auto">
            <a:xfrm>
              <a:off x="2832" y="2784"/>
              <a:ext cx="1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：</a:t>
              </a:r>
            </a:p>
            <a:p>
              <a:pPr algn="ctr">
                <a:lnSpc>
                  <a:spcPct val="1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：</a:t>
              </a:r>
            </a:p>
          </p:txBody>
        </p:sp>
      </p:grpSp>
      <p:sp>
        <p:nvSpPr>
          <p:cNvPr id="586827" name="Rectangle 75"/>
          <p:cNvSpPr>
            <a:spLocks noChangeArrowheads="1"/>
          </p:cNvSpPr>
          <p:nvPr/>
        </p:nvSpPr>
        <p:spPr bwMode="auto">
          <a:xfrm>
            <a:off x="6248400" y="283845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86828" name="AutoShape 76"/>
          <p:cNvSpPr>
            <a:spLocks/>
          </p:cNvSpPr>
          <p:nvPr/>
        </p:nvSpPr>
        <p:spPr bwMode="auto">
          <a:xfrm>
            <a:off x="3429000" y="1238250"/>
            <a:ext cx="1828800" cy="762000"/>
          </a:xfrm>
          <a:prstGeom prst="borderCallout2">
            <a:avLst>
              <a:gd name="adj1" fmla="val 15000"/>
              <a:gd name="adj2" fmla="val 104167"/>
              <a:gd name="adj3" fmla="val 15000"/>
              <a:gd name="adj4" fmla="val 117102"/>
              <a:gd name="adj5" fmla="val 211250"/>
              <a:gd name="adj6" fmla="val 1625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一个二进制</a:t>
            </a:r>
            <a:r>
              <a:rPr lang="zh-CN" altLang="en-US">
                <a:solidFill>
                  <a:srgbClr val="CC3300"/>
                </a:solidFill>
              </a:rPr>
              <a:t>位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( bit )</a:t>
            </a:r>
          </a:p>
        </p:txBody>
      </p:sp>
      <p:sp>
        <p:nvSpPr>
          <p:cNvPr id="586829" name="Text Box 77"/>
          <p:cNvSpPr txBox="1">
            <a:spLocks noChangeArrowheads="1"/>
          </p:cNvSpPr>
          <p:nvPr/>
        </p:nvSpPr>
        <p:spPr bwMode="auto">
          <a:xfrm>
            <a:off x="1138238" y="1974850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</a:rPr>
              <a:t>存储阵列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8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8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4" grpId="0" animBg="1" autoUpdateAnimBg="0"/>
      <p:bldP spid="586756" grpId="0" build="p" autoUpdateAnimBg="0" advAuto="1000"/>
      <p:bldP spid="586827" grpId="0" animBg="1"/>
      <p:bldP spid="586828" grpId="0" animBg="1" autoUpdateAnimBg="0"/>
      <p:bldP spid="586829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 descr="球体"/>
          <p:cNvSpPr>
            <a:spLocks noChangeArrowheads="1"/>
          </p:cNvSpPr>
          <p:nvPr/>
        </p:nvSpPr>
        <p:spPr bwMode="auto">
          <a:xfrm>
            <a:off x="1066800" y="1771650"/>
            <a:ext cx="7162800" cy="3810000"/>
          </a:xfrm>
          <a:prstGeom prst="rect">
            <a:avLst/>
          </a:prstGeom>
          <a:pattFill prst="sphere">
            <a:fgClr>
              <a:srgbClr val="D4FEAE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F9868"/>
            </a:prstShdw>
          </a:effectLst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grpSp>
        <p:nvGrpSpPr>
          <p:cNvPr id="71683" name="Group 5"/>
          <p:cNvGrpSpPr>
            <a:grpSpLocks/>
          </p:cNvGrpSpPr>
          <p:nvPr/>
        </p:nvGrpSpPr>
        <p:grpSpPr bwMode="auto">
          <a:xfrm>
            <a:off x="2819400" y="2838450"/>
            <a:ext cx="3657600" cy="2057400"/>
            <a:chOff x="1776" y="1968"/>
            <a:chExt cx="2304" cy="1296"/>
          </a:xfrm>
        </p:grpSpPr>
        <p:grpSp>
          <p:nvGrpSpPr>
            <p:cNvPr id="71688" name="Group 6"/>
            <p:cNvGrpSpPr>
              <a:grpSpLocks/>
            </p:cNvGrpSpPr>
            <p:nvPr/>
          </p:nvGrpSpPr>
          <p:grpSpPr bwMode="auto">
            <a:xfrm>
              <a:off x="1776" y="1968"/>
              <a:ext cx="2304" cy="144"/>
              <a:chOff x="912" y="1872"/>
              <a:chExt cx="2304" cy="144"/>
            </a:xfrm>
          </p:grpSpPr>
          <p:sp>
            <p:nvSpPr>
              <p:cNvPr id="71741" name="Rectangle 7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742" name="Line 8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43" name="Line 9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44" name="Line 10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45" name="Line 11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46" name="Line 12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47" name="Line 13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48" name="Line 14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49" name="Line 15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50" name="Line 16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51" name="Line 17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52" name="Line 18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53" name="Line 19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54" name="Line 20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55" name="Line 21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56" name="Line 22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689" name="Group 23"/>
            <p:cNvGrpSpPr>
              <a:grpSpLocks/>
            </p:cNvGrpSpPr>
            <p:nvPr/>
          </p:nvGrpSpPr>
          <p:grpSpPr bwMode="auto">
            <a:xfrm>
              <a:off x="1776" y="2256"/>
              <a:ext cx="2304" cy="144"/>
              <a:chOff x="912" y="1872"/>
              <a:chExt cx="2304" cy="144"/>
            </a:xfrm>
          </p:grpSpPr>
          <p:sp>
            <p:nvSpPr>
              <p:cNvPr id="71725" name="Rectangle 24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726" name="Line 25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27" name="Line 26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28" name="Line 27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29" name="Line 28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30" name="Line 29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31" name="Line 30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32" name="Line 31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33" name="Line 32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34" name="Line 33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35" name="Line 34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36" name="Line 35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37" name="Line 36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38" name="Line 37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39" name="Line 38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40" name="Line 39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690" name="Group 40"/>
            <p:cNvGrpSpPr>
              <a:grpSpLocks/>
            </p:cNvGrpSpPr>
            <p:nvPr/>
          </p:nvGrpSpPr>
          <p:grpSpPr bwMode="auto">
            <a:xfrm>
              <a:off x="1776" y="2544"/>
              <a:ext cx="2304" cy="144"/>
              <a:chOff x="912" y="1872"/>
              <a:chExt cx="2304" cy="144"/>
            </a:xfrm>
          </p:grpSpPr>
          <p:sp>
            <p:nvSpPr>
              <p:cNvPr id="71709" name="Rectangle 41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710" name="Line 42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11" name="Line 43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12" name="Line 44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13" name="Line 45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14" name="Line 46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15" name="Line 47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16" name="Line 48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17" name="Line 49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18" name="Line 50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19" name="Line 51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20" name="Line 52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21" name="Line 53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22" name="Line 54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23" name="Line 55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24" name="Line 56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691" name="Group 57"/>
            <p:cNvGrpSpPr>
              <a:grpSpLocks/>
            </p:cNvGrpSpPr>
            <p:nvPr/>
          </p:nvGrpSpPr>
          <p:grpSpPr bwMode="auto">
            <a:xfrm>
              <a:off x="1776" y="3120"/>
              <a:ext cx="2304" cy="144"/>
              <a:chOff x="912" y="1872"/>
              <a:chExt cx="2304" cy="144"/>
            </a:xfrm>
          </p:grpSpPr>
          <p:sp>
            <p:nvSpPr>
              <p:cNvPr id="71693" name="Rectangle 58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694" name="Line 59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695" name="Line 60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696" name="Line 61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697" name="Line 62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698" name="Line 63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699" name="Line 64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0" name="Line 65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1" name="Line 66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2" name="Line 67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3" name="Line 68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4" name="Line 69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5" name="Line 70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6" name="Line 71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7" name="Line 72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8" name="Line 73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1692" name="Text Box 74"/>
            <p:cNvSpPr txBox="1">
              <a:spLocks noChangeArrowheads="1"/>
            </p:cNvSpPr>
            <p:nvPr/>
          </p:nvSpPr>
          <p:spPr bwMode="auto">
            <a:xfrm>
              <a:off x="2832" y="2784"/>
              <a:ext cx="1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b="0">
                  <a:solidFill>
                    <a:schemeClr val="tx1"/>
                  </a:solidFill>
                </a:rPr>
                <a:t>：</a:t>
              </a:r>
            </a:p>
            <a:p>
              <a:pPr algn="ctr">
                <a:lnSpc>
                  <a:spcPct val="10000"/>
                </a:lnSpc>
                <a:spcBef>
                  <a:spcPct val="50000"/>
                </a:spcBef>
              </a:pPr>
              <a:r>
                <a:rPr lang="zh-CN" altLang="en-US" b="0">
                  <a:solidFill>
                    <a:schemeClr val="tx1"/>
                  </a:solidFill>
                </a:rPr>
                <a:t>：</a:t>
              </a:r>
            </a:p>
          </p:txBody>
        </p:sp>
      </p:grpSp>
      <p:sp>
        <p:nvSpPr>
          <p:cNvPr id="587851" name="Rectangle 75"/>
          <p:cNvSpPr>
            <a:spLocks noChangeArrowheads="1"/>
          </p:cNvSpPr>
          <p:nvPr/>
        </p:nvSpPr>
        <p:spPr bwMode="auto">
          <a:xfrm>
            <a:off x="6019800" y="283845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1685" name="AutoShape 76"/>
          <p:cNvSpPr>
            <a:spLocks/>
          </p:cNvSpPr>
          <p:nvPr/>
        </p:nvSpPr>
        <p:spPr bwMode="auto">
          <a:xfrm>
            <a:off x="3429000" y="1238250"/>
            <a:ext cx="1828800" cy="762000"/>
          </a:xfrm>
          <a:prstGeom prst="borderCallout2">
            <a:avLst>
              <a:gd name="adj1" fmla="val 15000"/>
              <a:gd name="adj2" fmla="val 104167"/>
              <a:gd name="adj3" fmla="val 15000"/>
              <a:gd name="adj4" fmla="val 114148"/>
              <a:gd name="adj5" fmla="val 214375"/>
              <a:gd name="adj6" fmla="val 14913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一个二进制</a:t>
            </a:r>
            <a:r>
              <a:rPr lang="zh-CN" altLang="en-US">
                <a:solidFill>
                  <a:srgbClr val="CC3300"/>
                </a:solidFill>
              </a:rPr>
              <a:t>位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( bit )</a:t>
            </a:r>
          </a:p>
        </p:txBody>
      </p:sp>
      <p:sp>
        <p:nvSpPr>
          <p:cNvPr id="71686" name="Text Box 77"/>
          <p:cNvSpPr txBox="1">
            <a:spLocks noChangeArrowheads="1"/>
          </p:cNvSpPr>
          <p:nvPr/>
        </p:nvSpPr>
        <p:spPr bwMode="auto">
          <a:xfrm>
            <a:off x="1138238" y="1974850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</a:rPr>
              <a:t>存储阵列</a:t>
            </a:r>
          </a:p>
        </p:txBody>
      </p:sp>
      <p:sp>
        <p:nvSpPr>
          <p:cNvPr id="71687" name="Rectangle 80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762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1.3.2  </a:t>
            </a:r>
            <a:r>
              <a:rPr lang="zh-CN" altLang="en-US" sz="2400" b="1" smtClean="0">
                <a:solidFill>
                  <a:schemeClr val="accent2"/>
                </a:solidFill>
              </a:rPr>
              <a:t>数据存储</a:t>
            </a:r>
            <a:endParaRPr lang="zh-CN" altLang="en-US" sz="2400" b="1" smtClean="0">
              <a:solidFill>
                <a:schemeClr val="accent2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5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 descr="球体"/>
          <p:cNvSpPr>
            <a:spLocks noChangeArrowheads="1"/>
          </p:cNvSpPr>
          <p:nvPr/>
        </p:nvSpPr>
        <p:spPr bwMode="auto">
          <a:xfrm>
            <a:off x="1066800" y="1771650"/>
            <a:ext cx="7162800" cy="3810000"/>
          </a:xfrm>
          <a:prstGeom prst="rect">
            <a:avLst/>
          </a:prstGeom>
          <a:pattFill prst="sphere">
            <a:fgClr>
              <a:srgbClr val="D4FEAE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F9868"/>
            </a:prstShdw>
          </a:effectLst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grpSp>
        <p:nvGrpSpPr>
          <p:cNvPr id="72707" name="Group 5"/>
          <p:cNvGrpSpPr>
            <a:grpSpLocks/>
          </p:cNvGrpSpPr>
          <p:nvPr/>
        </p:nvGrpSpPr>
        <p:grpSpPr bwMode="auto">
          <a:xfrm>
            <a:off x="2819400" y="2838450"/>
            <a:ext cx="3657600" cy="2057400"/>
            <a:chOff x="1776" y="1968"/>
            <a:chExt cx="2304" cy="1296"/>
          </a:xfrm>
        </p:grpSpPr>
        <p:grpSp>
          <p:nvGrpSpPr>
            <p:cNvPr id="72712" name="Group 6"/>
            <p:cNvGrpSpPr>
              <a:grpSpLocks/>
            </p:cNvGrpSpPr>
            <p:nvPr/>
          </p:nvGrpSpPr>
          <p:grpSpPr bwMode="auto">
            <a:xfrm>
              <a:off x="1776" y="1968"/>
              <a:ext cx="2304" cy="144"/>
              <a:chOff x="912" y="1872"/>
              <a:chExt cx="2304" cy="144"/>
            </a:xfrm>
          </p:grpSpPr>
          <p:sp>
            <p:nvSpPr>
              <p:cNvPr id="72765" name="Rectangle 7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766" name="Line 8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67" name="Line 9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68" name="Line 10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69" name="Line 11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70" name="Line 12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71" name="Line 13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72" name="Line 14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73" name="Line 15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74" name="Line 16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75" name="Line 17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76" name="Line 18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77" name="Line 19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78" name="Line 20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79" name="Line 21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80" name="Line 22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2713" name="Group 23"/>
            <p:cNvGrpSpPr>
              <a:grpSpLocks/>
            </p:cNvGrpSpPr>
            <p:nvPr/>
          </p:nvGrpSpPr>
          <p:grpSpPr bwMode="auto">
            <a:xfrm>
              <a:off x="1776" y="2256"/>
              <a:ext cx="2304" cy="144"/>
              <a:chOff x="912" y="1872"/>
              <a:chExt cx="2304" cy="144"/>
            </a:xfrm>
          </p:grpSpPr>
          <p:sp>
            <p:nvSpPr>
              <p:cNvPr id="72749" name="Rectangle 24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750" name="Line 25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51" name="Line 26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52" name="Line 27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53" name="Line 28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54" name="Line 29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55" name="Line 30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56" name="Line 31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57" name="Line 32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58" name="Line 33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59" name="Line 34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60" name="Line 35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61" name="Line 36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62" name="Line 37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63" name="Line 38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64" name="Line 39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2714" name="Group 40"/>
            <p:cNvGrpSpPr>
              <a:grpSpLocks/>
            </p:cNvGrpSpPr>
            <p:nvPr/>
          </p:nvGrpSpPr>
          <p:grpSpPr bwMode="auto">
            <a:xfrm>
              <a:off x="1776" y="2544"/>
              <a:ext cx="2304" cy="144"/>
              <a:chOff x="912" y="1872"/>
              <a:chExt cx="2304" cy="144"/>
            </a:xfrm>
          </p:grpSpPr>
          <p:sp>
            <p:nvSpPr>
              <p:cNvPr id="72733" name="Rectangle 41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734" name="Line 42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35" name="Line 43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36" name="Line 44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37" name="Line 45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38" name="Line 46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39" name="Line 47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40" name="Line 48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41" name="Line 49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42" name="Line 50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43" name="Line 51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44" name="Line 52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45" name="Line 53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46" name="Line 54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47" name="Line 55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48" name="Line 56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2715" name="Group 57"/>
            <p:cNvGrpSpPr>
              <a:grpSpLocks/>
            </p:cNvGrpSpPr>
            <p:nvPr/>
          </p:nvGrpSpPr>
          <p:grpSpPr bwMode="auto">
            <a:xfrm>
              <a:off x="1776" y="3120"/>
              <a:ext cx="2304" cy="144"/>
              <a:chOff x="912" y="1872"/>
              <a:chExt cx="2304" cy="144"/>
            </a:xfrm>
          </p:grpSpPr>
          <p:sp>
            <p:nvSpPr>
              <p:cNvPr id="72717" name="Rectangle 58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718" name="Line 59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19" name="Line 60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20" name="Line 61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21" name="Line 62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22" name="Line 63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23" name="Line 64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24" name="Line 65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25" name="Line 66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26" name="Line 67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27" name="Line 68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28" name="Line 69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29" name="Line 70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30" name="Line 71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31" name="Line 72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732" name="Line 73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2716" name="Text Box 74"/>
            <p:cNvSpPr txBox="1">
              <a:spLocks noChangeArrowheads="1"/>
            </p:cNvSpPr>
            <p:nvPr/>
          </p:nvSpPr>
          <p:spPr bwMode="auto">
            <a:xfrm>
              <a:off x="2832" y="2784"/>
              <a:ext cx="1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b="0">
                  <a:solidFill>
                    <a:schemeClr val="tx1"/>
                  </a:solidFill>
                </a:rPr>
                <a:t>：</a:t>
              </a:r>
            </a:p>
            <a:p>
              <a:pPr algn="ctr">
                <a:lnSpc>
                  <a:spcPct val="10000"/>
                </a:lnSpc>
                <a:spcBef>
                  <a:spcPct val="50000"/>
                </a:spcBef>
              </a:pPr>
              <a:r>
                <a:rPr lang="zh-CN" altLang="en-US" b="0">
                  <a:solidFill>
                    <a:schemeClr val="tx1"/>
                  </a:solidFill>
                </a:rPr>
                <a:t>：</a:t>
              </a:r>
            </a:p>
          </p:txBody>
        </p:sp>
      </p:grpSp>
      <p:sp>
        <p:nvSpPr>
          <p:cNvPr id="588875" name="Rectangle 75"/>
          <p:cNvSpPr>
            <a:spLocks noChangeArrowheads="1"/>
          </p:cNvSpPr>
          <p:nvPr/>
        </p:nvSpPr>
        <p:spPr bwMode="auto">
          <a:xfrm>
            <a:off x="5791200" y="283845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2709" name="AutoShape 76"/>
          <p:cNvSpPr>
            <a:spLocks/>
          </p:cNvSpPr>
          <p:nvPr/>
        </p:nvSpPr>
        <p:spPr bwMode="auto">
          <a:xfrm>
            <a:off x="3429000" y="1238250"/>
            <a:ext cx="1828800" cy="762000"/>
          </a:xfrm>
          <a:prstGeom prst="borderCallout2">
            <a:avLst>
              <a:gd name="adj1" fmla="val 15000"/>
              <a:gd name="adj2" fmla="val 104167"/>
              <a:gd name="adj3" fmla="val 15000"/>
              <a:gd name="adj4" fmla="val 111370"/>
              <a:gd name="adj5" fmla="val 217500"/>
              <a:gd name="adj6" fmla="val 1364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一个二进制</a:t>
            </a:r>
            <a:r>
              <a:rPr lang="zh-CN" altLang="en-US">
                <a:solidFill>
                  <a:srgbClr val="CC3300"/>
                </a:solidFill>
              </a:rPr>
              <a:t>位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( bit )</a:t>
            </a:r>
          </a:p>
        </p:txBody>
      </p:sp>
      <p:sp>
        <p:nvSpPr>
          <p:cNvPr id="72710" name="Text Box 77"/>
          <p:cNvSpPr txBox="1">
            <a:spLocks noChangeArrowheads="1"/>
          </p:cNvSpPr>
          <p:nvPr/>
        </p:nvSpPr>
        <p:spPr bwMode="auto">
          <a:xfrm>
            <a:off x="1138238" y="1974850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</a:rPr>
              <a:t>存储阵列</a:t>
            </a:r>
          </a:p>
        </p:txBody>
      </p:sp>
      <p:sp>
        <p:nvSpPr>
          <p:cNvPr id="72711" name="Rectangle 80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762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1.3.2  </a:t>
            </a:r>
            <a:r>
              <a:rPr lang="zh-CN" altLang="en-US" sz="2400" b="1" smtClean="0">
                <a:solidFill>
                  <a:schemeClr val="accent2"/>
                </a:solidFill>
              </a:rPr>
              <a:t>数据存储</a:t>
            </a:r>
            <a:endParaRPr lang="zh-CN" altLang="en-US" sz="2400" b="1" smtClean="0">
              <a:solidFill>
                <a:schemeClr val="accent2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1052513"/>
            <a:ext cx="432276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double r, girth, area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 i="1">
                <a:solidFill>
                  <a:srgbClr val="3333FF"/>
                </a:solidFill>
              </a:rPr>
              <a:t>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cin &gt;&gt; r ; </a:t>
            </a:r>
            <a:endParaRPr lang="en-US" altLang="zh-CN" sz="200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38628" name="AutoShape 4"/>
          <p:cNvSpPr>
            <a:spLocks/>
          </p:cNvSpPr>
          <p:nvPr/>
        </p:nvSpPr>
        <p:spPr bwMode="auto">
          <a:xfrm>
            <a:off x="5486400" y="23622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185"/>
              <a:gd name="adj5" fmla="val 221616"/>
              <a:gd name="adj6" fmla="val -135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输入数据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8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 descr="球体"/>
          <p:cNvSpPr>
            <a:spLocks noChangeArrowheads="1"/>
          </p:cNvSpPr>
          <p:nvPr/>
        </p:nvSpPr>
        <p:spPr bwMode="auto">
          <a:xfrm>
            <a:off x="1066800" y="1771650"/>
            <a:ext cx="7162800" cy="3810000"/>
          </a:xfrm>
          <a:prstGeom prst="rect">
            <a:avLst/>
          </a:prstGeom>
          <a:pattFill prst="sphere">
            <a:fgClr>
              <a:srgbClr val="D4FEAE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F9868"/>
            </a:prstShdw>
          </a:effectLst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grpSp>
        <p:nvGrpSpPr>
          <p:cNvPr id="73731" name="Group 5"/>
          <p:cNvGrpSpPr>
            <a:grpSpLocks/>
          </p:cNvGrpSpPr>
          <p:nvPr/>
        </p:nvGrpSpPr>
        <p:grpSpPr bwMode="auto">
          <a:xfrm>
            <a:off x="2819400" y="2838450"/>
            <a:ext cx="3657600" cy="2057400"/>
            <a:chOff x="1776" y="1968"/>
            <a:chExt cx="2304" cy="1296"/>
          </a:xfrm>
        </p:grpSpPr>
        <p:grpSp>
          <p:nvGrpSpPr>
            <p:cNvPr id="73736" name="Group 6"/>
            <p:cNvGrpSpPr>
              <a:grpSpLocks/>
            </p:cNvGrpSpPr>
            <p:nvPr/>
          </p:nvGrpSpPr>
          <p:grpSpPr bwMode="auto">
            <a:xfrm>
              <a:off x="1776" y="1968"/>
              <a:ext cx="2304" cy="144"/>
              <a:chOff x="912" y="1872"/>
              <a:chExt cx="2304" cy="144"/>
            </a:xfrm>
          </p:grpSpPr>
          <p:sp>
            <p:nvSpPr>
              <p:cNvPr id="73789" name="Rectangle 7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790" name="Line 8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91" name="Line 9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92" name="Line 10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93" name="Line 11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94" name="Line 12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95" name="Line 13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96" name="Line 14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97" name="Line 15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98" name="Line 16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99" name="Line 17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800" name="Line 18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801" name="Line 19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802" name="Line 20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803" name="Line 21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804" name="Line 22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737" name="Group 23"/>
            <p:cNvGrpSpPr>
              <a:grpSpLocks/>
            </p:cNvGrpSpPr>
            <p:nvPr/>
          </p:nvGrpSpPr>
          <p:grpSpPr bwMode="auto">
            <a:xfrm>
              <a:off x="1776" y="2256"/>
              <a:ext cx="2304" cy="144"/>
              <a:chOff x="912" y="1872"/>
              <a:chExt cx="2304" cy="144"/>
            </a:xfrm>
          </p:grpSpPr>
          <p:sp>
            <p:nvSpPr>
              <p:cNvPr id="73773" name="Rectangle 24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774" name="Line 25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75" name="Line 26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76" name="Line 27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77" name="Line 28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78" name="Line 29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79" name="Line 30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80" name="Line 31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81" name="Line 32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82" name="Line 33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83" name="Line 34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84" name="Line 35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85" name="Line 36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86" name="Line 37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87" name="Line 38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88" name="Line 39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738" name="Group 40"/>
            <p:cNvGrpSpPr>
              <a:grpSpLocks/>
            </p:cNvGrpSpPr>
            <p:nvPr/>
          </p:nvGrpSpPr>
          <p:grpSpPr bwMode="auto">
            <a:xfrm>
              <a:off x="1776" y="2544"/>
              <a:ext cx="2304" cy="144"/>
              <a:chOff x="912" y="1872"/>
              <a:chExt cx="2304" cy="144"/>
            </a:xfrm>
          </p:grpSpPr>
          <p:sp>
            <p:nvSpPr>
              <p:cNvPr id="73757" name="Rectangle 41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758" name="Line 42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59" name="Line 43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60" name="Line 44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61" name="Line 45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62" name="Line 46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63" name="Line 47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64" name="Line 48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65" name="Line 49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66" name="Line 50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67" name="Line 51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68" name="Line 52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69" name="Line 53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70" name="Line 54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71" name="Line 55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72" name="Line 56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739" name="Group 57"/>
            <p:cNvGrpSpPr>
              <a:grpSpLocks/>
            </p:cNvGrpSpPr>
            <p:nvPr/>
          </p:nvGrpSpPr>
          <p:grpSpPr bwMode="auto">
            <a:xfrm>
              <a:off x="1776" y="3120"/>
              <a:ext cx="2304" cy="144"/>
              <a:chOff x="912" y="1872"/>
              <a:chExt cx="2304" cy="144"/>
            </a:xfrm>
          </p:grpSpPr>
          <p:sp>
            <p:nvSpPr>
              <p:cNvPr id="73741" name="Rectangle 58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742" name="Line 59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43" name="Line 60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44" name="Line 61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45" name="Line 62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46" name="Line 63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47" name="Line 64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48" name="Line 65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49" name="Line 66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50" name="Line 67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51" name="Line 68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52" name="Line 69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53" name="Line 70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54" name="Line 71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55" name="Line 72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756" name="Line 73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3740" name="Text Box 74"/>
            <p:cNvSpPr txBox="1">
              <a:spLocks noChangeArrowheads="1"/>
            </p:cNvSpPr>
            <p:nvPr/>
          </p:nvSpPr>
          <p:spPr bwMode="auto">
            <a:xfrm>
              <a:off x="2832" y="2784"/>
              <a:ext cx="1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b="0">
                  <a:solidFill>
                    <a:schemeClr val="tx1"/>
                  </a:solidFill>
                </a:rPr>
                <a:t>：</a:t>
              </a:r>
            </a:p>
            <a:p>
              <a:pPr algn="ctr">
                <a:lnSpc>
                  <a:spcPct val="10000"/>
                </a:lnSpc>
                <a:spcBef>
                  <a:spcPct val="50000"/>
                </a:spcBef>
              </a:pPr>
              <a:r>
                <a:rPr lang="zh-CN" altLang="en-US" b="0">
                  <a:solidFill>
                    <a:schemeClr val="tx1"/>
                  </a:solidFill>
                </a:rPr>
                <a:t>：</a:t>
              </a:r>
            </a:p>
          </p:txBody>
        </p:sp>
      </p:grpSp>
      <p:sp>
        <p:nvSpPr>
          <p:cNvPr id="589899" name="Rectangle 75"/>
          <p:cNvSpPr>
            <a:spLocks noChangeArrowheads="1"/>
          </p:cNvSpPr>
          <p:nvPr/>
        </p:nvSpPr>
        <p:spPr bwMode="auto">
          <a:xfrm>
            <a:off x="4648200" y="2838450"/>
            <a:ext cx="1828800" cy="228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89900" name="AutoShape 76"/>
          <p:cNvSpPr>
            <a:spLocks/>
          </p:cNvSpPr>
          <p:nvPr/>
        </p:nvSpPr>
        <p:spPr bwMode="auto">
          <a:xfrm>
            <a:off x="3429000" y="1238250"/>
            <a:ext cx="1828800" cy="762000"/>
          </a:xfrm>
          <a:prstGeom prst="borderCallout2">
            <a:avLst>
              <a:gd name="adj1" fmla="val 15000"/>
              <a:gd name="adj2" fmla="val 104167"/>
              <a:gd name="adj3" fmla="val 15000"/>
              <a:gd name="adj4" fmla="val 111370"/>
              <a:gd name="adj5" fmla="val 217500"/>
              <a:gd name="adj6" fmla="val 1364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8</a:t>
            </a:r>
            <a:r>
              <a:rPr lang="zh-CN" altLang="en-US">
                <a:solidFill>
                  <a:schemeClr val="tx1"/>
                </a:solidFill>
              </a:rPr>
              <a:t>位一个</a:t>
            </a:r>
            <a:r>
              <a:rPr lang="zh-CN" altLang="en-US">
                <a:solidFill>
                  <a:srgbClr val="CC3300"/>
                </a:solidFill>
              </a:rPr>
              <a:t>字节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( byte )</a:t>
            </a:r>
          </a:p>
        </p:txBody>
      </p:sp>
      <p:sp>
        <p:nvSpPr>
          <p:cNvPr id="73734" name="Text Box 77"/>
          <p:cNvSpPr txBox="1">
            <a:spLocks noChangeArrowheads="1"/>
          </p:cNvSpPr>
          <p:nvPr/>
        </p:nvSpPr>
        <p:spPr bwMode="auto">
          <a:xfrm>
            <a:off x="1138238" y="1974850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</a:rPr>
              <a:t>存储阵列</a:t>
            </a:r>
          </a:p>
        </p:txBody>
      </p:sp>
      <p:sp>
        <p:nvSpPr>
          <p:cNvPr id="73735" name="Rectangle 80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762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1.3.2  </a:t>
            </a:r>
            <a:r>
              <a:rPr lang="zh-CN" altLang="en-US" sz="2400" b="1" smtClean="0">
                <a:solidFill>
                  <a:schemeClr val="accent2"/>
                </a:solidFill>
              </a:rPr>
              <a:t>数据存储</a:t>
            </a:r>
            <a:endParaRPr lang="zh-CN" altLang="en-US" sz="2400" b="1" smtClean="0">
              <a:solidFill>
                <a:schemeClr val="accent2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8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99" grpId="0" animBg="1"/>
      <p:bldP spid="589900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 descr="球体"/>
          <p:cNvSpPr>
            <a:spLocks noChangeArrowheads="1"/>
          </p:cNvSpPr>
          <p:nvPr/>
        </p:nvSpPr>
        <p:spPr bwMode="auto">
          <a:xfrm>
            <a:off x="1066800" y="1771650"/>
            <a:ext cx="7162800" cy="3810000"/>
          </a:xfrm>
          <a:prstGeom prst="rect">
            <a:avLst/>
          </a:prstGeom>
          <a:pattFill prst="sphere">
            <a:fgClr>
              <a:srgbClr val="D4FEAE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F9868"/>
            </a:prstShdw>
          </a:effectLst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grpSp>
        <p:nvGrpSpPr>
          <p:cNvPr id="74755" name="Group 5"/>
          <p:cNvGrpSpPr>
            <a:grpSpLocks/>
          </p:cNvGrpSpPr>
          <p:nvPr/>
        </p:nvGrpSpPr>
        <p:grpSpPr bwMode="auto">
          <a:xfrm>
            <a:off x="2819400" y="2838450"/>
            <a:ext cx="3657600" cy="2057400"/>
            <a:chOff x="1776" y="1968"/>
            <a:chExt cx="2304" cy="1296"/>
          </a:xfrm>
        </p:grpSpPr>
        <p:grpSp>
          <p:nvGrpSpPr>
            <p:cNvPr id="74760" name="Group 6"/>
            <p:cNvGrpSpPr>
              <a:grpSpLocks/>
            </p:cNvGrpSpPr>
            <p:nvPr/>
          </p:nvGrpSpPr>
          <p:grpSpPr bwMode="auto">
            <a:xfrm>
              <a:off x="1776" y="1968"/>
              <a:ext cx="2304" cy="144"/>
              <a:chOff x="912" y="1872"/>
              <a:chExt cx="2304" cy="144"/>
            </a:xfrm>
          </p:grpSpPr>
          <p:sp>
            <p:nvSpPr>
              <p:cNvPr id="74813" name="Rectangle 7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814" name="Line 8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15" name="Line 9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16" name="Line 10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17" name="Line 11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18" name="Line 12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19" name="Line 13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20" name="Line 14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21" name="Line 15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22" name="Line 16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23" name="Line 17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24" name="Line 18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25" name="Line 19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26" name="Line 20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27" name="Line 21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28" name="Line 22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4761" name="Group 23"/>
            <p:cNvGrpSpPr>
              <a:grpSpLocks/>
            </p:cNvGrpSpPr>
            <p:nvPr/>
          </p:nvGrpSpPr>
          <p:grpSpPr bwMode="auto">
            <a:xfrm>
              <a:off x="1776" y="2256"/>
              <a:ext cx="2304" cy="144"/>
              <a:chOff x="912" y="1872"/>
              <a:chExt cx="2304" cy="144"/>
            </a:xfrm>
          </p:grpSpPr>
          <p:sp>
            <p:nvSpPr>
              <p:cNvPr id="74797" name="Rectangle 24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798" name="Line 25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99" name="Line 26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00" name="Line 27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01" name="Line 28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02" name="Line 29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03" name="Line 30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04" name="Line 31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05" name="Line 32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06" name="Line 33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07" name="Line 34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08" name="Line 35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09" name="Line 36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10" name="Line 37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11" name="Line 38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12" name="Line 39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4762" name="Group 40"/>
            <p:cNvGrpSpPr>
              <a:grpSpLocks/>
            </p:cNvGrpSpPr>
            <p:nvPr/>
          </p:nvGrpSpPr>
          <p:grpSpPr bwMode="auto">
            <a:xfrm>
              <a:off x="1776" y="2544"/>
              <a:ext cx="2304" cy="144"/>
              <a:chOff x="912" y="1872"/>
              <a:chExt cx="2304" cy="144"/>
            </a:xfrm>
          </p:grpSpPr>
          <p:sp>
            <p:nvSpPr>
              <p:cNvPr id="74781" name="Rectangle 41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782" name="Line 42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83" name="Line 43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84" name="Line 44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85" name="Line 45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86" name="Line 46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87" name="Line 47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88" name="Line 48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89" name="Line 49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90" name="Line 50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91" name="Line 51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92" name="Line 52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93" name="Line 53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94" name="Line 54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95" name="Line 55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96" name="Line 56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4763" name="Group 57"/>
            <p:cNvGrpSpPr>
              <a:grpSpLocks/>
            </p:cNvGrpSpPr>
            <p:nvPr/>
          </p:nvGrpSpPr>
          <p:grpSpPr bwMode="auto">
            <a:xfrm>
              <a:off x="1776" y="3120"/>
              <a:ext cx="2304" cy="144"/>
              <a:chOff x="912" y="1872"/>
              <a:chExt cx="2304" cy="144"/>
            </a:xfrm>
          </p:grpSpPr>
          <p:sp>
            <p:nvSpPr>
              <p:cNvPr id="74765" name="Rectangle 58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766" name="Line 59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67" name="Line 60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68" name="Line 61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69" name="Line 62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70" name="Line 63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71" name="Line 64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72" name="Line 65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73" name="Line 66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74" name="Line 67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75" name="Line 68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76" name="Line 69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77" name="Line 70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78" name="Line 71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79" name="Line 72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80" name="Line 73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4764" name="Text Box 74"/>
            <p:cNvSpPr txBox="1">
              <a:spLocks noChangeArrowheads="1"/>
            </p:cNvSpPr>
            <p:nvPr/>
          </p:nvSpPr>
          <p:spPr bwMode="auto">
            <a:xfrm>
              <a:off x="2832" y="2784"/>
              <a:ext cx="1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b="0">
                  <a:solidFill>
                    <a:schemeClr val="tx1"/>
                  </a:solidFill>
                </a:rPr>
                <a:t>：</a:t>
              </a:r>
            </a:p>
            <a:p>
              <a:pPr algn="ctr">
                <a:lnSpc>
                  <a:spcPct val="10000"/>
                </a:lnSpc>
                <a:spcBef>
                  <a:spcPct val="50000"/>
                </a:spcBef>
              </a:pPr>
              <a:r>
                <a:rPr lang="zh-CN" altLang="en-US" b="0">
                  <a:solidFill>
                    <a:schemeClr val="tx1"/>
                  </a:solidFill>
                </a:rPr>
                <a:t>：</a:t>
              </a:r>
            </a:p>
          </p:txBody>
        </p:sp>
      </p:grpSp>
      <p:sp>
        <p:nvSpPr>
          <p:cNvPr id="590923" name="Rectangle 75"/>
          <p:cNvSpPr>
            <a:spLocks noChangeArrowheads="1"/>
          </p:cNvSpPr>
          <p:nvPr/>
        </p:nvSpPr>
        <p:spPr bwMode="auto">
          <a:xfrm>
            <a:off x="2819400" y="2838450"/>
            <a:ext cx="1828800" cy="228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4757" name="AutoShape 76"/>
          <p:cNvSpPr>
            <a:spLocks/>
          </p:cNvSpPr>
          <p:nvPr/>
        </p:nvSpPr>
        <p:spPr bwMode="auto">
          <a:xfrm>
            <a:off x="5410200" y="1238250"/>
            <a:ext cx="1828800" cy="762000"/>
          </a:xfrm>
          <a:prstGeom prst="borderCallout2">
            <a:avLst>
              <a:gd name="adj1" fmla="val 15000"/>
              <a:gd name="adj2" fmla="val -4167"/>
              <a:gd name="adj3" fmla="val 15000"/>
              <a:gd name="adj4" fmla="val -20051"/>
              <a:gd name="adj5" fmla="val 204792"/>
              <a:gd name="adj6" fmla="val -752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8</a:t>
            </a:r>
            <a:r>
              <a:rPr lang="zh-CN" altLang="en-US">
                <a:solidFill>
                  <a:schemeClr val="tx1"/>
                </a:solidFill>
              </a:rPr>
              <a:t>位一个</a:t>
            </a:r>
            <a:r>
              <a:rPr lang="zh-CN" altLang="en-US">
                <a:solidFill>
                  <a:srgbClr val="CC3300"/>
                </a:solidFill>
              </a:rPr>
              <a:t>字节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( byte )</a:t>
            </a:r>
          </a:p>
        </p:txBody>
      </p:sp>
      <p:sp>
        <p:nvSpPr>
          <p:cNvPr id="74758" name="Text Box 77"/>
          <p:cNvSpPr txBox="1">
            <a:spLocks noChangeArrowheads="1"/>
          </p:cNvSpPr>
          <p:nvPr/>
        </p:nvSpPr>
        <p:spPr bwMode="auto">
          <a:xfrm>
            <a:off x="1138238" y="1974850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</a:rPr>
              <a:t>存储阵列</a:t>
            </a:r>
          </a:p>
        </p:txBody>
      </p:sp>
      <p:sp>
        <p:nvSpPr>
          <p:cNvPr id="74759" name="Rectangle 80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762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1.3.2  </a:t>
            </a:r>
            <a:r>
              <a:rPr lang="zh-CN" altLang="en-US" sz="2400" b="1" smtClean="0">
                <a:solidFill>
                  <a:schemeClr val="accent2"/>
                </a:solidFill>
              </a:rPr>
              <a:t>数据存储</a:t>
            </a:r>
            <a:endParaRPr lang="zh-CN" altLang="en-US" sz="2400" b="1" smtClean="0">
              <a:solidFill>
                <a:schemeClr val="accent2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92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 descr="球体"/>
          <p:cNvSpPr>
            <a:spLocks noChangeArrowheads="1"/>
          </p:cNvSpPr>
          <p:nvPr/>
        </p:nvSpPr>
        <p:spPr bwMode="auto">
          <a:xfrm>
            <a:off x="1066800" y="1771650"/>
            <a:ext cx="7162800" cy="3810000"/>
          </a:xfrm>
          <a:prstGeom prst="rect">
            <a:avLst/>
          </a:prstGeom>
          <a:pattFill prst="sphere">
            <a:fgClr>
              <a:srgbClr val="D4FEAE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F9868"/>
            </a:prstShdw>
          </a:effectLst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grpSp>
        <p:nvGrpSpPr>
          <p:cNvPr id="75779" name="Group 5"/>
          <p:cNvGrpSpPr>
            <a:grpSpLocks/>
          </p:cNvGrpSpPr>
          <p:nvPr/>
        </p:nvGrpSpPr>
        <p:grpSpPr bwMode="auto">
          <a:xfrm>
            <a:off x="2819400" y="2838450"/>
            <a:ext cx="3657600" cy="2057400"/>
            <a:chOff x="1776" y="1968"/>
            <a:chExt cx="2304" cy="1296"/>
          </a:xfrm>
        </p:grpSpPr>
        <p:grpSp>
          <p:nvGrpSpPr>
            <p:cNvPr id="75784" name="Group 6"/>
            <p:cNvGrpSpPr>
              <a:grpSpLocks/>
            </p:cNvGrpSpPr>
            <p:nvPr/>
          </p:nvGrpSpPr>
          <p:grpSpPr bwMode="auto">
            <a:xfrm>
              <a:off x="1776" y="1968"/>
              <a:ext cx="2304" cy="144"/>
              <a:chOff x="912" y="1872"/>
              <a:chExt cx="2304" cy="144"/>
            </a:xfrm>
          </p:grpSpPr>
          <p:sp>
            <p:nvSpPr>
              <p:cNvPr id="75837" name="Rectangle 7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838" name="Line 8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39" name="Line 9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40" name="Line 10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41" name="Line 11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42" name="Line 12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43" name="Line 13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44" name="Line 14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45" name="Line 15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46" name="Line 16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47" name="Line 17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48" name="Line 18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49" name="Line 19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50" name="Line 20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51" name="Line 21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52" name="Line 22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5785" name="Group 23"/>
            <p:cNvGrpSpPr>
              <a:grpSpLocks/>
            </p:cNvGrpSpPr>
            <p:nvPr/>
          </p:nvGrpSpPr>
          <p:grpSpPr bwMode="auto">
            <a:xfrm>
              <a:off x="1776" y="2256"/>
              <a:ext cx="2304" cy="144"/>
              <a:chOff x="912" y="1872"/>
              <a:chExt cx="2304" cy="144"/>
            </a:xfrm>
          </p:grpSpPr>
          <p:sp>
            <p:nvSpPr>
              <p:cNvPr id="75821" name="Rectangle 24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822" name="Line 25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23" name="Line 26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24" name="Line 27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25" name="Line 28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26" name="Line 29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27" name="Line 30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28" name="Line 31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29" name="Line 32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30" name="Line 33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31" name="Line 34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32" name="Line 35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33" name="Line 36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34" name="Line 37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35" name="Line 38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36" name="Line 39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5786" name="Group 40"/>
            <p:cNvGrpSpPr>
              <a:grpSpLocks/>
            </p:cNvGrpSpPr>
            <p:nvPr/>
          </p:nvGrpSpPr>
          <p:grpSpPr bwMode="auto">
            <a:xfrm>
              <a:off x="1776" y="2544"/>
              <a:ext cx="2304" cy="144"/>
              <a:chOff x="912" y="1872"/>
              <a:chExt cx="2304" cy="144"/>
            </a:xfrm>
          </p:grpSpPr>
          <p:sp>
            <p:nvSpPr>
              <p:cNvPr id="75805" name="Rectangle 41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806" name="Line 42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07" name="Line 43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08" name="Line 44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09" name="Line 45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10" name="Line 46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11" name="Line 47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12" name="Line 48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13" name="Line 49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14" name="Line 50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15" name="Line 51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16" name="Line 52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17" name="Line 53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18" name="Line 54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19" name="Line 55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20" name="Line 56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5787" name="Group 57"/>
            <p:cNvGrpSpPr>
              <a:grpSpLocks/>
            </p:cNvGrpSpPr>
            <p:nvPr/>
          </p:nvGrpSpPr>
          <p:grpSpPr bwMode="auto">
            <a:xfrm>
              <a:off x="1776" y="3120"/>
              <a:ext cx="2304" cy="144"/>
              <a:chOff x="912" y="1872"/>
              <a:chExt cx="2304" cy="144"/>
            </a:xfrm>
          </p:grpSpPr>
          <p:sp>
            <p:nvSpPr>
              <p:cNvPr id="75789" name="Rectangle 58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790" name="Line 59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1" name="Line 60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2" name="Line 61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3" name="Line 62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4" name="Line 63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5" name="Line 64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6" name="Line 65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7" name="Line 66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8" name="Line 67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799" name="Line 68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00" name="Line 69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01" name="Line 70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02" name="Line 71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03" name="Line 72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804" name="Line 73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5788" name="Text Box 74"/>
            <p:cNvSpPr txBox="1">
              <a:spLocks noChangeArrowheads="1"/>
            </p:cNvSpPr>
            <p:nvPr/>
          </p:nvSpPr>
          <p:spPr bwMode="auto">
            <a:xfrm>
              <a:off x="2832" y="2784"/>
              <a:ext cx="1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b="0">
                  <a:solidFill>
                    <a:schemeClr val="tx1"/>
                  </a:solidFill>
                </a:rPr>
                <a:t>：</a:t>
              </a:r>
            </a:p>
            <a:p>
              <a:pPr algn="ctr">
                <a:lnSpc>
                  <a:spcPct val="10000"/>
                </a:lnSpc>
                <a:spcBef>
                  <a:spcPct val="50000"/>
                </a:spcBef>
              </a:pPr>
              <a:r>
                <a:rPr lang="zh-CN" altLang="en-US" b="0">
                  <a:solidFill>
                    <a:schemeClr val="tx1"/>
                  </a:solidFill>
                </a:rPr>
                <a:t>：</a:t>
              </a:r>
            </a:p>
          </p:txBody>
        </p:sp>
      </p:grpSp>
      <p:sp>
        <p:nvSpPr>
          <p:cNvPr id="591947" name="Rectangle 75"/>
          <p:cNvSpPr>
            <a:spLocks noChangeArrowheads="1"/>
          </p:cNvSpPr>
          <p:nvPr/>
        </p:nvSpPr>
        <p:spPr bwMode="auto">
          <a:xfrm>
            <a:off x="2819400" y="2838450"/>
            <a:ext cx="3657600" cy="228600"/>
          </a:xfrm>
          <a:prstGeom prst="rect">
            <a:avLst/>
          </a:prstGeom>
          <a:solidFill>
            <a:srgbClr val="F3F75B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91948" name="AutoShape 76"/>
          <p:cNvSpPr>
            <a:spLocks/>
          </p:cNvSpPr>
          <p:nvPr/>
        </p:nvSpPr>
        <p:spPr bwMode="auto">
          <a:xfrm>
            <a:off x="5410200" y="1238250"/>
            <a:ext cx="1828800" cy="762000"/>
          </a:xfrm>
          <a:prstGeom prst="borderCallout2">
            <a:avLst>
              <a:gd name="adj1" fmla="val 15000"/>
              <a:gd name="adj2" fmla="val -4167"/>
              <a:gd name="adj3" fmla="val 15000"/>
              <a:gd name="adj4" fmla="val -20051"/>
              <a:gd name="adj5" fmla="val 204792"/>
              <a:gd name="adj6" fmla="val -752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16</a:t>
            </a:r>
            <a:r>
              <a:rPr lang="zh-CN" altLang="en-US">
                <a:solidFill>
                  <a:schemeClr val="tx1"/>
                </a:solidFill>
              </a:rPr>
              <a:t>位一个</a:t>
            </a:r>
            <a:r>
              <a:rPr lang="zh-CN" altLang="en-US">
                <a:solidFill>
                  <a:srgbClr val="CC3300"/>
                </a:solidFill>
              </a:rPr>
              <a:t>字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( word )</a:t>
            </a:r>
          </a:p>
        </p:txBody>
      </p:sp>
      <p:sp>
        <p:nvSpPr>
          <p:cNvPr id="75782" name="Text Box 77"/>
          <p:cNvSpPr txBox="1">
            <a:spLocks noChangeArrowheads="1"/>
          </p:cNvSpPr>
          <p:nvPr/>
        </p:nvSpPr>
        <p:spPr bwMode="auto">
          <a:xfrm>
            <a:off x="1138238" y="1974850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</a:rPr>
              <a:t>存储阵列</a:t>
            </a:r>
          </a:p>
        </p:txBody>
      </p:sp>
      <p:sp>
        <p:nvSpPr>
          <p:cNvPr id="75783" name="Rectangle 80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762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1.3.2  </a:t>
            </a:r>
            <a:r>
              <a:rPr lang="zh-CN" altLang="en-US" sz="2400" b="1" smtClean="0">
                <a:solidFill>
                  <a:schemeClr val="accent2"/>
                </a:solidFill>
              </a:rPr>
              <a:t>数据存储</a:t>
            </a:r>
            <a:endParaRPr lang="zh-CN" altLang="en-US" sz="2400" b="1" smtClean="0">
              <a:solidFill>
                <a:schemeClr val="accent2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9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947" grpId="0" animBg="1"/>
      <p:bldP spid="591948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 descr="球体"/>
          <p:cNvSpPr>
            <a:spLocks noChangeArrowheads="1"/>
          </p:cNvSpPr>
          <p:nvPr/>
        </p:nvSpPr>
        <p:spPr bwMode="auto">
          <a:xfrm>
            <a:off x="1066800" y="1771650"/>
            <a:ext cx="7162800" cy="3810000"/>
          </a:xfrm>
          <a:prstGeom prst="rect">
            <a:avLst/>
          </a:prstGeom>
          <a:pattFill prst="sphere">
            <a:fgClr>
              <a:srgbClr val="D4FEAE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F9868"/>
            </a:prstShdw>
          </a:effectLst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grpSp>
        <p:nvGrpSpPr>
          <p:cNvPr id="76803" name="Group 5"/>
          <p:cNvGrpSpPr>
            <a:grpSpLocks/>
          </p:cNvGrpSpPr>
          <p:nvPr/>
        </p:nvGrpSpPr>
        <p:grpSpPr bwMode="auto">
          <a:xfrm>
            <a:off x="2819400" y="2838450"/>
            <a:ext cx="3657600" cy="2057400"/>
            <a:chOff x="1776" y="1968"/>
            <a:chExt cx="2304" cy="1296"/>
          </a:xfrm>
        </p:grpSpPr>
        <p:grpSp>
          <p:nvGrpSpPr>
            <p:cNvPr id="76809" name="Group 6"/>
            <p:cNvGrpSpPr>
              <a:grpSpLocks/>
            </p:cNvGrpSpPr>
            <p:nvPr/>
          </p:nvGrpSpPr>
          <p:grpSpPr bwMode="auto">
            <a:xfrm>
              <a:off x="1776" y="1968"/>
              <a:ext cx="2304" cy="144"/>
              <a:chOff x="912" y="1872"/>
              <a:chExt cx="2304" cy="144"/>
            </a:xfrm>
          </p:grpSpPr>
          <p:sp>
            <p:nvSpPr>
              <p:cNvPr id="76862" name="Rectangle 7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863" name="Line 8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64" name="Line 9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65" name="Line 10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66" name="Line 11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67" name="Line 12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68" name="Line 13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69" name="Line 14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70" name="Line 15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71" name="Line 16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72" name="Line 17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73" name="Line 18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74" name="Line 19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75" name="Line 20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76" name="Line 21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77" name="Line 22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6810" name="Group 23"/>
            <p:cNvGrpSpPr>
              <a:grpSpLocks/>
            </p:cNvGrpSpPr>
            <p:nvPr/>
          </p:nvGrpSpPr>
          <p:grpSpPr bwMode="auto">
            <a:xfrm>
              <a:off x="1776" y="2256"/>
              <a:ext cx="2304" cy="144"/>
              <a:chOff x="912" y="1872"/>
              <a:chExt cx="2304" cy="144"/>
            </a:xfrm>
          </p:grpSpPr>
          <p:sp>
            <p:nvSpPr>
              <p:cNvPr id="76846" name="Rectangle 24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847" name="Line 25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48" name="Line 26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49" name="Line 27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50" name="Line 28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51" name="Line 29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52" name="Line 30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53" name="Line 31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54" name="Line 32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55" name="Line 33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56" name="Line 34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57" name="Line 35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58" name="Line 36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59" name="Line 37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60" name="Line 38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61" name="Line 39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6811" name="Group 40"/>
            <p:cNvGrpSpPr>
              <a:grpSpLocks/>
            </p:cNvGrpSpPr>
            <p:nvPr/>
          </p:nvGrpSpPr>
          <p:grpSpPr bwMode="auto">
            <a:xfrm>
              <a:off x="1776" y="2544"/>
              <a:ext cx="2304" cy="144"/>
              <a:chOff x="912" y="1872"/>
              <a:chExt cx="2304" cy="144"/>
            </a:xfrm>
          </p:grpSpPr>
          <p:sp>
            <p:nvSpPr>
              <p:cNvPr id="76830" name="Rectangle 41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831" name="Line 42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32" name="Line 43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33" name="Line 44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34" name="Line 45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35" name="Line 46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36" name="Line 47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37" name="Line 48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38" name="Line 49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39" name="Line 50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40" name="Line 51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41" name="Line 52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42" name="Line 53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43" name="Line 54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44" name="Line 55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45" name="Line 56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6812" name="Group 57"/>
            <p:cNvGrpSpPr>
              <a:grpSpLocks/>
            </p:cNvGrpSpPr>
            <p:nvPr/>
          </p:nvGrpSpPr>
          <p:grpSpPr bwMode="auto">
            <a:xfrm>
              <a:off x="1776" y="3120"/>
              <a:ext cx="2304" cy="144"/>
              <a:chOff x="912" y="1872"/>
              <a:chExt cx="2304" cy="144"/>
            </a:xfrm>
          </p:grpSpPr>
          <p:sp>
            <p:nvSpPr>
              <p:cNvPr id="76814" name="Rectangle 58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815" name="Line 59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16" name="Line 60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17" name="Line 61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18" name="Line 62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19" name="Line 63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20" name="Line 64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21" name="Line 65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22" name="Line 66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23" name="Line 67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24" name="Line 68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25" name="Line 69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26" name="Line 70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27" name="Line 71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28" name="Line 72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829" name="Line 73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813" name="Text Box 74"/>
            <p:cNvSpPr txBox="1">
              <a:spLocks noChangeArrowheads="1"/>
            </p:cNvSpPr>
            <p:nvPr/>
          </p:nvSpPr>
          <p:spPr bwMode="auto">
            <a:xfrm>
              <a:off x="2832" y="2784"/>
              <a:ext cx="1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b="0">
                  <a:solidFill>
                    <a:schemeClr val="tx1"/>
                  </a:solidFill>
                </a:rPr>
                <a:t>：</a:t>
              </a:r>
            </a:p>
            <a:p>
              <a:pPr algn="ctr">
                <a:lnSpc>
                  <a:spcPct val="10000"/>
                </a:lnSpc>
                <a:spcBef>
                  <a:spcPct val="50000"/>
                </a:spcBef>
              </a:pPr>
              <a:r>
                <a:rPr lang="zh-CN" altLang="en-US" b="0">
                  <a:solidFill>
                    <a:schemeClr val="tx1"/>
                  </a:solidFill>
                </a:rPr>
                <a:t>：</a:t>
              </a:r>
            </a:p>
          </p:txBody>
        </p:sp>
      </p:grpSp>
      <p:sp>
        <p:nvSpPr>
          <p:cNvPr id="592971" name="Rectangle 75"/>
          <p:cNvSpPr>
            <a:spLocks noChangeArrowheads="1"/>
          </p:cNvSpPr>
          <p:nvPr/>
        </p:nvSpPr>
        <p:spPr bwMode="auto">
          <a:xfrm>
            <a:off x="2819400" y="2838450"/>
            <a:ext cx="3657600" cy="228600"/>
          </a:xfrm>
          <a:prstGeom prst="rect">
            <a:avLst/>
          </a:prstGeom>
          <a:solidFill>
            <a:srgbClr val="F3F75B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 b="0">
              <a:solidFill>
                <a:srgbClr val="F3F75B"/>
              </a:solidFill>
            </a:endParaRPr>
          </a:p>
        </p:txBody>
      </p:sp>
      <p:sp>
        <p:nvSpPr>
          <p:cNvPr id="592972" name="AutoShape 76"/>
          <p:cNvSpPr>
            <a:spLocks/>
          </p:cNvSpPr>
          <p:nvPr/>
        </p:nvSpPr>
        <p:spPr bwMode="auto">
          <a:xfrm>
            <a:off x="5410200" y="1238250"/>
            <a:ext cx="1828800" cy="762000"/>
          </a:xfrm>
          <a:prstGeom prst="borderCallout2">
            <a:avLst>
              <a:gd name="adj1" fmla="val 15000"/>
              <a:gd name="adj2" fmla="val -4167"/>
              <a:gd name="adj3" fmla="val 15000"/>
              <a:gd name="adj4" fmla="val -16495"/>
              <a:gd name="adj5" fmla="val 254375"/>
              <a:gd name="adj6" fmla="val -5928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32</a:t>
            </a:r>
            <a:r>
              <a:rPr lang="zh-CN" altLang="en-US">
                <a:solidFill>
                  <a:schemeClr val="tx1"/>
                </a:solidFill>
              </a:rPr>
              <a:t>位一个</a:t>
            </a:r>
            <a:r>
              <a:rPr lang="zh-CN" altLang="en-US">
                <a:solidFill>
                  <a:srgbClr val="CC3300"/>
                </a:solidFill>
              </a:rPr>
              <a:t>字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( word )</a:t>
            </a:r>
          </a:p>
        </p:txBody>
      </p:sp>
      <p:sp>
        <p:nvSpPr>
          <p:cNvPr id="76806" name="Text Box 77"/>
          <p:cNvSpPr txBox="1">
            <a:spLocks noChangeArrowheads="1"/>
          </p:cNvSpPr>
          <p:nvPr/>
        </p:nvSpPr>
        <p:spPr bwMode="auto">
          <a:xfrm>
            <a:off x="1138238" y="1974850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</a:rPr>
              <a:t>存储阵列</a:t>
            </a:r>
          </a:p>
        </p:txBody>
      </p:sp>
      <p:sp>
        <p:nvSpPr>
          <p:cNvPr id="592974" name="Rectangle 78"/>
          <p:cNvSpPr>
            <a:spLocks noChangeArrowheads="1"/>
          </p:cNvSpPr>
          <p:nvPr/>
        </p:nvSpPr>
        <p:spPr bwMode="auto">
          <a:xfrm>
            <a:off x="2819400" y="3305175"/>
            <a:ext cx="3657600" cy="228600"/>
          </a:xfrm>
          <a:prstGeom prst="rect">
            <a:avLst/>
          </a:prstGeom>
          <a:solidFill>
            <a:srgbClr val="F3F75B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6808" name="Rectangle 8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762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1.3.2  </a:t>
            </a:r>
            <a:r>
              <a:rPr lang="zh-CN" altLang="en-US" sz="2400" b="1" smtClean="0">
                <a:solidFill>
                  <a:schemeClr val="accent2"/>
                </a:solidFill>
              </a:rPr>
              <a:t>数据存储</a:t>
            </a:r>
            <a:endParaRPr lang="zh-CN" altLang="en-US" sz="2400" b="1" smtClean="0">
              <a:solidFill>
                <a:schemeClr val="accent2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9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9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71" grpId="0" animBg="1" autoUpdateAnimBg="0"/>
      <p:bldP spid="592972" grpId="0" animBg="1" autoUpdateAnimBg="0"/>
      <p:bldP spid="59297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 descr="球体"/>
          <p:cNvSpPr>
            <a:spLocks noChangeArrowheads="1"/>
          </p:cNvSpPr>
          <p:nvPr/>
        </p:nvSpPr>
        <p:spPr bwMode="auto">
          <a:xfrm>
            <a:off x="1066800" y="1771650"/>
            <a:ext cx="7162800" cy="3810000"/>
          </a:xfrm>
          <a:prstGeom prst="rect">
            <a:avLst/>
          </a:prstGeom>
          <a:pattFill prst="sphere">
            <a:fgClr>
              <a:srgbClr val="D4FEAE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F9868"/>
            </a:prstShdw>
          </a:effectLst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grpSp>
        <p:nvGrpSpPr>
          <p:cNvPr id="77827" name="Group 5"/>
          <p:cNvGrpSpPr>
            <a:grpSpLocks/>
          </p:cNvGrpSpPr>
          <p:nvPr/>
        </p:nvGrpSpPr>
        <p:grpSpPr bwMode="auto">
          <a:xfrm>
            <a:off x="2819400" y="2838450"/>
            <a:ext cx="3657600" cy="2057400"/>
            <a:chOff x="1776" y="1968"/>
            <a:chExt cx="2304" cy="1296"/>
          </a:xfrm>
        </p:grpSpPr>
        <p:grpSp>
          <p:nvGrpSpPr>
            <p:cNvPr id="77831" name="Group 6"/>
            <p:cNvGrpSpPr>
              <a:grpSpLocks/>
            </p:cNvGrpSpPr>
            <p:nvPr/>
          </p:nvGrpSpPr>
          <p:grpSpPr bwMode="auto">
            <a:xfrm>
              <a:off x="1776" y="1968"/>
              <a:ext cx="2304" cy="144"/>
              <a:chOff x="1776" y="1968"/>
              <a:chExt cx="2304" cy="144"/>
            </a:xfrm>
          </p:grpSpPr>
          <p:sp>
            <p:nvSpPr>
              <p:cNvPr id="593927" name="Rectangle 7"/>
              <p:cNvSpPr>
                <a:spLocks noChangeArrowheads="1"/>
              </p:cNvSpPr>
              <p:nvPr/>
            </p:nvSpPr>
            <p:spPr bwMode="auto">
              <a:xfrm>
                <a:off x="1776" y="1968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600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0  0  0   0  0   0  0   0</a:t>
                </a:r>
                <a:r>
                  <a:rPr lang="en-US" altLang="zh-CN" sz="1600">
                    <a:solidFill>
                      <a:schemeClr val="tx1"/>
                    </a:solidFill>
                  </a:rPr>
                  <a:t>  0   1  0   0  0   0  0   1</a:t>
                </a:r>
              </a:p>
            </p:txBody>
          </p:sp>
          <p:sp>
            <p:nvSpPr>
              <p:cNvPr id="77885" name="Line 8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86" name="Line 9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87" name="Line 10"/>
              <p:cNvSpPr>
                <a:spLocks noChangeShapeType="1"/>
              </p:cNvSpPr>
              <p:nvPr/>
            </p:nvSpPr>
            <p:spPr bwMode="auto">
              <a:xfrm>
                <a:off x="2208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88" name="Line 11"/>
              <p:cNvSpPr>
                <a:spLocks noChangeShapeType="1"/>
              </p:cNvSpPr>
              <p:nvPr/>
            </p:nvSpPr>
            <p:spPr bwMode="auto">
              <a:xfrm>
                <a:off x="2352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89" name="Line 12"/>
              <p:cNvSpPr>
                <a:spLocks noChangeShapeType="1"/>
              </p:cNvSpPr>
              <p:nvPr/>
            </p:nvSpPr>
            <p:spPr bwMode="auto">
              <a:xfrm>
                <a:off x="2496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90" name="Line 13"/>
              <p:cNvSpPr>
                <a:spLocks noChangeShapeType="1"/>
              </p:cNvSpPr>
              <p:nvPr/>
            </p:nvSpPr>
            <p:spPr bwMode="auto">
              <a:xfrm>
                <a:off x="2640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91" name="Line 14"/>
              <p:cNvSpPr>
                <a:spLocks noChangeShapeType="1"/>
              </p:cNvSpPr>
              <p:nvPr/>
            </p:nvSpPr>
            <p:spPr bwMode="auto">
              <a:xfrm>
                <a:off x="2784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92" name="Line 15"/>
              <p:cNvSpPr>
                <a:spLocks noChangeShapeType="1"/>
              </p:cNvSpPr>
              <p:nvPr/>
            </p:nvSpPr>
            <p:spPr bwMode="auto">
              <a:xfrm>
                <a:off x="2928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93" name="Line 16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94" name="Line 17"/>
              <p:cNvSpPr>
                <a:spLocks noChangeShapeType="1"/>
              </p:cNvSpPr>
              <p:nvPr/>
            </p:nvSpPr>
            <p:spPr bwMode="auto">
              <a:xfrm>
                <a:off x="3216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95" name="Line 18"/>
              <p:cNvSpPr>
                <a:spLocks noChangeShapeType="1"/>
              </p:cNvSpPr>
              <p:nvPr/>
            </p:nvSpPr>
            <p:spPr bwMode="auto">
              <a:xfrm>
                <a:off x="3360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96" name="Line 19"/>
              <p:cNvSpPr>
                <a:spLocks noChangeShapeType="1"/>
              </p:cNvSpPr>
              <p:nvPr/>
            </p:nvSpPr>
            <p:spPr bwMode="auto">
              <a:xfrm>
                <a:off x="3504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97" name="Line 20"/>
              <p:cNvSpPr>
                <a:spLocks noChangeShapeType="1"/>
              </p:cNvSpPr>
              <p:nvPr/>
            </p:nvSpPr>
            <p:spPr bwMode="auto">
              <a:xfrm>
                <a:off x="3648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98" name="Line 21"/>
              <p:cNvSpPr>
                <a:spLocks noChangeShapeType="1"/>
              </p:cNvSpPr>
              <p:nvPr/>
            </p:nvSpPr>
            <p:spPr bwMode="auto">
              <a:xfrm>
                <a:off x="3792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99" name="Line 22"/>
              <p:cNvSpPr>
                <a:spLocks noChangeShapeType="1"/>
              </p:cNvSpPr>
              <p:nvPr/>
            </p:nvSpPr>
            <p:spPr bwMode="auto">
              <a:xfrm>
                <a:off x="3936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7832" name="Group 23"/>
            <p:cNvGrpSpPr>
              <a:grpSpLocks/>
            </p:cNvGrpSpPr>
            <p:nvPr/>
          </p:nvGrpSpPr>
          <p:grpSpPr bwMode="auto">
            <a:xfrm>
              <a:off x="1776" y="2256"/>
              <a:ext cx="2304" cy="144"/>
              <a:chOff x="912" y="1872"/>
              <a:chExt cx="2304" cy="144"/>
            </a:xfrm>
          </p:grpSpPr>
          <p:sp>
            <p:nvSpPr>
              <p:cNvPr id="77868" name="Rectangle 24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869" name="Line 25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70" name="Line 26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71" name="Line 27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72" name="Line 28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73" name="Line 29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74" name="Line 30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75" name="Line 31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76" name="Line 32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77" name="Line 33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78" name="Line 34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79" name="Line 35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80" name="Line 36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81" name="Line 37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82" name="Line 38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83" name="Line 39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7833" name="Group 40"/>
            <p:cNvGrpSpPr>
              <a:grpSpLocks/>
            </p:cNvGrpSpPr>
            <p:nvPr/>
          </p:nvGrpSpPr>
          <p:grpSpPr bwMode="auto">
            <a:xfrm>
              <a:off x="1776" y="2544"/>
              <a:ext cx="2304" cy="144"/>
              <a:chOff x="912" y="1872"/>
              <a:chExt cx="2304" cy="144"/>
            </a:xfrm>
          </p:grpSpPr>
          <p:sp>
            <p:nvSpPr>
              <p:cNvPr id="77852" name="Rectangle 41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853" name="Line 42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54" name="Line 43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55" name="Line 44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56" name="Line 45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57" name="Line 46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58" name="Line 47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59" name="Line 48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60" name="Line 49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61" name="Line 50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62" name="Line 51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63" name="Line 52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64" name="Line 53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65" name="Line 54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66" name="Line 55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67" name="Line 56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7834" name="Group 57"/>
            <p:cNvGrpSpPr>
              <a:grpSpLocks/>
            </p:cNvGrpSpPr>
            <p:nvPr/>
          </p:nvGrpSpPr>
          <p:grpSpPr bwMode="auto">
            <a:xfrm>
              <a:off x="1776" y="3120"/>
              <a:ext cx="2304" cy="144"/>
              <a:chOff x="912" y="1872"/>
              <a:chExt cx="2304" cy="144"/>
            </a:xfrm>
          </p:grpSpPr>
          <p:sp>
            <p:nvSpPr>
              <p:cNvPr id="77836" name="Rectangle 58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837" name="Line 59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38" name="Line 60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39" name="Line 61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40" name="Line 62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41" name="Line 63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42" name="Line 64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43" name="Line 65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44" name="Line 66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45" name="Line 67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46" name="Line 68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47" name="Line 69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48" name="Line 70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49" name="Line 71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50" name="Line 72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851" name="Line 73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835" name="Text Box 74"/>
            <p:cNvSpPr txBox="1">
              <a:spLocks noChangeArrowheads="1"/>
            </p:cNvSpPr>
            <p:nvPr/>
          </p:nvSpPr>
          <p:spPr bwMode="auto">
            <a:xfrm>
              <a:off x="2832" y="2784"/>
              <a:ext cx="1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：</a:t>
              </a:r>
            </a:p>
            <a:p>
              <a:pPr algn="ctr">
                <a:lnSpc>
                  <a:spcPct val="1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：</a:t>
              </a:r>
            </a:p>
          </p:txBody>
        </p:sp>
      </p:grpSp>
      <p:sp>
        <p:nvSpPr>
          <p:cNvPr id="593995" name="AutoShape 75"/>
          <p:cNvSpPr>
            <a:spLocks/>
          </p:cNvSpPr>
          <p:nvPr/>
        </p:nvSpPr>
        <p:spPr bwMode="auto">
          <a:xfrm>
            <a:off x="4800600" y="1543050"/>
            <a:ext cx="1828800" cy="762000"/>
          </a:xfrm>
          <a:prstGeom prst="borderCallout2">
            <a:avLst>
              <a:gd name="adj1" fmla="val 15000"/>
              <a:gd name="adj2" fmla="val -4167"/>
              <a:gd name="adj3" fmla="val 15000"/>
              <a:gd name="adj4" fmla="val -14931"/>
              <a:gd name="adj5" fmla="val 160833"/>
              <a:gd name="adj6" fmla="val -522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空字符</a:t>
            </a:r>
            <a:endParaRPr lang="zh-CN" altLang="en-US">
              <a:solidFill>
                <a:srgbClr val="CC3300"/>
              </a:solidFill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&lt; </a:t>
            </a:r>
            <a:r>
              <a:rPr lang="en-US" altLang="zh-CN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>
                <a:solidFill>
                  <a:schemeClr val="tx1"/>
                </a:solidFill>
              </a:rPr>
              <a:t>\0</a:t>
            </a:r>
            <a:r>
              <a:rPr lang="en-US" altLang="zh-CN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>
                <a:solidFill>
                  <a:schemeClr val="tx1"/>
                </a:solidFill>
              </a:rPr>
              <a:t>, char &gt;</a:t>
            </a:r>
          </a:p>
        </p:txBody>
      </p:sp>
      <p:sp>
        <p:nvSpPr>
          <p:cNvPr id="77829" name="Text Box 77"/>
          <p:cNvSpPr txBox="1">
            <a:spLocks noChangeArrowheads="1"/>
          </p:cNvSpPr>
          <p:nvPr/>
        </p:nvSpPr>
        <p:spPr bwMode="auto">
          <a:xfrm>
            <a:off x="1138238" y="1974850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</a:rPr>
              <a:t>存储阵列</a:t>
            </a:r>
          </a:p>
        </p:txBody>
      </p:sp>
      <p:sp>
        <p:nvSpPr>
          <p:cNvPr id="77830" name="Rectangle 80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762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1.3.2  </a:t>
            </a:r>
            <a:r>
              <a:rPr lang="zh-CN" altLang="en-US" sz="2400" b="1" smtClean="0">
                <a:solidFill>
                  <a:schemeClr val="accent2"/>
                </a:solidFill>
              </a:rPr>
              <a:t>数据存储</a:t>
            </a:r>
            <a:endParaRPr lang="zh-CN" altLang="en-US" sz="2400" b="1" smtClean="0">
              <a:solidFill>
                <a:schemeClr val="accent2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9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5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 descr="球体"/>
          <p:cNvSpPr>
            <a:spLocks noChangeArrowheads="1"/>
          </p:cNvSpPr>
          <p:nvPr/>
        </p:nvSpPr>
        <p:spPr bwMode="auto">
          <a:xfrm>
            <a:off x="1066800" y="1771650"/>
            <a:ext cx="7162800" cy="3810000"/>
          </a:xfrm>
          <a:prstGeom prst="rect">
            <a:avLst/>
          </a:prstGeom>
          <a:pattFill prst="sphere">
            <a:fgClr>
              <a:srgbClr val="D4FEAE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F9868"/>
            </a:prstShdw>
          </a:effectLst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sp>
        <p:nvSpPr>
          <p:cNvPr id="594949" name="AutoShape 5"/>
          <p:cNvSpPr>
            <a:spLocks/>
          </p:cNvSpPr>
          <p:nvPr/>
        </p:nvSpPr>
        <p:spPr bwMode="auto">
          <a:xfrm>
            <a:off x="2819400" y="1543050"/>
            <a:ext cx="1828800" cy="762000"/>
          </a:xfrm>
          <a:prstGeom prst="borderCallout2">
            <a:avLst>
              <a:gd name="adj1" fmla="val 15000"/>
              <a:gd name="adj2" fmla="val 104167"/>
              <a:gd name="adj3" fmla="val 15000"/>
              <a:gd name="adj4" fmla="val 114583"/>
              <a:gd name="adj5" fmla="val 165625"/>
              <a:gd name="adj6" fmla="val 15078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字符</a:t>
            </a:r>
            <a:r>
              <a:rPr lang="en-US" altLang="zh-CN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>
                <a:solidFill>
                  <a:schemeClr val="tx1"/>
                </a:solidFill>
              </a:rPr>
              <a:t>A</a:t>
            </a:r>
            <a:r>
              <a:rPr lang="en-US" altLang="zh-CN">
                <a:solidFill>
                  <a:schemeClr val="tx1"/>
                </a:solidFill>
                <a:latin typeface="Arial" charset="0"/>
              </a:rPr>
              <a:t>'</a:t>
            </a:r>
            <a:endParaRPr lang="en-US" altLang="zh-CN">
              <a:solidFill>
                <a:srgbClr val="CC3300"/>
              </a:solidFill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&lt; </a:t>
            </a:r>
            <a:r>
              <a:rPr lang="en-US" altLang="zh-CN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>
                <a:solidFill>
                  <a:schemeClr val="tx1"/>
                </a:solidFill>
              </a:rPr>
              <a:t>A</a:t>
            </a:r>
            <a:r>
              <a:rPr lang="en-US" altLang="zh-CN">
                <a:solidFill>
                  <a:schemeClr val="tx1"/>
                </a:solidFill>
                <a:latin typeface="Arial" charset="0"/>
              </a:rPr>
              <a:t>'</a:t>
            </a:r>
            <a:r>
              <a:rPr lang="en-US" altLang="zh-CN">
                <a:solidFill>
                  <a:schemeClr val="tx1"/>
                </a:solidFill>
              </a:rPr>
              <a:t>, char &gt;</a:t>
            </a:r>
          </a:p>
        </p:txBody>
      </p:sp>
      <p:grpSp>
        <p:nvGrpSpPr>
          <p:cNvPr id="78852" name="Group 6"/>
          <p:cNvGrpSpPr>
            <a:grpSpLocks/>
          </p:cNvGrpSpPr>
          <p:nvPr/>
        </p:nvGrpSpPr>
        <p:grpSpPr bwMode="auto">
          <a:xfrm>
            <a:off x="2819400" y="2838450"/>
            <a:ext cx="3657600" cy="2057400"/>
            <a:chOff x="1776" y="1968"/>
            <a:chExt cx="2304" cy="1296"/>
          </a:xfrm>
        </p:grpSpPr>
        <p:grpSp>
          <p:nvGrpSpPr>
            <p:cNvPr id="78855" name="Group 7"/>
            <p:cNvGrpSpPr>
              <a:grpSpLocks/>
            </p:cNvGrpSpPr>
            <p:nvPr/>
          </p:nvGrpSpPr>
          <p:grpSpPr bwMode="auto">
            <a:xfrm>
              <a:off x="1776" y="1968"/>
              <a:ext cx="2304" cy="144"/>
              <a:chOff x="1776" y="1968"/>
              <a:chExt cx="2304" cy="144"/>
            </a:xfrm>
          </p:grpSpPr>
          <p:sp>
            <p:nvSpPr>
              <p:cNvPr id="594952" name="Rectangle 8"/>
              <p:cNvSpPr>
                <a:spLocks noChangeArrowheads="1"/>
              </p:cNvSpPr>
              <p:nvPr/>
            </p:nvSpPr>
            <p:spPr bwMode="auto">
              <a:xfrm>
                <a:off x="1776" y="1968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600">
                    <a:solidFill>
                      <a:schemeClr val="tx1"/>
                    </a:solidFill>
                  </a:rPr>
                  <a:t>0  0  0   0  0   0  0   0  </a:t>
                </a:r>
                <a:r>
                  <a:rPr lang="en-US" altLang="zh-CN" sz="1600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0   1  0   0  0   0  0   1</a:t>
                </a:r>
              </a:p>
            </p:txBody>
          </p:sp>
          <p:sp>
            <p:nvSpPr>
              <p:cNvPr id="78909" name="Line 9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10" name="Line 10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11" name="Line 11"/>
              <p:cNvSpPr>
                <a:spLocks noChangeShapeType="1"/>
              </p:cNvSpPr>
              <p:nvPr/>
            </p:nvSpPr>
            <p:spPr bwMode="auto">
              <a:xfrm>
                <a:off x="2208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12" name="Line 12"/>
              <p:cNvSpPr>
                <a:spLocks noChangeShapeType="1"/>
              </p:cNvSpPr>
              <p:nvPr/>
            </p:nvSpPr>
            <p:spPr bwMode="auto">
              <a:xfrm>
                <a:off x="2352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13" name="Line 13"/>
              <p:cNvSpPr>
                <a:spLocks noChangeShapeType="1"/>
              </p:cNvSpPr>
              <p:nvPr/>
            </p:nvSpPr>
            <p:spPr bwMode="auto">
              <a:xfrm>
                <a:off x="2496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14" name="Line 14"/>
              <p:cNvSpPr>
                <a:spLocks noChangeShapeType="1"/>
              </p:cNvSpPr>
              <p:nvPr/>
            </p:nvSpPr>
            <p:spPr bwMode="auto">
              <a:xfrm>
                <a:off x="2640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15" name="Line 15"/>
              <p:cNvSpPr>
                <a:spLocks noChangeShapeType="1"/>
              </p:cNvSpPr>
              <p:nvPr/>
            </p:nvSpPr>
            <p:spPr bwMode="auto">
              <a:xfrm>
                <a:off x="2784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16" name="Line 16"/>
              <p:cNvSpPr>
                <a:spLocks noChangeShapeType="1"/>
              </p:cNvSpPr>
              <p:nvPr/>
            </p:nvSpPr>
            <p:spPr bwMode="auto">
              <a:xfrm>
                <a:off x="2928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17" name="Line 17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18" name="Line 18"/>
              <p:cNvSpPr>
                <a:spLocks noChangeShapeType="1"/>
              </p:cNvSpPr>
              <p:nvPr/>
            </p:nvSpPr>
            <p:spPr bwMode="auto">
              <a:xfrm>
                <a:off x="3216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19" name="Line 19"/>
              <p:cNvSpPr>
                <a:spLocks noChangeShapeType="1"/>
              </p:cNvSpPr>
              <p:nvPr/>
            </p:nvSpPr>
            <p:spPr bwMode="auto">
              <a:xfrm>
                <a:off x="3360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20" name="Line 20"/>
              <p:cNvSpPr>
                <a:spLocks noChangeShapeType="1"/>
              </p:cNvSpPr>
              <p:nvPr/>
            </p:nvSpPr>
            <p:spPr bwMode="auto">
              <a:xfrm>
                <a:off x="3504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21" name="Line 21"/>
              <p:cNvSpPr>
                <a:spLocks noChangeShapeType="1"/>
              </p:cNvSpPr>
              <p:nvPr/>
            </p:nvSpPr>
            <p:spPr bwMode="auto">
              <a:xfrm>
                <a:off x="3648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22" name="Line 22"/>
              <p:cNvSpPr>
                <a:spLocks noChangeShapeType="1"/>
              </p:cNvSpPr>
              <p:nvPr/>
            </p:nvSpPr>
            <p:spPr bwMode="auto">
              <a:xfrm>
                <a:off x="3792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23" name="Line 23"/>
              <p:cNvSpPr>
                <a:spLocks noChangeShapeType="1"/>
              </p:cNvSpPr>
              <p:nvPr/>
            </p:nvSpPr>
            <p:spPr bwMode="auto">
              <a:xfrm>
                <a:off x="3936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8856" name="Group 24"/>
            <p:cNvGrpSpPr>
              <a:grpSpLocks/>
            </p:cNvGrpSpPr>
            <p:nvPr/>
          </p:nvGrpSpPr>
          <p:grpSpPr bwMode="auto">
            <a:xfrm>
              <a:off x="1776" y="2256"/>
              <a:ext cx="2304" cy="144"/>
              <a:chOff x="912" y="1872"/>
              <a:chExt cx="2304" cy="144"/>
            </a:xfrm>
          </p:grpSpPr>
          <p:sp>
            <p:nvSpPr>
              <p:cNvPr id="78892" name="Rectangle 25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893" name="Line 26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94" name="Line 27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95" name="Line 28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96" name="Line 29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97" name="Line 30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98" name="Line 31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99" name="Line 32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00" name="Line 33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01" name="Line 34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02" name="Line 35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03" name="Line 36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04" name="Line 37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05" name="Line 38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06" name="Line 39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907" name="Line 40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8857" name="Group 41"/>
            <p:cNvGrpSpPr>
              <a:grpSpLocks/>
            </p:cNvGrpSpPr>
            <p:nvPr/>
          </p:nvGrpSpPr>
          <p:grpSpPr bwMode="auto">
            <a:xfrm>
              <a:off x="1776" y="2544"/>
              <a:ext cx="2304" cy="144"/>
              <a:chOff x="912" y="1872"/>
              <a:chExt cx="2304" cy="144"/>
            </a:xfrm>
          </p:grpSpPr>
          <p:sp>
            <p:nvSpPr>
              <p:cNvPr id="78876" name="Rectangle 42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877" name="Line 43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78" name="Line 44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79" name="Line 45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80" name="Line 46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81" name="Line 47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82" name="Line 48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83" name="Line 49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84" name="Line 50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85" name="Line 51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86" name="Line 52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87" name="Line 53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88" name="Line 54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89" name="Line 55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90" name="Line 56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91" name="Line 57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8858" name="Group 58"/>
            <p:cNvGrpSpPr>
              <a:grpSpLocks/>
            </p:cNvGrpSpPr>
            <p:nvPr/>
          </p:nvGrpSpPr>
          <p:grpSpPr bwMode="auto">
            <a:xfrm>
              <a:off x="1776" y="3120"/>
              <a:ext cx="2304" cy="144"/>
              <a:chOff x="912" y="1872"/>
              <a:chExt cx="2304" cy="144"/>
            </a:xfrm>
          </p:grpSpPr>
          <p:sp>
            <p:nvSpPr>
              <p:cNvPr id="78860" name="Rectangle 59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861" name="Line 60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62" name="Line 61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63" name="Line 62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64" name="Line 63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65" name="Line 64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66" name="Line 65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67" name="Line 66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68" name="Line 67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69" name="Line 68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70" name="Line 69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71" name="Line 70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72" name="Line 71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73" name="Line 72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74" name="Line 73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75" name="Line 74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8859" name="Text Box 75"/>
            <p:cNvSpPr txBox="1">
              <a:spLocks noChangeArrowheads="1"/>
            </p:cNvSpPr>
            <p:nvPr/>
          </p:nvSpPr>
          <p:spPr bwMode="auto">
            <a:xfrm>
              <a:off x="2832" y="2784"/>
              <a:ext cx="1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：</a:t>
              </a:r>
            </a:p>
            <a:p>
              <a:pPr algn="ctr">
                <a:lnSpc>
                  <a:spcPct val="1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：</a:t>
              </a:r>
            </a:p>
          </p:txBody>
        </p:sp>
      </p:grpSp>
      <p:sp>
        <p:nvSpPr>
          <p:cNvPr id="78853" name="Text Box 77"/>
          <p:cNvSpPr txBox="1">
            <a:spLocks noChangeArrowheads="1"/>
          </p:cNvSpPr>
          <p:nvPr/>
        </p:nvSpPr>
        <p:spPr bwMode="auto">
          <a:xfrm>
            <a:off x="1138238" y="1974850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</a:rPr>
              <a:t>存储阵列</a:t>
            </a:r>
          </a:p>
        </p:txBody>
      </p:sp>
      <p:sp>
        <p:nvSpPr>
          <p:cNvPr id="78854" name="Rectangle 80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762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1.3.2  </a:t>
            </a:r>
            <a:r>
              <a:rPr lang="zh-CN" altLang="en-US" sz="2400" b="1" smtClean="0">
                <a:solidFill>
                  <a:schemeClr val="accent2"/>
                </a:solidFill>
              </a:rPr>
              <a:t>数据存储</a:t>
            </a:r>
            <a:endParaRPr lang="zh-CN" altLang="en-US" sz="2400" b="1" smtClean="0">
              <a:solidFill>
                <a:schemeClr val="accent2"/>
              </a:solidFill>
              <a:latin typeface="楷体_GB2312" pitchFamily="49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72198" y="50004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printf("%d",'A');//65</a:t>
            </a:r>
            <a:endParaRPr lang="zh-CN" altLang="en-US"/>
          </a:p>
        </p:txBody>
      </p:sp>
      <p:cxnSp>
        <p:nvCxnSpPr>
          <p:cNvPr id="78" name="直接箭头连接符 77"/>
          <p:cNvCxnSpPr/>
          <p:nvPr/>
        </p:nvCxnSpPr>
        <p:spPr bwMode="auto">
          <a:xfrm rot="5400000" flipH="1" flipV="1">
            <a:off x="5500694" y="1428736"/>
            <a:ext cx="1785950" cy="9286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直接连接符 82"/>
          <p:cNvCxnSpPr/>
          <p:nvPr/>
        </p:nvCxnSpPr>
        <p:spPr bwMode="auto">
          <a:xfrm>
            <a:off x="4643438" y="3143248"/>
            <a:ext cx="785818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85" name="直接连接符 84"/>
          <p:cNvCxnSpPr/>
          <p:nvPr/>
        </p:nvCxnSpPr>
        <p:spPr bwMode="auto">
          <a:xfrm>
            <a:off x="5143504" y="3143248"/>
            <a:ext cx="1785950" cy="15001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7072330" y="4286256"/>
            <a:ext cx="207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4</a:t>
            </a:r>
          </a:p>
          <a:p>
            <a:r>
              <a:rPr lang="zh-CN" altLang="en-US" smtClean="0">
                <a:solidFill>
                  <a:schemeClr val="accent1"/>
                </a:solidFill>
              </a:rPr>
              <a:t>以上</a:t>
            </a:r>
            <a:r>
              <a:rPr lang="en-US" altLang="zh-CN" smtClean="0">
                <a:solidFill>
                  <a:schemeClr val="accent1"/>
                </a:solidFill>
              </a:rPr>
              <a:t>8</a:t>
            </a:r>
            <a:r>
              <a:rPr lang="zh-CN" altLang="en-US" smtClean="0">
                <a:solidFill>
                  <a:schemeClr val="accent1"/>
                </a:solidFill>
              </a:rPr>
              <a:t>个位是</a:t>
            </a:r>
            <a:r>
              <a:rPr lang="en-US" altLang="zh-CN" smtClean="0">
                <a:solidFill>
                  <a:schemeClr val="accent1"/>
                </a:solidFill>
              </a:rPr>
              <a:t>16</a:t>
            </a:r>
            <a:r>
              <a:rPr lang="zh-CN" altLang="en-US" smtClean="0">
                <a:solidFill>
                  <a:schemeClr val="accent1"/>
                </a:solidFill>
              </a:rPr>
              <a:t>进制的</a:t>
            </a:r>
            <a:r>
              <a:rPr lang="en-US" altLang="zh-CN" smtClean="0">
                <a:solidFill>
                  <a:schemeClr val="accent1"/>
                </a:solidFill>
              </a:rPr>
              <a:t>41</a:t>
            </a:r>
            <a:r>
              <a:rPr lang="zh-CN" altLang="en-US" smtClean="0">
                <a:solidFill>
                  <a:schemeClr val="accent1"/>
                </a:solidFill>
              </a:rPr>
              <a:t>，也就是</a:t>
            </a:r>
            <a:r>
              <a:rPr lang="en-US" altLang="zh-CN" smtClean="0">
                <a:solidFill>
                  <a:schemeClr val="accent1"/>
                </a:solidFill>
              </a:rPr>
              <a:t>10</a:t>
            </a:r>
            <a:r>
              <a:rPr lang="zh-CN" altLang="en-US" smtClean="0">
                <a:solidFill>
                  <a:schemeClr val="accent1"/>
                </a:solidFill>
              </a:rPr>
              <a:t>进制的</a:t>
            </a:r>
            <a:r>
              <a:rPr lang="en-US" altLang="zh-CN" smtClean="0">
                <a:solidFill>
                  <a:schemeClr val="accent1"/>
                </a:solidFill>
              </a:rPr>
              <a:t>65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9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9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 descr="球体"/>
          <p:cNvSpPr>
            <a:spLocks noChangeArrowheads="1"/>
          </p:cNvSpPr>
          <p:nvPr/>
        </p:nvSpPr>
        <p:spPr bwMode="auto">
          <a:xfrm>
            <a:off x="1066800" y="1771650"/>
            <a:ext cx="7162800" cy="3810000"/>
          </a:xfrm>
          <a:prstGeom prst="rect">
            <a:avLst/>
          </a:prstGeom>
          <a:pattFill prst="sphere">
            <a:fgClr>
              <a:srgbClr val="D4FEAE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7F9868"/>
            </a:prstShdw>
          </a:effectLst>
        </p:spPr>
        <p:txBody>
          <a:bodyPr wrap="none" anchor="ctr"/>
          <a:lstStyle/>
          <a:p>
            <a:pPr algn="ctr"/>
            <a:endParaRPr lang="zh-CN" altLang="zh-CN" sz="2400" b="0">
              <a:solidFill>
                <a:schemeClr val="tx1"/>
              </a:solidFill>
            </a:endParaRPr>
          </a:p>
        </p:txBody>
      </p:sp>
      <p:sp>
        <p:nvSpPr>
          <p:cNvPr id="595973" name="AutoShape 5"/>
          <p:cNvSpPr>
            <a:spLocks/>
          </p:cNvSpPr>
          <p:nvPr/>
        </p:nvSpPr>
        <p:spPr bwMode="auto">
          <a:xfrm>
            <a:off x="5715000" y="1009650"/>
            <a:ext cx="1828800" cy="762000"/>
          </a:xfrm>
          <a:prstGeom prst="borderCallout2">
            <a:avLst>
              <a:gd name="adj1" fmla="val 15000"/>
              <a:gd name="adj2" fmla="val -4167"/>
              <a:gd name="adj3" fmla="val 15000"/>
              <a:gd name="adj4" fmla="val -16495"/>
              <a:gd name="adj5" fmla="val 206042"/>
              <a:gd name="adj6" fmla="val -5989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整型值</a:t>
            </a:r>
            <a:r>
              <a:rPr lang="en-US" altLang="zh-CN">
                <a:solidFill>
                  <a:schemeClr val="tx1"/>
                </a:solidFill>
              </a:rPr>
              <a:t>65</a:t>
            </a:r>
            <a:endParaRPr lang="en-US" altLang="zh-CN">
              <a:solidFill>
                <a:srgbClr val="CC3300"/>
              </a:solidFill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</a:rPr>
              <a:t>&lt; 65, int &gt;</a:t>
            </a:r>
          </a:p>
        </p:txBody>
      </p:sp>
      <p:grpSp>
        <p:nvGrpSpPr>
          <p:cNvPr id="79876" name="Group 6"/>
          <p:cNvGrpSpPr>
            <a:grpSpLocks/>
          </p:cNvGrpSpPr>
          <p:nvPr/>
        </p:nvGrpSpPr>
        <p:grpSpPr bwMode="auto">
          <a:xfrm>
            <a:off x="2819400" y="2838450"/>
            <a:ext cx="3657600" cy="2057400"/>
            <a:chOff x="1776" y="1968"/>
            <a:chExt cx="2304" cy="1296"/>
          </a:xfrm>
        </p:grpSpPr>
        <p:grpSp>
          <p:nvGrpSpPr>
            <p:cNvPr id="79879" name="Group 7"/>
            <p:cNvGrpSpPr>
              <a:grpSpLocks/>
            </p:cNvGrpSpPr>
            <p:nvPr/>
          </p:nvGrpSpPr>
          <p:grpSpPr bwMode="auto">
            <a:xfrm>
              <a:off x="1776" y="1968"/>
              <a:ext cx="2304" cy="144"/>
              <a:chOff x="1776" y="1968"/>
              <a:chExt cx="2304" cy="144"/>
            </a:xfrm>
          </p:grpSpPr>
          <p:sp>
            <p:nvSpPr>
              <p:cNvPr id="595976" name="Rectangle 8"/>
              <p:cNvSpPr>
                <a:spLocks noChangeArrowheads="1"/>
              </p:cNvSpPr>
              <p:nvPr/>
            </p:nvSpPr>
            <p:spPr bwMode="auto">
              <a:xfrm>
                <a:off x="1776" y="1968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zh-CN" sz="1600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0  0  0   0  0   0  0   0  0   1  0   0  0   0  0   1</a:t>
                </a:r>
              </a:p>
            </p:txBody>
          </p:sp>
          <p:sp>
            <p:nvSpPr>
              <p:cNvPr id="79933" name="Line 9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34" name="Line 10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35" name="Line 11"/>
              <p:cNvSpPr>
                <a:spLocks noChangeShapeType="1"/>
              </p:cNvSpPr>
              <p:nvPr/>
            </p:nvSpPr>
            <p:spPr bwMode="auto">
              <a:xfrm>
                <a:off x="2208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36" name="Line 12"/>
              <p:cNvSpPr>
                <a:spLocks noChangeShapeType="1"/>
              </p:cNvSpPr>
              <p:nvPr/>
            </p:nvSpPr>
            <p:spPr bwMode="auto">
              <a:xfrm>
                <a:off x="2352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37" name="Line 13"/>
              <p:cNvSpPr>
                <a:spLocks noChangeShapeType="1"/>
              </p:cNvSpPr>
              <p:nvPr/>
            </p:nvSpPr>
            <p:spPr bwMode="auto">
              <a:xfrm>
                <a:off x="2496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38" name="Line 14"/>
              <p:cNvSpPr>
                <a:spLocks noChangeShapeType="1"/>
              </p:cNvSpPr>
              <p:nvPr/>
            </p:nvSpPr>
            <p:spPr bwMode="auto">
              <a:xfrm>
                <a:off x="2640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39" name="Line 15"/>
              <p:cNvSpPr>
                <a:spLocks noChangeShapeType="1"/>
              </p:cNvSpPr>
              <p:nvPr/>
            </p:nvSpPr>
            <p:spPr bwMode="auto">
              <a:xfrm>
                <a:off x="2784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40" name="Line 16"/>
              <p:cNvSpPr>
                <a:spLocks noChangeShapeType="1"/>
              </p:cNvSpPr>
              <p:nvPr/>
            </p:nvSpPr>
            <p:spPr bwMode="auto">
              <a:xfrm>
                <a:off x="2928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41" name="Line 17"/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42" name="Line 18"/>
              <p:cNvSpPr>
                <a:spLocks noChangeShapeType="1"/>
              </p:cNvSpPr>
              <p:nvPr/>
            </p:nvSpPr>
            <p:spPr bwMode="auto">
              <a:xfrm>
                <a:off x="3216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43" name="Line 19"/>
              <p:cNvSpPr>
                <a:spLocks noChangeShapeType="1"/>
              </p:cNvSpPr>
              <p:nvPr/>
            </p:nvSpPr>
            <p:spPr bwMode="auto">
              <a:xfrm>
                <a:off x="3360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44" name="Line 20"/>
              <p:cNvSpPr>
                <a:spLocks noChangeShapeType="1"/>
              </p:cNvSpPr>
              <p:nvPr/>
            </p:nvSpPr>
            <p:spPr bwMode="auto">
              <a:xfrm>
                <a:off x="3504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45" name="Line 21"/>
              <p:cNvSpPr>
                <a:spLocks noChangeShapeType="1"/>
              </p:cNvSpPr>
              <p:nvPr/>
            </p:nvSpPr>
            <p:spPr bwMode="auto">
              <a:xfrm>
                <a:off x="3648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46" name="Line 22"/>
              <p:cNvSpPr>
                <a:spLocks noChangeShapeType="1"/>
              </p:cNvSpPr>
              <p:nvPr/>
            </p:nvSpPr>
            <p:spPr bwMode="auto">
              <a:xfrm>
                <a:off x="3792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47" name="Line 23"/>
              <p:cNvSpPr>
                <a:spLocks noChangeShapeType="1"/>
              </p:cNvSpPr>
              <p:nvPr/>
            </p:nvSpPr>
            <p:spPr bwMode="auto">
              <a:xfrm>
                <a:off x="3936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9880" name="Group 24"/>
            <p:cNvGrpSpPr>
              <a:grpSpLocks/>
            </p:cNvGrpSpPr>
            <p:nvPr/>
          </p:nvGrpSpPr>
          <p:grpSpPr bwMode="auto">
            <a:xfrm>
              <a:off x="1776" y="2256"/>
              <a:ext cx="2304" cy="144"/>
              <a:chOff x="912" y="1872"/>
              <a:chExt cx="2304" cy="144"/>
            </a:xfrm>
          </p:grpSpPr>
          <p:sp>
            <p:nvSpPr>
              <p:cNvPr id="79916" name="Rectangle 25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917" name="Line 26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18" name="Line 27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19" name="Line 28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20" name="Line 29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21" name="Line 30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22" name="Line 31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23" name="Line 32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24" name="Line 33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25" name="Line 34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26" name="Line 35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27" name="Line 36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28" name="Line 37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29" name="Line 38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30" name="Line 39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31" name="Line 40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9881" name="Group 41"/>
            <p:cNvGrpSpPr>
              <a:grpSpLocks/>
            </p:cNvGrpSpPr>
            <p:nvPr/>
          </p:nvGrpSpPr>
          <p:grpSpPr bwMode="auto">
            <a:xfrm>
              <a:off x="1776" y="2544"/>
              <a:ext cx="2304" cy="144"/>
              <a:chOff x="912" y="1872"/>
              <a:chExt cx="2304" cy="144"/>
            </a:xfrm>
          </p:grpSpPr>
          <p:sp>
            <p:nvSpPr>
              <p:cNvPr id="79900" name="Rectangle 42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901" name="Line 43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02" name="Line 44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03" name="Line 45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04" name="Line 46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05" name="Line 47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06" name="Line 48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07" name="Line 49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08" name="Line 50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09" name="Line 51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10" name="Line 52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11" name="Line 53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12" name="Line 54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13" name="Line 55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14" name="Line 56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15" name="Line 57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9882" name="Group 58"/>
            <p:cNvGrpSpPr>
              <a:grpSpLocks/>
            </p:cNvGrpSpPr>
            <p:nvPr/>
          </p:nvGrpSpPr>
          <p:grpSpPr bwMode="auto">
            <a:xfrm>
              <a:off x="1776" y="3120"/>
              <a:ext cx="2304" cy="144"/>
              <a:chOff x="912" y="1872"/>
              <a:chExt cx="2304" cy="144"/>
            </a:xfrm>
          </p:grpSpPr>
          <p:sp>
            <p:nvSpPr>
              <p:cNvPr id="79884" name="Rectangle 59"/>
              <p:cNvSpPr>
                <a:spLocks noChangeArrowheads="1"/>
              </p:cNvSpPr>
              <p:nvPr/>
            </p:nvSpPr>
            <p:spPr bwMode="auto">
              <a:xfrm>
                <a:off x="912" y="1872"/>
                <a:ext cx="2304" cy="14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885" name="Line 60"/>
              <p:cNvSpPr>
                <a:spLocks noChangeShapeType="1"/>
              </p:cNvSpPr>
              <p:nvPr/>
            </p:nvSpPr>
            <p:spPr bwMode="auto">
              <a:xfrm>
                <a:off x="105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86" name="Line 61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87" name="Line 62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88" name="Line 63"/>
              <p:cNvSpPr>
                <a:spLocks noChangeShapeType="1"/>
              </p:cNvSpPr>
              <p:nvPr/>
            </p:nvSpPr>
            <p:spPr bwMode="auto">
              <a:xfrm>
                <a:off x="148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89" name="Line 64"/>
              <p:cNvSpPr>
                <a:spLocks noChangeShapeType="1"/>
              </p:cNvSpPr>
              <p:nvPr/>
            </p:nvSpPr>
            <p:spPr bwMode="auto">
              <a:xfrm>
                <a:off x="16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90" name="Line 65"/>
              <p:cNvSpPr>
                <a:spLocks noChangeShapeType="1"/>
              </p:cNvSpPr>
              <p:nvPr/>
            </p:nvSpPr>
            <p:spPr bwMode="auto">
              <a:xfrm>
                <a:off x="177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91" name="Line 66"/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92" name="Line 67"/>
              <p:cNvSpPr>
                <a:spLocks noChangeShapeType="1"/>
              </p:cNvSpPr>
              <p:nvPr/>
            </p:nvSpPr>
            <p:spPr bwMode="auto">
              <a:xfrm>
                <a:off x="206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93" name="Line 68"/>
              <p:cNvSpPr>
                <a:spLocks noChangeShapeType="1"/>
              </p:cNvSpPr>
              <p:nvPr/>
            </p:nvSpPr>
            <p:spPr bwMode="auto">
              <a:xfrm>
                <a:off x="220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94" name="Line 69"/>
              <p:cNvSpPr>
                <a:spLocks noChangeShapeType="1"/>
              </p:cNvSpPr>
              <p:nvPr/>
            </p:nvSpPr>
            <p:spPr bwMode="auto">
              <a:xfrm>
                <a:off x="235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95" name="Line 70"/>
              <p:cNvSpPr>
                <a:spLocks noChangeShapeType="1"/>
              </p:cNvSpPr>
              <p:nvPr/>
            </p:nvSpPr>
            <p:spPr bwMode="auto">
              <a:xfrm>
                <a:off x="2496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96" name="Line 71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97" name="Line 72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98" name="Line 73"/>
              <p:cNvSpPr>
                <a:spLocks noChangeShapeType="1"/>
              </p:cNvSpPr>
              <p:nvPr/>
            </p:nvSpPr>
            <p:spPr bwMode="auto">
              <a:xfrm>
                <a:off x="29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899" name="Line 74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9883" name="Text Box 75"/>
            <p:cNvSpPr txBox="1">
              <a:spLocks noChangeArrowheads="1"/>
            </p:cNvSpPr>
            <p:nvPr/>
          </p:nvSpPr>
          <p:spPr bwMode="auto">
            <a:xfrm>
              <a:off x="2832" y="2784"/>
              <a:ext cx="1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：</a:t>
              </a:r>
            </a:p>
            <a:p>
              <a:pPr algn="ctr">
                <a:lnSpc>
                  <a:spcPct val="10000"/>
                </a:lnSpc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</a:rPr>
                <a:t>：</a:t>
              </a:r>
            </a:p>
          </p:txBody>
        </p:sp>
      </p:grpSp>
      <p:sp>
        <p:nvSpPr>
          <p:cNvPr id="79877" name="Text Box 77"/>
          <p:cNvSpPr txBox="1">
            <a:spLocks noChangeArrowheads="1"/>
          </p:cNvSpPr>
          <p:nvPr/>
        </p:nvSpPr>
        <p:spPr bwMode="auto">
          <a:xfrm>
            <a:off x="1138238" y="1974850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</a:rPr>
              <a:t>存储阵列</a:t>
            </a:r>
          </a:p>
        </p:txBody>
      </p:sp>
      <p:sp>
        <p:nvSpPr>
          <p:cNvPr id="79878" name="Rectangle 80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762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1.3.2  </a:t>
            </a:r>
            <a:r>
              <a:rPr lang="zh-CN" altLang="en-US" sz="2400" b="1" smtClean="0">
                <a:solidFill>
                  <a:schemeClr val="accent2"/>
                </a:solidFill>
              </a:rPr>
              <a:t>数据存储</a:t>
            </a:r>
            <a:endParaRPr lang="zh-CN" altLang="en-US" sz="2400" b="1" smtClean="0">
              <a:solidFill>
                <a:schemeClr val="accent2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9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3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76250"/>
            <a:ext cx="5638800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chemeClr val="accent2"/>
                </a:solidFill>
                <a:latin typeface="楷体_GB2312" pitchFamily="49" charset="-122"/>
              </a:rPr>
              <a:t>1.3.3  </a:t>
            </a:r>
            <a:r>
              <a:rPr lang="zh-CN" altLang="en-US" sz="2400" b="1" smtClean="0">
                <a:solidFill>
                  <a:schemeClr val="accent2"/>
                </a:solidFill>
              </a:rPr>
              <a:t>基本类型</a:t>
            </a:r>
            <a:r>
              <a:rPr lang="zh-CN" altLang="en-US" sz="100" b="1" smtClean="0">
                <a:solidFill>
                  <a:schemeClr val="bg1"/>
                </a:solidFill>
                <a:latin typeface="楷体_GB2312" pitchFamily="49" charset="-122"/>
              </a:rPr>
              <a:t> </a:t>
            </a:r>
          </a:p>
        </p:txBody>
      </p:sp>
      <p:graphicFrame>
        <p:nvGraphicFramePr>
          <p:cNvPr id="596996" name="Object 4"/>
          <p:cNvGraphicFramePr>
            <a:graphicFrameLocks noChangeAspect="1"/>
          </p:cNvGraphicFramePr>
          <p:nvPr/>
        </p:nvGraphicFramePr>
        <p:xfrm>
          <a:off x="250825" y="2378075"/>
          <a:ext cx="8612188" cy="3124200"/>
        </p:xfrm>
        <a:graphic>
          <a:graphicData uri="http://schemas.openxmlformats.org/presentationml/2006/ole">
            <p:oleObj spid="_x0000_s2050" name="Document" r:id="rId3" imgW="6387480" imgH="2593800" progId="Word.Document.8">
              <p:embed/>
            </p:oleObj>
          </a:graphicData>
        </a:graphic>
      </p:graphicFrame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755650" y="18669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常用数据类型描述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9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build="p" autoUpdateAnimBg="0" advAuto="1000"/>
      <p:bldP spid="596997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Text Box 2"/>
          <p:cNvSpPr txBox="1">
            <a:spLocks noChangeArrowheads="1"/>
          </p:cNvSpPr>
          <p:nvPr/>
        </p:nvSpPr>
        <p:spPr bwMode="auto">
          <a:xfrm>
            <a:off x="6477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 b="0">
                <a:solidFill>
                  <a:srgbClr val="CC0000"/>
                </a:solidFill>
              </a:rPr>
              <a:t> </a:t>
            </a:r>
          </a:p>
        </p:txBody>
      </p:sp>
      <p:graphicFrame>
        <p:nvGraphicFramePr>
          <p:cNvPr id="598079" name="Group 63"/>
          <p:cNvGraphicFramePr>
            <a:graphicFrameLocks noGrp="1"/>
          </p:cNvGraphicFramePr>
          <p:nvPr/>
        </p:nvGraphicFramePr>
        <p:xfrm>
          <a:off x="533400" y="1700213"/>
          <a:ext cx="8039100" cy="4090988"/>
        </p:xfrm>
        <a:graphic>
          <a:graphicData uri="http://schemas.openxmlformats.org/drawingml/2006/table">
            <a:tbl>
              <a:tblPr/>
              <a:tblGrid>
                <a:gridCol w="2247900"/>
                <a:gridCol w="1905000"/>
                <a:gridCol w="914400"/>
                <a:gridCol w="29718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类型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说明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字节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范围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short [int]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短整型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-32768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～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32767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signed short [</a:t>
                      </a:r>
                      <a:r>
                        <a:rPr kumimoji="1" lang="en-US" altLang="zh-CN" sz="1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int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有符号短整型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-32768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～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32767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unsigned short [int]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无符号短整型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0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～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65535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整型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-2147483648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～ 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2147483647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signed [int]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有符号整型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-2147483648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～ 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2147483647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unsigned [int]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无符号整型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0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～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4294967295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long [int]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长整型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-2147483648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～ 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2147483647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signed long [int]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有符号长整型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-2147483648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～ 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2147483647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unsigned long [int]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无符号长整型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0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～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4294967295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98080" name="Text Box 64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8" grpId="0" autoUpdateAnimBg="0"/>
      <p:bldP spid="59808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Text Box 2"/>
          <p:cNvSpPr txBox="1">
            <a:spLocks noChangeArrowheads="1"/>
          </p:cNvSpPr>
          <p:nvPr/>
        </p:nvSpPr>
        <p:spPr bwMode="auto">
          <a:xfrm>
            <a:off x="685800" y="1673225"/>
            <a:ext cx="50450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十进制  </a:t>
            </a:r>
            <a:r>
              <a:rPr lang="en-US" altLang="zh-CN" sz="2000">
                <a:solidFill>
                  <a:srgbClr val="0000CC"/>
                </a:solidFill>
              </a:rPr>
              <a:t>( Decimal , base 10 )</a:t>
            </a:r>
          </a:p>
        </p:txBody>
      </p:sp>
      <p:sp>
        <p:nvSpPr>
          <p:cNvPr id="599043" name="Rectangle 3"/>
          <p:cNvSpPr>
            <a:spLocks noChangeArrowheads="1"/>
          </p:cNvSpPr>
          <p:nvPr/>
        </p:nvSpPr>
        <p:spPr bwMode="auto">
          <a:xfrm>
            <a:off x="838200" y="2479675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3200400" y="3141663"/>
            <a:ext cx="27162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[+] | -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81926" name="Text Box 9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2" grpId="0" autoUpdateAnimBg="0"/>
      <p:bldP spid="599043" grpId="0" autoUpdateAnimBg="0"/>
      <p:bldP spid="59904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1052513"/>
            <a:ext cx="40386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double r, girth, area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3333FF"/>
                </a:solidFill>
              </a:rPr>
              <a:t>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 b="0">
                <a:solidFill>
                  <a:schemeClr val="tx1"/>
                </a:solidFill>
              </a:rPr>
              <a:t>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39652" name="AutoShape 4"/>
          <p:cNvSpPr>
            <a:spLocks/>
          </p:cNvSpPr>
          <p:nvPr/>
        </p:nvSpPr>
        <p:spPr bwMode="auto">
          <a:xfrm>
            <a:off x="4876800" y="2971800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26444"/>
              <a:gd name="adj5" fmla="val 221616"/>
              <a:gd name="adj6" fmla="val -9903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计算周长和面积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2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十进制  </a:t>
            </a:r>
            <a:r>
              <a:rPr lang="en-US" altLang="zh-CN" sz="2000">
                <a:solidFill>
                  <a:srgbClr val="0000CC"/>
                </a:solidFill>
              </a:rPr>
              <a:t>( Decimal , base 10 )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200400" y="3141663"/>
            <a:ext cx="27162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[+] | - </a:t>
            </a:r>
            <a:r>
              <a:rPr lang="en-US" altLang="zh-CN" sz="2400" i="1">
                <a:solidFill>
                  <a:srgbClr val="0000CC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600068" name="AutoShape 4"/>
          <p:cNvSpPr>
            <a:spLocks/>
          </p:cNvSpPr>
          <p:nvPr/>
        </p:nvSpPr>
        <p:spPr bwMode="auto">
          <a:xfrm>
            <a:off x="1116013" y="4208463"/>
            <a:ext cx="2693987" cy="914400"/>
          </a:xfrm>
          <a:prstGeom prst="borderCallout2">
            <a:avLst>
              <a:gd name="adj1" fmla="val 12500"/>
              <a:gd name="adj2" fmla="val 102829"/>
              <a:gd name="adj3" fmla="val 12500"/>
              <a:gd name="adj4" fmla="val 111019"/>
              <a:gd name="adj5" fmla="val -58162"/>
              <a:gd name="adj6" fmla="val 11956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0</a:t>
            </a:r>
            <a:r>
              <a:rPr lang="zh-CN" altLang="en-US" sz="2000">
                <a:solidFill>
                  <a:schemeClr val="tx1"/>
                </a:solidFill>
              </a:rPr>
              <a:t>～</a:t>
            </a:r>
            <a:r>
              <a:rPr lang="en-US" altLang="zh-CN" sz="2000">
                <a:solidFill>
                  <a:schemeClr val="tx1"/>
                </a:solidFill>
              </a:rPr>
              <a:t>9 </a:t>
            </a:r>
            <a:r>
              <a:rPr lang="zh-CN" altLang="en-US" sz="2000">
                <a:solidFill>
                  <a:schemeClr val="tx1"/>
                </a:solidFill>
              </a:rPr>
              <a:t>数字串</a:t>
            </a:r>
          </a:p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CC0000"/>
                </a:solidFill>
              </a:rPr>
              <a:t>第一个数字必须非</a:t>
            </a:r>
            <a:r>
              <a:rPr lang="en-US" altLang="zh-CN" sz="2000">
                <a:solidFill>
                  <a:srgbClr val="CC0000"/>
                </a:solidFill>
              </a:rPr>
              <a:t>0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838200" y="24685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  <p:sp>
        <p:nvSpPr>
          <p:cNvPr id="82951" name="Text Box 10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8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200400" y="3141663"/>
            <a:ext cx="27162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[+] | -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 [ </a:t>
            </a:r>
            <a:r>
              <a:rPr lang="en-US" altLang="zh-CN" sz="2400">
                <a:solidFill>
                  <a:srgbClr val="0000CC"/>
                </a:solidFill>
              </a:rPr>
              <a:t>L</a:t>
            </a:r>
            <a:r>
              <a:rPr lang="en-US" altLang="zh-CN" sz="2400">
                <a:solidFill>
                  <a:schemeClr val="tx1"/>
                </a:solidFill>
              </a:rPr>
              <a:t> | </a:t>
            </a:r>
            <a:r>
              <a:rPr lang="en-US" altLang="zh-CN" sz="2400">
                <a:solidFill>
                  <a:srgbClr val="0000CC"/>
                </a:solidFill>
              </a:rPr>
              <a:t>l</a:t>
            </a:r>
            <a:r>
              <a:rPr lang="en-US" altLang="zh-CN" sz="2400">
                <a:solidFill>
                  <a:schemeClr val="tx1"/>
                </a:solidFill>
              </a:rPr>
              <a:t> ]</a:t>
            </a:r>
          </a:p>
        </p:txBody>
      </p:sp>
      <p:sp>
        <p:nvSpPr>
          <p:cNvPr id="601091" name="AutoShape 3"/>
          <p:cNvSpPr>
            <a:spLocks/>
          </p:cNvSpPr>
          <p:nvPr/>
        </p:nvSpPr>
        <p:spPr bwMode="auto">
          <a:xfrm>
            <a:off x="5943600" y="4208463"/>
            <a:ext cx="2286000" cy="990600"/>
          </a:xfrm>
          <a:prstGeom prst="borderCallout2">
            <a:avLst>
              <a:gd name="adj1" fmla="val 11537"/>
              <a:gd name="adj2" fmla="val -3333"/>
              <a:gd name="adj3" fmla="val 11537"/>
              <a:gd name="adj4" fmla="val -11597"/>
              <a:gd name="adj5" fmla="val -53685"/>
              <a:gd name="adj6" fmla="val -2027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可选 </a:t>
            </a:r>
            <a:r>
              <a:rPr lang="en-US" altLang="zh-CN" sz="2000">
                <a:solidFill>
                  <a:srgbClr val="0000CC"/>
                </a:solidFill>
              </a:rPr>
              <a:t>L</a:t>
            </a:r>
            <a:r>
              <a:rPr lang="en-US" altLang="zh-CN" sz="2000">
                <a:solidFill>
                  <a:schemeClr val="tx1"/>
                </a:solidFill>
              </a:rPr>
              <a:t> or </a:t>
            </a:r>
            <a:r>
              <a:rPr lang="en-US" altLang="zh-CN" sz="2000">
                <a:solidFill>
                  <a:srgbClr val="0000CC"/>
                </a:solidFill>
              </a:rPr>
              <a:t>l</a:t>
            </a:r>
            <a:r>
              <a:rPr lang="en-US" altLang="zh-CN" sz="200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指定 </a:t>
            </a:r>
            <a:r>
              <a:rPr lang="en-US" altLang="zh-CN" sz="2000">
                <a:solidFill>
                  <a:schemeClr val="tx1"/>
                </a:solidFill>
              </a:rPr>
              <a:t>long int 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85800" y="1657350"/>
            <a:ext cx="50450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十进制  </a:t>
            </a:r>
            <a:r>
              <a:rPr lang="en-US" altLang="zh-CN" sz="2000">
                <a:solidFill>
                  <a:srgbClr val="0000CC"/>
                </a:solidFill>
              </a:rPr>
              <a:t>( Decimal , base 10 )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838200" y="2463800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  <p:sp>
        <p:nvSpPr>
          <p:cNvPr id="83975" name="Text Box 10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Text Box 2"/>
          <p:cNvSpPr txBox="1">
            <a:spLocks noChangeArrowheads="1"/>
          </p:cNvSpPr>
          <p:nvPr/>
        </p:nvSpPr>
        <p:spPr bwMode="auto">
          <a:xfrm>
            <a:off x="898525" y="3821113"/>
            <a:ext cx="4410075" cy="1644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23	-45	101	+55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23L	-45L	101L	+55L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200400" y="3141663"/>
            <a:ext cx="27162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[+] | - </a:t>
            </a:r>
            <a:r>
              <a:rPr lang="en-US" altLang="zh-CN" sz="2400" i="1">
                <a:solidFill>
                  <a:schemeClr val="tx1"/>
                </a:solidFill>
              </a:rPr>
              <a:t>Digits</a:t>
            </a:r>
            <a:r>
              <a:rPr lang="en-US" altLang="zh-CN" sz="2400">
                <a:solidFill>
                  <a:schemeClr val="tx1"/>
                </a:solidFill>
              </a:rPr>
              <a:t>  [ </a:t>
            </a:r>
            <a:r>
              <a:rPr lang="en-US" altLang="zh-CN" sz="2400">
                <a:solidFill>
                  <a:srgbClr val="0000CC"/>
                </a:solidFill>
              </a:rPr>
              <a:t>L</a:t>
            </a:r>
            <a:r>
              <a:rPr lang="en-US" altLang="zh-CN" sz="2400">
                <a:solidFill>
                  <a:schemeClr val="tx1"/>
                </a:solidFill>
              </a:rPr>
              <a:t> | </a:t>
            </a:r>
            <a:r>
              <a:rPr lang="en-US" altLang="zh-CN" sz="2400">
                <a:solidFill>
                  <a:srgbClr val="0000CC"/>
                </a:solidFill>
              </a:rPr>
              <a:t>l</a:t>
            </a:r>
            <a:r>
              <a:rPr lang="en-US" altLang="zh-CN" sz="2400">
                <a:solidFill>
                  <a:schemeClr val="tx1"/>
                </a:solidFill>
              </a:rPr>
              <a:t> ]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85800" y="1673225"/>
            <a:ext cx="50450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十进制  </a:t>
            </a:r>
            <a:r>
              <a:rPr lang="en-US" altLang="zh-CN" sz="2000">
                <a:solidFill>
                  <a:srgbClr val="0000CC"/>
                </a:solidFill>
              </a:rPr>
              <a:t>( Decimal , base 10 )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838200" y="2479675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  <p:sp>
        <p:nvSpPr>
          <p:cNvPr id="84999" name="Text Box 10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0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4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Text Box 2"/>
          <p:cNvSpPr txBox="1">
            <a:spLocks noChangeArrowheads="1"/>
          </p:cNvSpPr>
          <p:nvPr/>
        </p:nvSpPr>
        <p:spPr bwMode="auto">
          <a:xfrm>
            <a:off x="685800" y="1673225"/>
            <a:ext cx="50450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八进制  </a:t>
            </a:r>
            <a:r>
              <a:rPr lang="en-US" altLang="zh-CN" sz="2000">
                <a:solidFill>
                  <a:srgbClr val="0000CC"/>
                </a:solidFill>
              </a:rPr>
              <a:t>( Octal,  base 8 )</a:t>
            </a: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3357563" y="3141663"/>
            <a:ext cx="26193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chemeClr val="tx1"/>
                </a:solidFill>
              </a:rPr>
              <a:t>OctalDigits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603141" name="Rectangle 5"/>
          <p:cNvSpPr>
            <a:spLocks noChangeArrowheads="1"/>
          </p:cNvSpPr>
          <p:nvPr/>
        </p:nvSpPr>
        <p:spPr bwMode="auto">
          <a:xfrm>
            <a:off x="838200" y="2479675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8" grpId="0" autoUpdateAnimBg="0"/>
      <p:bldP spid="603139" grpId="0" autoUpdateAnimBg="0"/>
      <p:bldP spid="603141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357563" y="3141663"/>
            <a:ext cx="26193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rgbClr val="0000CC"/>
                </a:solidFill>
              </a:rPr>
              <a:t>OctalDigits</a:t>
            </a:r>
            <a:r>
              <a:rPr lang="en-US" altLang="zh-CN" sz="2400">
                <a:solidFill>
                  <a:srgbClr val="0000CC"/>
                </a:solidFill>
              </a:rPr>
              <a:t> </a:t>
            </a:r>
            <a:r>
              <a:rPr lang="en-US" altLang="zh-CN" sz="2400">
                <a:solidFill>
                  <a:schemeClr val="tx1"/>
                </a:solidFill>
              </a:rPr>
              <a:t> [ L | l ]</a:t>
            </a:r>
          </a:p>
        </p:txBody>
      </p:sp>
      <p:sp>
        <p:nvSpPr>
          <p:cNvPr id="604163" name="AutoShape 3"/>
          <p:cNvSpPr>
            <a:spLocks/>
          </p:cNvSpPr>
          <p:nvPr/>
        </p:nvSpPr>
        <p:spPr bwMode="auto">
          <a:xfrm>
            <a:off x="762000" y="4208463"/>
            <a:ext cx="2514600" cy="914400"/>
          </a:xfrm>
          <a:prstGeom prst="borderCallout2">
            <a:avLst>
              <a:gd name="adj1" fmla="val 12500"/>
              <a:gd name="adj2" fmla="val 103032"/>
              <a:gd name="adj3" fmla="val 12500"/>
              <a:gd name="adj4" fmla="val 114773"/>
              <a:gd name="adj5" fmla="val -58162"/>
              <a:gd name="adj6" fmla="val 1270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0</a:t>
            </a:r>
            <a:r>
              <a:rPr lang="zh-CN" altLang="en-US" sz="2000">
                <a:solidFill>
                  <a:schemeClr val="tx1"/>
                </a:solidFill>
              </a:rPr>
              <a:t>～</a:t>
            </a:r>
            <a:r>
              <a:rPr lang="en-US" altLang="zh-CN" sz="2000">
                <a:solidFill>
                  <a:schemeClr val="tx1"/>
                </a:solidFill>
              </a:rPr>
              <a:t>7 </a:t>
            </a:r>
            <a:r>
              <a:rPr lang="zh-CN" altLang="en-US" sz="2000">
                <a:solidFill>
                  <a:schemeClr val="tx1"/>
                </a:solidFill>
              </a:rPr>
              <a:t>数字串</a:t>
            </a:r>
          </a:p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CC0000"/>
                </a:solidFill>
              </a:rPr>
              <a:t>必须以数字 </a:t>
            </a:r>
            <a:r>
              <a:rPr lang="en-US" altLang="zh-CN" sz="2000">
                <a:solidFill>
                  <a:srgbClr val="CC0000"/>
                </a:solidFill>
              </a:rPr>
              <a:t>0 </a:t>
            </a:r>
            <a:r>
              <a:rPr lang="zh-CN" altLang="en-US" sz="2000">
                <a:solidFill>
                  <a:srgbClr val="CC0000"/>
                </a:solidFill>
              </a:rPr>
              <a:t>为前缀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八进制  </a:t>
            </a:r>
            <a:r>
              <a:rPr lang="en-US" altLang="zh-CN" sz="2000">
                <a:solidFill>
                  <a:srgbClr val="0000CC"/>
                </a:solidFill>
              </a:rPr>
              <a:t>( Octal,  base 8 )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838200" y="24685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  <p:sp>
        <p:nvSpPr>
          <p:cNvPr id="87047" name="Text Box 10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357563" y="3141663"/>
            <a:ext cx="26193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chemeClr val="tx1"/>
                </a:solidFill>
              </a:rPr>
              <a:t>OctalDigits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605187" name="Text Box 3"/>
          <p:cNvSpPr txBox="1">
            <a:spLocks noChangeArrowheads="1"/>
          </p:cNvSpPr>
          <p:nvPr/>
        </p:nvSpPr>
        <p:spPr bwMode="auto">
          <a:xfrm>
            <a:off x="898525" y="3751263"/>
            <a:ext cx="422275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023	0771	045	010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85800" y="165576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八进制  </a:t>
            </a:r>
            <a:r>
              <a:rPr lang="en-US" altLang="zh-CN" sz="2000">
                <a:solidFill>
                  <a:srgbClr val="0000CC"/>
                </a:solidFill>
              </a:rPr>
              <a:t>( Octal,  base 8 )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838200" y="246221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  <p:sp>
        <p:nvSpPr>
          <p:cNvPr id="88071" name="Text Box 10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7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357563" y="3141663"/>
            <a:ext cx="26193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chemeClr val="tx1"/>
                </a:solidFill>
              </a:rPr>
              <a:t>OctalDigits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98525" y="3751263"/>
            <a:ext cx="422275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CC3300"/>
                </a:solidFill>
              </a:rPr>
              <a:t>023</a:t>
            </a:r>
            <a:r>
              <a:rPr lang="en-US" altLang="zh-CN" sz="2000">
                <a:solidFill>
                  <a:schemeClr val="tx1"/>
                </a:solidFill>
              </a:rPr>
              <a:t>	0771	045	010</a:t>
            </a:r>
          </a:p>
        </p:txBody>
      </p:sp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606215" name="AutoShape 7"/>
          <p:cNvSpPr>
            <a:spLocks/>
          </p:cNvSpPr>
          <p:nvPr/>
        </p:nvSpPr>
        <p:spPr bwMode="auto">
          <a:xfrm>
            <a:off x="3048000" y="5275263"/>
            <a:ext cx="2362200" cy="457200"/>
          </a:xfrm>
          <a:prstGeom prst="borderCallout2">
            <a:avLst>
              <a:gd name="adj1" fmla="val 25000"/>
              <a:gd name="adj2" fmla="val -3227"/>
              <a:gd name="adj3" fmla="val 25000"/>
              <a:gd name="adj4" fmla="val -19894"/>
              <a:gd name="adj5" fmla="val -130556"/>
              <a:gd name="adj6" fmla="val -372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2×8</a:t>
            </a:r>
            <a:r>
              <a:rPr lang="en-US" altLang="zh-CN" sz="2000" baseline="30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＋</a:t>
            </a:r>
            <a:r>
              <a:rPr lang="en-US" altLang="zh-CN" sz="2000">
                <a:solidFill>
                  <a:schemeClr val="tx1"/>
                </a:solidFill>
              </a:rPr>
              <a:t>3×8</a:t>
            </a:r>
            <a:r>
              <a:rPr lang="en-US" altLang="zh-CN" sz="2000" baseline="30000">
                <a:solidFill>
                  <a:schemeClr val="tx1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</a:rPr>
              <a:t> = 19</a:t>
            </a:r>
          </a:p>
        </p:txBody>
      </p:sp>
      <p:sp>
        <p:nvSpPr>
          <p:cNvPr id="89094" name="Text Box 11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  <p:sp>
        <p:nvSpPr>
          <p:cNvPr id="89095" name="Text Box 12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八进制  </a:t>
            </a:r>
            <a:r>
              <a:rPr lang="en-US" altLang="zh-CN" sz="2000">
                <a:solidFill>
                  <a:srgbClr val="0000CC"/>
                </a:solidFill>
              </a:rPr>
              <a:t>( Octal,  base 8 )</a:t>
            </a:r>
          </a:p>
        </p:txBody>
      </p:sp>
      <p:sp>
        <p:nvSpPr>
          <p:cNvPr id="89096" name="Rectangle 13"/>
          <p:cNvSpPr>
            <a:spLocks noChangeArrowheads="1"/>
          </p:cNvSpPr>
          <p:nvPr/>
        </p:nvSpPr>
        <p:spPr bwMode="auto">
          <a:xfrm>
            <a:off x="838200" y="24685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0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5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898525" y="3752850"/>
            <a:ext cx="422275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023	</a:t>
            </a:r>
            <a:r>
              <a:rPr lang="en-US" altLang="zh-CN" sz="2000">
                <a:solidFill>
                  <a:srgbClr val="CC3300"/>
                </a:solidFill>
              </a:rPr>
              <a:t>0771</a:t>
            </a:r>
            <a:r>
              <a:rPr lang="en-US" altLang="zh-CN" sz="2000">
                <a:solidFill>
                  <a:schemeClr val="tx1"/>
                </a:solidFill>
              </a:rPr>
              <a:t>	045	010</a:t>
            </a:r>
          </a:p>
        </p:txBody>
      </p: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607239" name="AutoShape 7"/>
          <p:cNvSpPr>
            <a:spLocks/>
          </p:cNvSpPr>
          <p:nvPr/>
        </p:nvSpPr>
        <p:spPr bwMode="auto">
          <a:xfrm>
            <a:off x="3886200" y="5276850"/>
            <a:ext cx="3200400" cy="457200"/>
          </a:xfrm>
          <a:prstGeom prst="borderCallout2">
            <a:avLst>
              <a:gd name="adj1" fmla="val 25000"/>
              <a:gd name="adj2" fmla="val -2380"/>
              <a:gd name="adj3" fmla="val 25000"/>
              <a:gd name="adj4" fmla="val -14681"/>
              <a:gd name="adj5" fmla="val -130556"/>
              <a:gd name="adj6" fmla="val -27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7×8</a:t>
            </a:r>
            <a:r>
              <a:rPr lang="en-US" altLang="zh-CN" sz="2000" baseline="30000">
                <a:solidFill>
                  <a:schemeClr val="tx1"/>
                </a:solidFill>
              </a:rPr>
              <a:t>2</a:t>
            </a:r>
            <a:r>
              <a:rPr lang="zh-CN" altLang="en-US" sz="2000">
                <a:solidFill>
                  <a:schemeClr val="tx1"/>
                </a:solidFill>
              </a:rPr>
              <a:t>＋ </a:t>
            </a:r>
            <a:r>
              <a:rPr lang="en-US" altLang="zh-CN" sz="2000">
                <a:solidFill>
                  <a:schemeClr val="tx1"/>
                </a:solidFill>
              </a:rPr>
              <a:t>7×8</a:t>
            </a:r>
            <a:r>
              <a:rPr lang="en-US" altLang="zh-CN" sz="2000" baseline="30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＋</a:t>
            </a:r>
            <a:r>
              <a:rPr lang="en-US" altLang="zh-CN" sz="2000">
                <a:solidFill>
                  <a:schemeClr val="tx1"/>
                </a:solidFill>
              </a:rPr>
              <a:t>1×8</a:t>
            </a:r>
            <a:r>
              <a:rPr lang="en-US" altLang="zh-CN" sz="2000" baseline="30000">
                <a:solidFill>
                  <a:schemeClr val="tx1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</a:rPr>
              <a:t> = 505</a:t>
            </a:r>
          </a:p>
        </p:txBody>
      </p:sp>
      <p:sp>
        <p:nvSpPr>
          <p:cNvPr id="90117" name="Text Box 14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  <p:sp>
        <p:nvSpPr>
          <p:cNvPr id="90118" name="Text Box 15"/>
          <p:cNvSpPr txBox="1">
            <a:spLocks noChangeArrowheads="1"/>
          </p:cNvSpPr>
          <p:nvPr/>
        </p:nvSpPr>
        <p:spPr bwMode="auto">
          <a:xfrm>
            <a:off x="3357563" y="3141663"/>
            <a:ext cx="26193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chemeClr val="tx1"/>
                </a:solidFill>
              </a:rPr>
              <a:t>OctalDigits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90119" name="Text Box 16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八进制  </a:t>
            </a:r>
            <a:r>
              <a:rPr lang="en-US" altLang="zh-CN" sz="2000">
                <a:solidFill>
                  <a:srgbClr val="0000CC"/>
                </a:solidFill>
              </a:rPr>
              <a:t>( Octal,  base 8 )</a:t>
            </a:r>
          </a:p>
        </p:txBody>
      </p:sp>
      <p:sp>
        <p:nvSpPr>
          <p:cNvPr id="90120" name="Rectangle 17"/>
          <p:cNvSpPr>
            <a:spLocks noChangeArrowheads="1"/>
          </p:cNvSpPr>
          <p:nvPr/>
        </p:nvSpPr>
        <p:spPr bwMode="auto">
          <a:xfrm>
            <a:off x="838200" y="24685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0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9" grpId="0" animBg="1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898525" y="3752850"/>
            <a:ext cx="422275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023	0771	</a:t>
            </a:r>
            <a:r>
              <a:rPr lang="en-US" altLang="zh-CN" sz="2000">
                <a:solidFill>
                  <a:srgbClr val="CC3300"/>
                </a:solidFill>
              </a:rPr>
              <a:t>045</a:t>
            </a:r>
            <a:r>
              <a:rPr lang="en-US" altLang="zh-CN" sz="2000">
                <a:solidFill>
                  <a:schemeClr val="tx1"/>
                </a:solidFill>
              </a:rPr>
              <a:t>	010</a:t>
            </a:r>
          </a:p>
        </p:txBody>
      </p:sp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608263" name="AutoShape 7"/>
          <p:cNvSpPr>
            <a:spLocks/>
          </p:cNvSpPr>
          <p:nvPr/>
        </p:nvSpPr>
        <p:spPr bwMode="auto">
          <a:xfrm>
            <a:off x="4953000" y="5419725"/>
            <a:ext cx="2427288" cy="530225"/>
          </a:xfrm>
          <a:prstGeom prst="borderCallout2">
            <a:avLst>
              <a:gd name="adj1" fmla="val 21556"/>
              <a:gd name="adj2" fmla="val -3139"/>
              <a:gd name="adj3" fmla="val 21556"/>
              <a:gd name="adj4" fmla="val -20667"/>
              <a:gd name="adj5" fmla="val -124551"/>
              <a:gd name="adj6" fmla="val -4100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4×8</a:t>
            </a:r>
            <a:r>
              <a:rPr lang="en-US" altLang="zh-CN" sz="2000" baseline="30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＋</a:t>
            </a:r>
            <a:r>
              <a:rPr lang="en-US" altLang="zh-CN" sz="2000">
                <a:solidFill>
                  <a:schemeClr val="tx1"/>
                </a:solidFill>
              </a:rPr>
              <a:t>5×8</a:t>
            </a:r>
            <a:r>
              <a:rPr lang="en-US" altLang="zh-CN" sz="2000" baseline="30000">
                <a:solidFill>
                  <a:schemeClr val="tx1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</a:rPr>
              <a:t> = 37</a:t>
            </a:r>
          </a:p>
        </p:txBody>
      </p:sp>
      <p:sp>
        <p:nvSpPr>
          <p:cNvPr id="91141" name="Text Box 11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  <p:sp>
        <p:nvSpPr>
          <p:cNvPr id="91142" name="Text Box 12"/>
          <p:cNvSpPr txBox="1">
            <a:spLocks noChangeArrowheads="1"/>
          </p:cNvSpPr>
          <p:nvPr/>
        </p:nvSpPr>
        <p:spPr bwMode="auto">
          <a:xfrm>
            <a:off x="3357563" y="3141663"/>
            <a:ext cx="26193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 i="1">
                <a:solidFill>
                  <a:schemeClr val="tx1"/>
                </a:solidFill>
              </a:rPr>
              <a:t>OctalDigits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91143" name="Text Box 13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八进制  </a:t>
            </a:r>
            <a:r>
              <a:rPr lang="en-US" altLang="zh-CN" sz="2000">
                <a:solidFill>
                  <a:srgbClr val="0000CC"/>
                </a:solidFill>
              </a:rPr>
              <a:t>( Octal,  base 8 )</a:t>
            </a:r>
          </a:p>
        </p:txBody>
      </p:sp>
      <p:sp>
        <p:nvSpPr>
          <p:cNvPr id="91144" name="Rectangle 14"/>
          <p:cNvSpPr>
            <a:spLocks noChangeArrowheads="1"/>
          </p:cNvSpPr>
          <p:nvPr/>
        </p:nvSpPr>
        <p:spPr bwMode="auto">
          <a:xfrm>
            <a:off x="838200" y="24685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0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3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898525" y="3752850"/>
            <a:ext cx="422275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023	0771	045	</a:t>
            </a:r>
            <a:r>
              <a:rPr lang="en-US" altLang="zh-CN" sz="2000">
                <a:solidFill>
                  <a:srgbClr val="CC3300"/>
                </a:solidFill>
              </a:rPr>
              <a:t>010</a:t>
            </a:r>
          </a:p>
        </p:txBody>
      </p:sp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609287" name="AutoShape 7"/>
          <p:cNvSpPr>
            <a:spLocks/>
          </p:cNvSpPr>
          <p:nvPr/>
        </p:nvSpPr>
        <p:spPr bwMode="auto">
          <a:xfrm>
            <a:off x="5791200" y="5348288"/>
            <a:ext cx="2438400" cy="528637"/>
          </a:xfrm>
          <a:prstGeom prst="borderCallout2">
            <a:avLst>
              <a:gd name="adj1" fmla="val 21620"/>
              <a:gd name="adj2" fmla="val -3125"/>
              <a:gd name="adj3" fmla="val 21620"/>
              <a:gd name="adj4" fmla="val -20574"/>
              <a:gd name="adj5" fmla="val -124926"/>
              <a:gd name="adj6" fmla="val -408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1×8</a:t>
            </a:r>
            <a:r>
              <a:rPr lang="en-US" altLang="zh-CN" sz="2000" baseline="30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＋</a:t>
            </a:r>
            <a:r>
              <a:rPr lang="en-US" altLang="zh-CN" sz="2000">
                <a:solidFill>
                  <a:schemeClr val="tx1"/>
                </a:solidFill>
              </a:rPr>
              <a:t>0×8</a:t>
            </a:r>
            <a:r>
              <a:rPr lang="en-US" altLang="zh-CN" sz="2000" baseline="30000">
                <a:solidFill>
                  <a:schemeClr val="tx1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</a:rPr>
              <a:t> = 8</a:t>
            </a:r>
          </a:p>
        </p:txBody>
      </p:sp>
      <p:sp>
        <p:nvSpPr>
          <p:cNvPr id="92165" name="Text Box 11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  <p:sp>
        <p:nvSpPr>
          <p:cNvPr id="92166" name="Text Box 12"/>
          <p:cNvSpPr txBox="1">
            <a:spLocks noChangeArrowheads="1"/>
          </p:cNvSpPr>
          <p:nvPr/>
        </p:nvSpPr>
        <p:spPr bwMode="auto">
          <a:xfrm>
            <a:off x="3357563" y="3141663"/>
            <a:ext cx="313964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 smtClean="0">
                <a:solidFill>
                  <a:schemeClr val="tx1"/>
                </a:solidFill>
              </a:rPr>
              <a:t>( 0) </a:t>
            </a:r>
            <a:r>
              <a:rPr lang="en-US" altLang="zh-CN" sz="2400" i="1" smtClean="0">
                <a:solidFill>
                  <a:schemeClr val="accent1"/>
                </a:solidFill>
              </a:rPr>
              <a:t>OctalDigits</a:t>
            </a:r>
            <a:r>
              <a:rPr lang="en-US" altLang="zh-CN" sz="2400" smtClean="0"/>
              <a:t> </a:t>
            </a:r>
            <a:r>
              <a:rPr lang="en-US" altLang="zh-CN" sz="2400" smtClean="0">
                <a:solidFill>
                  <a:schemeClr val="tx1"/>
                </a:solidFill>
              </a:rPr>
              <a:t> </a:t>
            </a:r>
            <a:r>
              <a:rPr lang="en-US" altLang="zh-CN" sz="2400">
                <a:solidFill>
                  <a:schemeClr val="tx1"/>
                </a:solidFill>
              </a:rPr>
              <a:t>[ L | l ]</a:t>
            </a:r>
          </a:p>
        </p:txBody>
      </p:sp>
      <p:sp>
        <p:nvSpPr>
          <p:cNvPr id="92167" name="Text Box 13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八进制  </a:t>
            </a:r>
            <a:r>
              <a:rPr lang="en-US" altLang="zh-CN" sz="2000">
                <a:solidFill>
                  <a:srgbClr val="0000CC"/>
                </a:solidFill>
              </a:rPr>
              <a:t>( Octal,  base 8 )</a:t>
            </a:r>
          </a:p>
        </p:txBody>
      </p:sp>
      <p:sp>
        <p:nvSpPr>
          <p:cNvPr id="92168" name="Rectangle 14"/>
          <p:cNvSpPr>
            <a:spLocks noChangeArrowheads="1"/>
          </p:cNvSpPr>
          <p:nvPr/>
        </p:nvSpPr>
        <p:spPr bwMode="auto">
          <a:xfrm>
            <a:off x="838200" y="24685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0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685800" y="115888"/>
            <a:ext cx="6400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</a:rPr>
              <a:t>1-1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  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方法一</a:t>
            </a:r>
            <a:r>
              <a:rPr lang="en-US" altLang="zh-CN" sz="2000">
                <a:solidFill>
                  <a:srgbClr val="008000"/>
                </a:solidFill>
                <a:latin typeface="楷体_GB2312" pitchFamily="49" charset="-122"/>
              </a:rPr>
              <a:t>,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用结构化方法编程</a:t>
            </a:r>
            <a:r>
              <a:rPr lang="zh-CN" altLang="en-US">
                <a:solidFill>
                  <a:srgbClr val="008000"/>
                </a:solidFill>
              </a:rPr>
              <a:t>，求圆的周长和面积</a:t>
            </a:r>
            <a:r>
              <a:rPr lang="zh-CN" altLang="en-US" sz="2000">
                <a:solidFill>
                  <a:srgbClr val="0080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1052513"/>
            <a:ext cx="489902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 count the girth and area of circle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#include&lt;iostream&gt;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using namespace std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int main ()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{ double r, girth, area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const double PI = 3.1415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cout &lt;&lt; "Please input radius:\n"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cin &gt;&gt;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girth = 2 * PI * r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b="0">
                <a:solidFill>
                  <a:schemeClr val="tx1"/>
                </a:solidFill>
              </a:rPr>
              <a:t>   area = PI * r * r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</a:t>
            </a:r>
            <a:r>
              <a:rPr lang="en-US" altLang="zh-CN" sz="2000">
                <a:solidFill>
                  <a:srgbClr val="3333FF"/>
                </a:solidFill>
              </a:rPr>
              <a:t>cout &lt;&lt; "radius = " &lt;&lt; r &lt;&lt; endl ;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cout &lt;&lt; "girth = " &lt;&lt; girth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rgbClr val="3333FF"/>
                </a:solidFill>
              </a:rPr>
              <a:t>   cout &lt;&lt; "area = " &lt;&lt; area &lt;&lt; endl ;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40676" name="AutoShape 4"/>
          <p:cNvSpPr>
            <a:spLocks/>
          </p:cNvSpPr>
          <p:nvPr/>
        </p:nvSpPr>
        <p:spPr bwMode="auto">
          <a:xfrm>
            <a:off x="6172200" y="388620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31250"/>
              <a:gd name="adj5" fmla="val 221616"/>
              <a:gd name="adj6" fmla="val -11704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</a:rPr>
              <a:t>输出计算结果</a:t>
            </a:r>
          </a:p>
        </p:txBody>
      </p:sp>
      <p:sp useBgFill="1">
        <p:nvSpPr>
          <p:cNvPr id="1434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248400" y="0"/>
            <a:ext cx="2895600" cy="381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endParaRPr lang="zh-CN" altLang="zh-CN" sz="100" b="1" smtClean="0">
              <a:solidFill>
                <a:schemeClr val="bg1"/>
              </a:solidFill>
              <a:latin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6" grpId="0" animBg="1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Text Box 2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十六进制  </a:t>
            </a:r>
            <a:r>
              <a:rPr lang="en-US" altLang="zh-CN" sz="2000">
                <a:solidFill>
                  <a:srgbClr val="0000CC"/>
                </a:solidFill>
              </a:rPr>
              <a:t>( Hexadecimal, base 16 )</a:t>
            </a:r>
          </a:p>
        </p:txBody>
      </p:sp>
      <p:sp>
        <p:nvSpPr>
          <p:cNvPr id="610307" name="Text Box 3"/>
          <p:cNvSpPr txBox="1">
            <a:spLocks noChangeArrowheads="1"/>
          </p:cNvSpPr>
          <p:nvPr/>
        </p:nvSpPr>
        <p:spPr bwMode="auto">
          <a:xfrm>
            <a:off x="2743200" y="2971800"/>
            <a:ext cx="37957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( 0x | 0X ) </a:t>
            </a:r>
            <a:r>
              <a:rPr lang="en-US" altLang="zh-CN" sz="2400" i="1">
                <a:solidFill>
                  <a:schemeClr val="accent1"/>
                </a:solidFill>
              </a:rPr>
              <a:t>HexDigits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610309" name="Rectangle 5"/>
          <p:cNvSpPr>
            <a:spLocks noChangeArrowheads="1"/>
          </p:cNvSpPr>
          <p:nvPr/>
        </p:nvSpPr>
        <p:spPr bwMode="auto">
          <a:xfrm>
            <a:off x="838200" y="24558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  <p:sp>
        <p:nvSpPr>
          <p:cNvPr id="93190" name="Text Box 9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 autoUpdateAnimBg="0"/>
      <p:bldP spid="610307" grpId="0" autoUpdateAnimBg="0"/>
      <p:bldP spid="610309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AutoShape 2"/>
          <p:cNvSpPr>
            <a:spLocks/>
          </p:cNvSpPr>
          <p:nvPr/>
        </p:nvSpPr>
        <p:spPr bwMode="auto">
          <a:xfrm>
            <a:off x="762000" y="4038600"/>
            <a:ext cx="2362200" cy="533400"/>
          </a:xfrm>
          <a:prstGeom prst="borderCallout2">
            <a:avLst>
              <a:gd name="adj1" fmla="val 21431"/>
              <a:gd name="adj2" fmla="val 103227"/>
              <a:gd name="adj3" fmla="val 21431"/>
              <a:gd name="adj4" fmla="val 108870"/>
              <a:gd name="adj5" fmla="val -102083"/>
              <a:gd name="adj6" fmla="val 11471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以 </a:t>
            </a:r>
            <a:r>
              <a:rPr lang="en-US" altLang="zh-CN" sz="2000">
                <a:solidFill>
                  <a:schemeClr val="tx1"/>
                </a:solidFill>
              </a:rPr>
              <a:t>0x </a:t>
            </a:r>
            <a:r>
              <a:rPr lang="zh-CN" altLang="en-US" sz="2000">
                <a:solidFill>
                  <a:schemeClr val="tx1"/>
                </a:solidFill>
              </a:rPr>
              <a:t>或 </a:t>
            </a:r>
            <a:r>
              <a:rPr lang="en-US" altLang="zh-CN" sz="2000">
                <a:solidFill>
                  <a:schemeClr val="tx1"/>
                </a:solidFill>
              </a:rPr>
              <a:t>0X </a:t>
            </a:r>
            <a:r>
              <a:rPr lang="zh-CN" altLang="en-US" sz="2000">
                <a:solidFill>
                  <a:schemeClr val="tx1"/>
                </a:solidFill>
              </a:rPr>
              <a:t>为前缀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743200" y="2971800"/>
            <a:ext cx="37957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( </a:t>
            </a:r>
            <a:r>
              <a:rPr lang="en-US" altLang="zh-CN" sz="2400">
                <a:solidFill>
                  <a:srgbClr val="0000CC"/>
                </a:solidFill>
              </a:rPr>
              <a:t>0x</a:t>
            </a:r>
            <a:r>
              <a:rPr lang="en-US" altLang="zh-CN" sz="2400">
                <a:solidFill>
                  <a:schemeClr val="tx1"/>
                </a:solidFill>
              </a:rPr>
              <a:t> | </a:t>
            </a:r>
            <a:r>
              <a:rPr lang="en-US" altLang="zh-CN" sz="2400">
                <a:solidFill>
                  <a:srgbClr val="0000CC"/>
                </a:solidFill>
              </a:rPr>
              <a:t>0X</a:t>
            </a:r>
            <a:r>
              <a:rPr lang="en-US" altLang="zh-CN" sz="2400">
                <a:solidFill>
                  <a:schemeClr val="tx1"/>
                </a:solidFill>
              </a:rPr>
              <a:t> ) </a:t>
            </a:r>
            <a:r>
              <a:rPr lang="en-US" altLang="zh-CN" sz="2400" i="1">
                <a:solidFill>
                  <a:schemeClr val="tx1"/>
                </a:solidFill>
              </a:rPr>
              <a:t>HexDigits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94213" name="Text Box 10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  <p:sp>
        <p:nvSpPr>
          <p:cNvPr id="94214" name="Text Box 11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十六进制  </a:t>
            </a:r>
            <a:r>
              <a:rPr lang="en-US" altLang="zh-CN" sz="2000">
                <a:solidFill>
                  <a:srgbClr val="0000CC"/>
                </a:solidFill>
              </a:rPr>
              <a:t>( Hexadecimal, base 16 )</a:t>
            </a:r>
          </a:p>
        </p:txBody>
      </p:sp>
      <p:sp>
        <p:nvSpPr>
          <p:cNvPr id="94215" name="Rectangle 12"/>
          <p:cNvSpPr>
            <a:spLocks noChangeArrowheads="1"/>
          </p:cNvSpPr>
          <p:nvPr/>
        </p:nvSpPr>
        <p:spPr bwMode="auto">
          <a:xfrm>
            <a:off x="838200" y="24558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0" grpId="0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AutoShape 2"/>
          <p:cNvSpPr>
            <a:spLocks/>
          </p:cNvSpPr>
          <p:nvPr/>
        </p:nvSpPr>
        <p:spPr bwMode="auto">
          <a:xfrm>
            <a:off x="457200" y="4267200"/>
            <a:ext cx="3429000" cy="914400"/>
          </a:xfrm>
          <a:prstGeom prst="borderCallout2">
            <a:avLst>
              <a:gd name="adj1" fmla="val 12500"/>
              <a:gd name="adj2" fmla="val 102222"/>
              <a:gd name="adj3" fmla="val 12500"/>
              <a:gd name="adj4" fmla="val 113935"/>
              <a:gd name="adj5" fmla="val -79343"/>
              <a:gd name="adj6" fmla="val 12564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十六进制数字串</a:t>
            </a:r>
          </a:p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</a:rPr>
              <a:t>可以为 </a:t>
            </a:r>
            <a:r>
              <a:rPr lang="en-US" altLang="zh-CN" sz="2000">
                <a:solidFill>
                  <a:schemeClr val="tx1"/>
                </a:solidFill>
              </a:rPr>
              <a:t>0</a:t>
            </a:r>
            <a:r>
              <a:rPr lang="zh-CN" altLang="en-US" sz="2000">
                <a:solidFill>
                  <a:schemeClr val="tx1"/>
                </a:solidFill>
              </a:rPr>
              <a:t>～</a:t>
            </a:r>
            <a:r>
              <a:rPr lang="en-US" altLang="zh-CN" sz="2000">
                <a:solidFill>
                  <a:schemeClr val="tx1"/>
                </a:solidFill>
              </a:rPr>
              <a:t>9, a</a:t>
            </a:r>
            <a:r>
              <a:rPr lang="zh-CN" altLang="en-US" sz="2000">
                <a:solidFill>
                  <a:schemeClr val="tx1"/>
                </a:solidFill>
              </a:rPr>
              <a:t>～</a:t>
            </a:r>
            <a:r>
              <a:rPr lang="en-US" altLang="zh-CN" sz="2000">
                <a:solidFill>
                  <a:schemeClr val="tx1"/>
                </a:solidFill>
              </a:rPr>
              <a:t>f ( </a:t>
            </a:r>
            <a:r>
              <a:rPr lang="zh-CN" altLang="en-US" sz="2000">
                <a:solidFill>
                  <a:schemeClr val="tx1"/>
                </a:solidFill>
              </a:rPr>
              <a:t>或 </a:t>
            </a:r>
            <a:r>
              <a:rPr lang="en-US" altLang="zh-CN" sz="2000">
                <a:solidFill>
                  <a:schemeClr val="tx1"/>
                </a:solidFill>
              </a:rPr>
              <a:t>A</a:t>
            </a:r>
            <a:r>
              <a:rPr lang="zh-CN" altLang="en-US" sz="2000">
                <a:solidFill>
                  <a:schemeClr val="tx1"/>
                </a:solidFill>
              </a:rPr>
              <a:t>～</a:t>
            </a:r>
            <a:r>
              <a:rPr lang="en-US" altLang="zh-CN" sz="2000">
                <a:solidFill>
                  <a:schemeClr val="tx1"/>
                </a:solidFill>
              </a:rPr>
              <a:t>F )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743200" y="2971800"/>
            <a:ext cx="37957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( 0x | 0X ) </a:t>
            </a:r>
            <a:r>
              <a:rPr lang="en-US" altLang="zh-CN" sz="2400" i="1">
                <a:solidFill>
                  <a:srgbClr val="0000CC"/>
                </a:solidFill>
              </a:rPr>
              <a:t>HexDigits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95237" name="Text Box 10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  <p:sp>
        <p:nvSpPr>
          <p:cNvPr id="95238" name="Text Box 11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十六进制  </a:t>
            </a:r>
            <a:r>
              <a:rPr lang="en-US" altLang="zh-CN" sz="2000">
                <a:solidFill>
                  <a:srgbClr val="0000CC"/>
                </a:solidFill>
              </a:rPr>
              <a:t>( Hexadecimal, base 16 )</a:t>
            </a:r>
          </a:p>
        </p:txBody>
      </p:sp>
      <p:sp>
        <p:nvSpPr>
          <p:cNvPr id="95239" name="Rectangle 12"/>
          <p:cNvSpPr>
            <a:spLocks noChangeArrowheads="1"/>
          </p:cNvSpPr>
          <p:nvPr/>
        </p:nvSpPr>
        <p:spPr bwMode="auto">
          <a:xfrm>
            <a:off x="838200" y="24558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4" grpId="0" animBg="1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743200" y="2971800"/>
            <a:ext cx="37957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( 0x | 0X ) </a:t>
            </a:r>
            <a:r>
              <a:rPr lang="en-US" altLang="zh-CN" sz="2400" i="1">
                <a:solidFill>
                  <a:schemeClr val="tx1"/>
                </a:solidFill>
              </a:rPr>
              <a:t>HexDigits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898525" y="3633788"/>
            <a:ext cx="4519613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0x2a	0x45	0xffL	0xA1e</a:t>
            </a:r>
          </a:p>
        </p:txBody>
      </p:sp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96261" name="Text Box 11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  <p:sp>
        <p:nvSpPr>
          <p:cNvPr id="96262" name="Text Box 12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十六进制  </a:t>
            </a:r>
            <a:r>
              <a:rPr lang="en-US" altLang="zh-CN" sz="2000">
                <a:solidFill>
                  <a:srgbClr val="0000CC"/>
                </a:solidFill>
              </a:rPr>
              <a:t>( Hexadecimal, base 16 )</a:t>
            </a:r>
          </a:p>
        </p:txBody>
      </p:sp>
      <p:sp>
        <p:nvSpPr>
          <p:cNvPr id="96263" name="Rectangle 13"/>
          <p:cNvSpPr>
            <a:spLocks noChangeArrowheads="1"/>
          </p:cNvSpPr>
          <p:nvPr/>
        </p:nvSpPr>
        <p:spPr bwMode="auto">
          <a:xfrm>
            <a:off x="838200" y="24558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743200" y="2971800"/>
            <a:ext cx="37957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( 0x | 0X ) </a:t>
            </a:r>
            <a:r>
              <a:rPr lang="en-US" altLang="zh-CN" sz="2400" i="1">
                <a:solidFill>
                  <a:schemeClr val="tx1"/>
                </a:solidFill>
              </a:rPr>
              <a:t>HexDigits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898525" y="3633788"/>
            <a:ext cx="4519613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rgbClr val="CC3300"/>
                </a:solidFill>
              </a:rPr>
              <a:t>0x2a</a:t>
            </a:r>
            <a:r>
              <a:rPr lang="en-US" altLang="zh-CN" sz="2000">
                <a:solidFill>
                  <a:schemeClr val="tx1"/>
                </a:solidFill>
              </a:rPr>
              <a:t>	0x45	0xffL	0xA1e</a:t>
            </a:r>
          </a:p>
        </p:txBody>
      </p:sp>
      <p:sp>
        <p:nvSpPr>
          <p:cNvPr id="97284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614407" name="AutoShape 7"/>
          <p:cNvSpPr>
            <a:spLocks/>
          </p:cNvSpPr>
          <p:nvPr/>
        </p:nvSpPr>
        <p:spPr bwMode="auto">
          <a:xfrm>
            <a:off x="3581400" y="5132388"/>
            <a:ext cx="2895600" cy="601662"/>
          </a:xfrm>
          <a:prstGeom prst="borderCallout2">
            <a:avLst>
              <a:gd name="adj1" fmla="val 18995"/>
              <a:gd name="adj2" fmla="val -2630"/>
              <a:gd name="adj3" fmla="val 18995"/>
              <a:gd name="adj4" fmla="val -23083"/>
              <a:gd name="adj5" fmla="val -97097"/>
              <a:gd name="adj6" fmla="val -4446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2×16</a:t>
            </a:r>
            <a:r>
              <a:rPr lang="en-US" altLang="zh-CN" sz="2000" baseline="30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＋</a:t>
            </a:r>
            <a:r>
              <a:rPr lang="en-US" altLang="zh-CN" sz="2000">
                <a:solidFill>
                  <a:schemeClr val="tx1"/>
                </a:solidFill>
              </a:rPr>
              <a:t>10×16</a:t>
            </a:r>
            <a:r>
              <a:rPr lang="en-US" altLang="zh-CN" sz="2000" baseline="30000">
                <a:solidFill>
                  <a:schemeClr val="tx1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</a:rPr>
              <a:t> = 42</a:t>
            </a:r>
          </a:p>
        </p:txBody>
      </p:sp>
      <p:sp>
        <p:nvSpPr>
          <p:cNvPr id="97286" name="Text Box 11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  <p:sp>
        <p:nvSpPr>
          <p:cNvPr id="97287" name="Text Box 12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十六进制  </a:t>
            </a:r>
            <a:r>
              <a:rPr lang="en-US" altLang="zh-CN" sz="2000">
                <a:solidFill>
                  <a:srgbClr val="0000CC"/>
                </a:solidFill>
              </a:rPr>
              <a:t>( Hexadecimal, base 16 )</a:t>
            </a:r>
          </a:p>
        </p:txBody>
      </p:sp>
      <p:sp>
        <p:nvSpPr>
          <p:cNvPr id="97288" name="Rectangle 13"/>
          <p:cNvSpPr>
            <a:spLocks noChangeArrowheads="1"/>
          </p:cNvSpPr>
          <p:nvPr/>
        </p:nvSpPr>
        <p:spPr bwMode="auto">
          <a:xfrm>
            <a:off x="838200" y="24558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7" grpId="0" animBg="1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743200" y="2971800"/>
            <a:ext cx="37957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( 0x | 0X ) </a:t>
            </a:r>
            <a:r>
              <a:rPr lang="en-US" altLang="zh-CN" sz="2400" i="1">
                <a:solidFill>
                  <a:schemeClr val="tx1"/>
                </a:solidFill>
              </a:rPr>
              <a:t>HexDigits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898525" y="3633788"/>
            <a:ext cx="4519613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0x2a	</a:t>
            </a:r>
            <a:r>
              <a:rPr lang="en-US" altLang="zh-CN" sz="2000">
                <a:solidFill>
                  <a:srgbClr val="CC3300"/>
                </a:solidFill>
              </a:rPr>
              <a:t>0x45</a:t>
            </a:r>
            <a:r>
              <a:rPr lang="en-US" altLang="zh-CN" sz="2000">
                <a:solidFill>
                  <a:schemeClr val="tx1"/>
                </a:solidFill>
              </a:rPr>
              <a:t>	0xffL	0xA1e</a:t>
            </a:r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615431" name="AutoShape 7"/>
          <p:cNvSpPr>
            <a:spLocks/>
          </p:cNvSpPr>
          <p:nvPr/>
        </p:nvSpPr>
        <p:spPr bwMode="auto">
          <a:xfrm>
            <a:off x="4419600" y="5132388"/>
            <a:ext cx="2895600" cy="528637"/>
          </a:xfrm>
          <a:prstGeom prst="borderCallout2">
            <a:avLst>
              <a:gd name="adj1" fmla="val 21620"/>
              <a:gd name="adj2" fmla="val -2630"/>
              <a:gd name="adj3" fmla="val 21620"/>
              <a:gd name="adj4" fmla="val -22644"/>
              <a:gd name="adj5" fmla="val -112912"/>
              <a:gd name="adj6" fmla="val -4358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4×16</a:t>
            </a:r>
            <a:r>
              <a:rPr lang="en-US" altLang="zh-CN" sz="2000" baseline="30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＋</a:t>
            </a:r>
            <a:r>
              <a:rPr lang="en-US" altLang="zh-CN" sz="2000">
                <a:solidFill>
                  <a:schemeClr val="tx1"/>
                </a:solidFill>
              </a:rPr>
              <a:t>5×16</a:t>
            </a:r>
            <a:r>
              <a:rPr lang="en-US" altLang="zh-CN" sz="2000" baseline="30000">
                <a:solidFill>
                  <a:schemeClr val="tx1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</a:rPr>
              <a:t> = 69</a:t>
            </a:r>
          </a:p>
        </p:txBody>
      </p:sp>
      <p:sp>
        <p:nvSpPr>
          <p:cNvPr id="98310" name="Text Box 11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  <p:sp>
        <p:nvSpPr>
          <p:cNvPr id="98311" name="Text Box 12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十六进制  </a:t>
            </a:r>
            <a:r>
              <a:rPr lang="en-US" altLang="zh-CN" sz="2000">
                <a:solidFill>
                  <a:srgbClr val="0000CC"/>
                </a:solidFill>
              </a:rPr>
              <a:t>( Hexadecimal, base 16 )</a:t>
            </a:r>
          </a:p>
        </p:txBody>
      </p:sp>
      <p:sp>
        <p:nvSpPr>
          <p:cNvPr id="98312" name="Rectangle 13"/>
          <p:cNvSpPr>
            <a:spLocks noChangeArrowheads="1"/>
          </p:cNvSpPr>
          <p:nvPr/>
        </p:nvSpPr>
        <p:spPr bwMode="auto">
          <a:xfrm>
            <a:off x="838200" y="24558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1" grpId="0" animBg="1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743200" y="2971800"/>
            <a:ext cx="37957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( 0x | 0X ) </a:t>
            </a:r>
            <a:r>
              <a:rPr lang="en-US" altLang="zh-CN" sz="2400" i="1">
                <a:solidFill>
                  <a:schemeClr val="tx1"/>
                </a:solidFill>
              </a:rPr>
              <a:t>HexDigits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898525" y="3633788"/>
            <a:ext cx="4519613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0x2a	0x45	</a:t>
            </a:r>
            <a:r>
              <a:rPr lang="en-US" altLang="zh-CN" sz="2000">
                <a:solidFill>
                  <a:srgbClr val="CC3300"/>
                </a:solidFill>
              </a:rPr>
              <a:t>0xffL</a:t>
            </a:r>
            <a:r>
              <a:rPr lang="en-US" altLang="zh-CN" sz="2000">
                <a:solidFill>
                  <a:schemeClr val="tx1"/>
                </a:solidFill>
              </a:rPr>
              <a:t>	0xA1e</a:t>
            </a:r>
          </a:p>
        </p:txBody>
      </p:sp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616455" name="AutoShape 7"/>
          <p:cNvSpPr>
            <a:spLocks/>
          </p:cNvSpPr>
          <p:nvPr/>
        </p:nvSpPr>
        <p:spPr bwMode="auto">
          <a:xfrm>
            <a:off x="4953000" y="5105400"/>
            <a:ext cx="3200400" cy="555625"/>
          </a:xfrm>
          <a:prstGeom prst="borderCallout2">
            <a:avLst>
              <a:gd name="adj1" fmla="val 20569"/>
              <a:gd name="adj2" fmla="val -2380"/>
              <a:gd name="adj3" fmla="val 20569"/>
              <a:gd name="adj4" fmla="val -15824"/>
              <a:gd name="adj5" fmla="val -102856"/>
              <a:gd name="adj6" fmla="val -299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15×16</a:t>
            </a:r>
            <a:r>
              <a:rPr lang="en-US" altLang="zh-CN" sz="2000" baseline="30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＋</a:t>
            </a:r>
            <a:r>
              <a:rPr lang="en-US" altLang="zh-CN" sz="2000">
                <a:solidFill>
                  <a:schemeClr val="tx1"/>
                </a:solidFill>
              </a:rPr>
              <a:t>15×16</a:t>
            </a:r>
            <a:r>
              <a:rPr lang="en-US" altLang="zh-CN" sz="2000" baseline="30000">
                <a:solidFill>
                  <a:schemeClr val="tx1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</a:rPr>
              <a:t> = 255</a:t>
            </a:r>
          </a:p>
        </p:txBody>
      </p:sp>
      <p:sp>
        <p:nvSpPr>
          <p:cNvPr id="99334" name="Text Box 11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  <p:sp>
        <p:nvSpPr>
          <p:cNvPr id="99335" name="Text Box 12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十六进制  </a:t>
            </a:r>
            <a:r>
              <a:rPr lang="en-US" altLang="zh-CN" sz="2000">
                <a:solidFill>
                  <a:srgbClr val="0000CC"/>
                </a:solidFill>
              </a:rPr>
              <a:t>( Hexadecimal, base 16 )</a:t>
            </a:r>
          </a:p>
        </p:txBody>
      </p:sp>
      <p:sp>
        <p:nvSpPr>
          <p:cNvPr id="99336" name="Rectangle 13"/>
          <p:cNvSpPr>
            <a:spLocks noChangeArrowheads="1"/>
          </p:cNvSpPr>
          <p:nvPr/>
        </p:nvSpPr>
        <p:spPr bwMode="auto">
          <a:xfrm>
            <a:off x="838200" y="24558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5" grpId="0" animBg="1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2743200" y="2971800"/>
            <a:ext cx="37957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( 0x | 0X ) </a:t>
            </a:r>
            <a:r>
              <a:rPr lang="en-US" altLang="zh-CN" sz="2400" i="1">
                <a:solidFill>
                  <a:schemeClr val="tx1"/>
                </a:solidFill>
              </a:rPr>
              <a:t>HexDigits</a:t>
            </a:r>
            <a:r>
              <a:rPr lang="en-US" altLang="zh-CN" sz="2400">
                <a:solidFill>
                  <a:schemeClr val="tx1"/>
                </a:solidFill>
              </a:rPr>
              <a:t>  [ L | l ]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98525" y="3633788"/>
            <a:ext cx="4519613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0x2a	0x45	0xffL	</a:t>
            </a:r>
            <a:r>
              <a:rPr lang="en-US" altLang="zh-CN" sz="2000">
                <a:solidFill>
                  <a:srgbClr val="CC3300"/>
                </a:solidFill>
              </a:rPr>
              <a:t>0xA1e</a:t>
            </a: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617479" name="AutoShape 7"/>
          <p:cNvSpPr>
            <a:spLocks/>
          </p:cNvSpPr>
          <p:nvPr/>
        </p:nvSpPr>
        <p:spPr bwMode="auto">
          <a:xfrm>
            <a:off x="165100" y="5105400"/>
            <a:ext cx="4191000" cy="457200"/>
          </a:xfrm>
          <a:prstGeom prst="borderCallout2">
            <a:avLst>
              <a:gd name="adj1" fmla="val 25000"/>
              <a:gd name="adj2" fmla="val 101819"/>
              <a:gd name="adj3" fmla="val 25000"/>
              <a:gd name="adj4" fmla="val 110190"/>
              <a:gd name="adj5" fmla="val -119444"/>
              <a:gd name="adj6" fmla="val 11897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>
                <a:solidFill>
                  <a:schemeClr val="tx1"/>
                </a:solidFill>
              </a:rPr>
              <a:t>10×16</a:t>
            </a:r>
            <a:r>
              <a:rPr lang="en-US" altLang="zh-CN" sz="2000" baseline="30000">
                <a:solidFill>
                  <a:schemeClr val="tx1"/>
                </a:solidFill>
              </a:rPr>
              <a:t>2</a:t>
            </a:r>
            <a:r>
              <a:rPr lang="zh-CN" altLang="en-US" sz="2000">
                <a:solidFill>
                  <a:schemeClr val="tx1"/>
                </a:solidFill>
              </a:rPr>
              <a:t>＋ </a:t>
            </a:r>
            <a:r>
              <a:rPr lang="en-US" altLang="zh-CN" sz="2000">
                <a:solidFill>
                  <a:schemeClr val="tx1"/>
                </a:solidFill>
              </a:rPr>
              <a:t>1×16</a:t>
            </a:r>
            <a:r>
              <a:rPr lang="en-US" altLang="zh-CN" sz="2000" baseline="30000">
                <a:solidFill>
                  <a:schemeClr val="tx1"/>
                </a:solidFill>
              </a:rPr>
              <a:t>1</a:t>
            </a:r>
            <a:r>
              <a:rPr lang="zh-CN" altLang="en-US" sz="2000">
                <a:solidFill>
                  <a:schemeClr val="tx1"/>
                </a:solidFill>
              </a:rPr>
              <a:t>＋</a:t>
            </a:r>
            <a:r>
              <a:rPr lang="en-US" altLang="zh-CN" sz="2000">
                <a:solidFill>
                  <a:schemeClr val="tx1"/>
                </a:solidFill>
              </a:rPr>
              <a:t>14×16</a:t>
            </a:r>
            <a:r>
              <a:rPr lang="en-US" altLang="zh-CN" sz="2000" baseline="30000">
                <a:solidFill>
                  <a:schemeClr val="tx1"/>
                </a:solidFill>
              </a:rPr>
              <a:t>0</a:t>
            </a:r>
            <a:r>
              <a:rPr lang="en-US" altLang="zh-CN" sz="2000">
                <a:solidFill>
                  <a:schemeClr val="tx1"/>
                </a:solidFill>
              </a:rPr>
              <a:t> = 2590</a:t>
            </a:r>
          </a:p>
        </p:txBody>
      </p:sp>
      <p:sp>
        <p:nvSpPr>
          <p:cNvPr id="100358" name="Text Box 11"/>
          <p:cNvSpPr txBox="1">
            <a:spLocks noChangeArrowheads="1"/>
          </p:cNvSpPr>
          <p:nvPr/>
        </p:nvSpPr>
        <p:spPr bwMode="auto">
          <a:xfrm>
            <a:off x="912813" y="1149350"/>
            <a:ext cx="5286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int</a:t>
            </a:r>
          </a:p>
        </p:txBody>
      </p:sp>
      <p:sp>
        <p:nvSpPr>
          <p:cNvPr id="100359" name="Text Box 12"/>
          <p:cNvSpPr txBox="1">
            <a:spLocks noChangeArrowheads="1"/>
          </p:cNvSpPr>
          <p:nvPr/>
        </p:nvSpPr>
        <p:spPr bwMode="auto">
          <a:xfrm>
            <a:off x="685800" y="1662113"/>
            <a:ext cx="50450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0000CC"/>
                </a:solidFill>
              </a:rPr>
              <a:t>十六进制  </a:t>
            </a:r>
            <a:r>
              <a:rPr lang="en-US" altLang="zh-CN" sz="2000">
                <a:solidFill>
                  <a:srgbClr val="0000CC"/>
                </a:solidFill>
              </a:rPr>
              <a:t>( Hexadecimal, base 16 )</a:t>
            </a:r>
          </a:p>
        </p:txBody>
      </p:sp>
      <p:sp>
        <p:nvSpPr>
          <p:cNvPr id="100360" name="Rectangle 13"/>
          <p:cNvSpPr>
            <a:spLocks noChangeArrowheads="1"/>
          </p:cNvSpPr>
          <p:nvPr/>
        </p:nvSpPr>
        <p:spPr bwMode="auto">
          <a:xfrm>
            <a:off x="838200" y="2455863"/>
            <a:ext cx="1206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示数形式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9" grpId="0" animBg="1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1" name="Text Box 3"/>
          <p:cNvSpPr txBox="1">
            <a:spLocks noChangeArrowheads="1"/>
          </p:cNvSpPr>
          <p:nvPr/>
        </p:nvSpPr>
        <p:spPr bwMode="auto">
          <a:xfrm>
            <a:off x="1060450" y="2781300"/>
            <a:ext cx="3419475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1&gt;3		false</a:t>
            </a:r>
          </a:p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chemeClr val="tx1"/>
                </a:solidFill>
              </a:rPr>
              <a:t>	2+3==3+2	true</a:t>
            </a: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020934" name="Text Box 6"/>
          <p:cNvSpPr txBox="1">
            <a:spLocks noChangeArrowheads="1"/>
          </p:cNvSpPr>
          <p:nvPr/>
        </p:nvSpPr>
        <p:spPr bwMode="auto">
          <a:xfrm>
            <a:off x="877888" y="1149350"/>
            <a:ext cx="762000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bool</a:t>
            </a:r>
          </a:p>
        </p:txBody>
      </p:sp>
      <p:sp>
        <p:nvSpPr>
          <p:cNvPr id="1020936" name="Rectangle 8"/>
          <p:cNvSpPr>
            <a:spLocks noChangeArrowheads="1"/>
          </p:cNvSpPr>
          <p:nvPr/>
        </p:nvSpPr>
        <p:spPr bwMode="auto">
          <a:xfrm>
            <a:off x="900113" y="1892300"/>
            <a:ext cx="66976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逻辑类型只有两个值：</a:t>
            </a:r>
            <a:r>
              <a:rPr lang="en-US" altLang="zh-CN" sz="24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true   false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/>
      <p:bldP spid="1020934" grpId="0"/>
      <p:bldP spid="102093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001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>
                <a:solidFill>
                  <a:srgbClr val="008000"/>
                </a:solidFill>
                <a:latin typeface="黑体" pitchFamily="2" charset="-122"/>
                <a:ea typeface="黑体" pitchFamily="2" charset="-122"/>
              </a:rPr>
              <a:t>．整型</a:t>
            </a:r>
            <a:r>
              <a:rPr lang="zh-CN" altLang="en-US" sz="320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021956" name="Text Box 4"/>
          <p:cNvSpPr txBox="1">
            <a:spLocks noChangeArrowheads="1"/>
          </p:cNvSpPr>
          <p:nvPr/>
        </p:nvSpPr>
        <p:spPr bwMode="auto">
          <a:xfrm>
            <a:off x="877888" y="1149350"/>
            <a:ext cx="987425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enum </a:t>
            </a:r>
          </a:p>
        </p:txBody>
      </p:sp>
      <p:sp>
        <p:nvSpPr>
          <p:cNvPr id="1021957" name="Rectangle 5"/>
          <p:cNvSpPr>
            <a:spLocks noChangeArrowheads="1"/>
          </p:cNvSpPr>
          <p:nvPr/>
        </p:nvSpPr>
        <p:spPr bwMode="auto">
          <a:xfrm>
            <a:off x="1187450" y="1670050"/>
            <a:ext cx="7272338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枚举类型，用户自定义的数据类型，用标识符表的序号表示的数据。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12" y="328612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1 </a:t>
            </a:r>
            <a:r>
              <a:rPr lang="zh-CN" altLang="en-US" smtClean="0"/>
              <a:t>有限的整形；</a:t>
            </a:r>
            <a:endParaRPr lang="en-US" altLang="zh-CN" smtClean="0"/>
          </a:p>
          <a:p>
            <a:r>
              <a:rPr lang="en-US" altLang="zh-CN" smtClean="0"/>
              <a:t>2 </a:t>
            </a:r>
            <a:r>
              <a:rPr lang="zh-CN" altLang="en-US" smtClean="0"/>
              <a:t>值已枚举，为符号常量；</a:t>
            </a:r>
            <a:endParaRPr lang="en-US" altLang="zh-CN" smtClean="0"/>
          </a:p>
          <a:p>
            <a:r>
              <a:rPr lang="en-US" altLang="zh-CN" smtClean="0"/>
              <a:t>3 </a:t>
            </a:r>
            <a:r>
              <a:rPr lang="zh-CN" altLang="en-US" smtClean="0"/>
              <a:t>常与</a:t>
            </a:r>
            <a:r>
              <a:rPr lang="en-US" altLang="zh-CN" smtClean="0"/>
              <a:t>switch</a:t>
            </a:r>
            <a:r>
              <a:rPr lang="zh-CN" altLang="en-US" smtClean="0"/>
              <a:t>结构配合使用；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6" grpId="0"/>
      <p:bldP spid="1021957" grpId="0"/>
    </p:bldLst>
  </p:timing>
</p:sld>
</file>

<file path=ppt/theme/theme1.xml><?xml version="1.0" encoding="utf-8"?>
<a:theme xmlns:a="http://schemas.openxmlformats.org/drawingml/2006/main" name="Strategic">
  <a:themeElements>
    <a:clrScheme name="Strategic 7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FFFFFF"/>
      </a:hlink>
      <a:folHlink>
        <a:srgbClr val="FFFF99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3300"/>
          </a:solidFill>
          <a:prstDash val="solid"/>
          <a:round/>
          <a:headEnd type="none" w="med" len="med"/>
          <a:tailEnd type="oval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3300"/>
          </a:solidFill>
          <a:prstDash val="solid"/>
          <a:round/>
          <a:headEnd type="none" w="med" len="med"/>
          <a:tailEnd type="oval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2853795</TotalTime>
  <Words>25236</Words>
  <Application>Microsoft Office PowerPoint</Application>
  <PresentationFormat>全屏显示(4:3)</PresentationFormat>
  <Paragraphs>5607</Paragraphs>
  <Slides>444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444</vt:i4>
      </vt:variant>
    </vt:vector>
  </HeadingPairs>
  <TitlesOfParts>
    <vt:vector size="448" baseType="lpstr">
      <vt:lpstr>Strategic</vt:lpstr>
      <vt:lpstr>BMP 图象</vt:lpstr>
      <vt:lpstr>Document</vt:lpstr>
      <vt:lpstr>文档</vt:lpstr>
      <vt:lpstr>第1章  基本数据与表达式</vt:lpstr>
      <vt:lpstr>1.1  概述</vt:lpstr>
      <vt:lpstr>1.1  概述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1.2  C++的字符集与词汇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1.3  C++的基本数据类型与存储形式 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幻灯片 96</vt:lpstr>
      <vt:lpstr>幻灯片 97</vt:lpstr>
      <vt:lpstr>幻灯片 98</vt:lpstr>
      <vt:lpstr>幻灯片 99</vt:lpstr>
      <vt:lpstr>幻灯片 100</vt:lpstr>
      <vt:lpstr>幻灯片 101</vt:lpstr>
      <vt:lpstr>幻灯片 102</vt:lpstr>
      <vt:lpstr>幻灯片 103</vt:lpstr>
      <vt:lpstr>幻灯片 104</vt:lpstr>
      <vt:lpstr>幻灯片 105</vt:lpstr>
      <vt:lpstr>幻灯片 106</vt:lpstr>
      <vt:lpstr>幻灯片 107</vt:lpstr>
      <vt:lpstr>幻灯片 108</vt:lpstr>
      <vt:lpstr>幻灯片 109</vt:lpstr>
      <vt:lpstr>幻灯片 110</vt:lpstr>
      <vt:lpstr>幻灯片 111</vt:lpstr>
      <vt:lpstr>幻灯片 112</vt:lpstr>
      <vt:lpstr>幻灯片 113</vt:lpstr>
      <vt:lpstr>幻灯片 114</vt:lpstr>
      <vt:lpstr>幻灯片 115</vt:lpstr>
      <vt:lpstr>幻灯片 116</vt:lpstr>
      <vt:lpstr>幻灯片 117</vt:lpstr>
      <vt:lpstr>幻灯片 118</vt:lpstr>
      <vt:lpstr>幻灯片 119</vt:lpstr>
      <vt:lpstr>幻灯片 120</vt:lpstr>
      <vt:lpstr>幻灯片 121</vt:lpstr>
      <vt:lpstr>幻灯片 122</vt:lpstr>
      <vt:lpstr>幻灯片 123</vt:lpstr>
      <vt:lpstr>幻灯片 124</vt:lpstr>
      <vt:lpstr>幻灯片 125</vt:lpstr>
      <vt:lpstr>幻灯片 126</vt:lpstr>
      <vt:lpstr>幻灯片 127</vt:lpstr>
      <vt:lpstr>幻灯片 128</vt:lpstr>
      <vt:lpstr>幻灯片 129</vt:lpstr>
      <vt:lpstr>幻灯片 130</vt:lpstr>
      <vt:lpstr>幻灯片 131</vt:lpstr>
      <vt:lpstr>幻灯片 132</vt:lpstr>
      <vt:lpstr>幻灯片 133</vt:lpstr>
      <vt:lpstr>幻灯片 134</vt:lpstr>
      <vt:lpstr>幻灯片 135</vt:lpstr>
      <vt:lpstr>幻灯片 136</vt:lpstr>
      <vt:lpstr>幻灯片 137</vt:lpstr>
      <vt:lpstr>幻灯片 138</vt:lpstr>
      <vt:lpstr>幻灯片 139</vt:lpstr>
      <vt:lpstr>1.4  数据对象与访问 </vt:lpstr>
      <vt:lpstr>1.4.1  变量定义 </vt:lpstr>
      <vt:lpstr>1.4.1  变量定义</vt:lpstr>
      <vt:lpstr>1.4.1  变量定义</vt:lpstr>
      <vt:lpstr>1.4.1  变量定义</vt:lpstr>
      <vt:lpstr>1.4.1  变量定义</vt:lpstr>
      <vt:lpstr>1.4.1  变量定义</vt:lpstr>
      <vt:lpstr>1.4.1  变量定义</vt:lpstr>
      <vt:lpstr> 1.4.2  访问变量</vt:lpstr>
      <vt:lpstr> 1.4.2  访问变量</vt:lpstr>
      <vt:lpstr> 1.4.2  访问变量</vt:lpstr>
      <vt:lpstr> 1.4.2  访问变量</vt:lpstr>
      <vt:lpstr> 1.4.2  访问变量</vt:lpstr>
      <vt:lpstr> 1.4.2  访问变量</vt:lpstr>
      <vt:lpstr>1.  名访问 </vt:lpstr>
      <vt:lpstr>1.  名访问</vt:lpstr>
      <vt:lpstr>1.  名访问</vt:lpstr>
      <vt:lpstr>1.  名访问</vt:lpstr>
      <vt:lpstr>1.  名访问</vt:lpstr>
      <vt:lpstr>1.  名访问</vt:lpstr>
      <vt:lpstr>2.  地址访问 </vt:lpstr>
      <vt:lpstr>2.  地址访问 </vt:lpstr>
      <vt:lpstr>2.  地址访问 </vt:lpstr>
      <vt:lpstr>2.  地址访问</vt:lpstr>
      <vt:lpstr>2.  地址访问</vt:lpstr>
      <vt:lpstr>2.  地址访问</vt:lpstr>
      <vt:lpstr>2.  地址访问</vt:lpstr>
      <vt:lpstr>2.  地址访问</vt:lpstr>
      <vt:lpstr>2.  地址访问</vt:lpstr>
      <vt:lpstr>2.  地址访问</vt:lpstr>
      <vt:lpstr>2.  地址访问</vt:lpstr>
      <vt:lpstr>2.  地址访问</vt:lpstr>
      <vt:lpstr>3.  指针变量与间址访问 </vt:lpstr>
      <vt:lpstr>3.  指针变量与间址访问</vt:lpstr>
      <vt:lpstr>3.  指针变量与间址访问</vt:lpstr>
      <vt:lpstr>3.  指针变量与间址访问</vt:lpstr>
      <vt:lpstr>3.  指针变量与间址访问</vt:lpstr>
      <vt:lpstr>3.  指针变量与间址访问</vt:lpstr>
      <vt:lpstr>3.  指针变量与间址访问</vt:lpstr>
      <vt:lpstr>3.  指针变量与间址访问</vt:lpstr>
      <vt:lpstr>3.  指针变量与间址访问</vt:lpstr>
      <vt:lpstr>3.  指针变量与间址访问</vt:lpstr>
      <vt:lpstr>3.  指针变量与间址访问</vt:lpstr>
      <vt:lpstr>3.  指针变量与间址访问</vt:lpstr>
      <vt:lpstr>3.  指针变量与间址访问</vt:lpstr>
      <vt:lpstr>3.  指针变量与间址访问</vt:lpstr>
      <vt:lpstr>3.  指针变量与间址访问</vt:lpstr>
      <vt:lpstr>3.  指针变量与间址访问</vt:lpstr>
      <vt:lpstr>3.  指针变量与间址访问</vt:lpstr>
      <vt:lpstr>幻灯片 189</vt:lpstr>
      <vt:lpstr>幻灯片 190</vt:lpstr>
      <vt:lpstr>幻灯片 191</vt:lpstr>
      <vt:lpstr>幻灯片 192</vt:lpstr>
      <vt:lpstr>幻灯片 193</vt:lpstr>
      <vt:lpstr>幻灯片 194</vt:lpstr>
      <vt:lpstr>幻灯片 195</vt:lpstr>
      <vt:lpstr>幻灯片 196</vt:lpstr>
      <vt:lpstr>幻灯片 197</vt:lpstr>
      <vt:lpstr>幻灯片 198</vt:lpstr>
      <vt:lpstr>幻灯片 199</vt:lpstr>
      <vt:lpstr>幻灯片 200</vt:lpstr>
      <vt:lpstr>幻灯片 201</vt:lpstr>
      <vt:lpstr>幻灯片 202</vt:lpstr>
      <vt:lpstr>幻灯片 203</vt:lpstr>
      <vt:lpstr>幻灯片 204</vt:lpstr>
      <vt:lpstr>幻灯片 205</vt:lpstr>
      <vt:lpstr>幻灯片 206</vt:lpstr>
      <vt:lpstr>幻灯片 207</vt:lpstr>
      <vt:lpstr>幻灯片 208</vt:lpstr>
      <vt:lpstr>幻灯片 209</vt:lpstr>
      <vt:lpstr>幻灯片 210</vt:lpstr>
      <vt:lpstr>幻灯片 211</vt:lpstr>
      <vt:lpstr>幻灯片 212</vt:lpstr>
      <vt:lpstr>幻灯片 213</vt:lpstr>
      <vt:lpstr>幻灯片 214</vt:lpstr>
      <vt:lpstr>幻灯片 215</vt:lpstr>
      <vt:lpstr>幻灯片 216</vt:lpstr>
      <vt:lpstr>幻灯片 217</vt:lpstr>
      <vt:lpstr>幻灯片 218</vt:lpstr>
      <vt:lpstr>幻灯片 219</vt:lpstr>
      <vt:lpstr>幻灯片 220</vt:lpstr>
      <vt:lpstr>幻灯片 221</vt:lpstr>
      <vt:lpstr>幻灯片 222</vt:lpstr>
      <vt:lpstr>幻灯片 223</vt:lpstr>
      <vt:lpstr>幻灯片 224</vt:lpstr>
      <vt:lpstr>幻灯片 225</vt:lpstr>
      <vt:lpstr>幻灯片 226</vt:lpstr>
      <vt:lpstr>幻灯片 227</vt:lpstr>
      <vt:lpstr>幻灯片 228</vt:lpstr>
      <vt:lpstr>幻灯片 229</vt:lpstr>
      <vt:lpstr>幻灯片 230</vt:lpstr>
      <vt:lpstr>幻灯片 231</vt:lpstr>
      <vt:lpstr>幻灯片 232</vt:lpstr>
      <vt:lpstr>幻灯片 233</vt:lpstr>
      <vt:lpstr>幻灯片 234</vt:lpstr>
      <vt:lpstr>幻灯片 235</vt:lpstr>
      <vt:lpstr>4.  引用</vt:lpstr>
      <vt:lpstr>幻灯片 237</vt:lpstr>
      <vt:lpstr>幻灯片 238</vt:lpstr>
      <vt:lpstr>幻灯片 239</vt:lpstr>
      <vt:lpstr>幻灯片 240</vt:lpstr>
      <vt:lpstr>幻灯片 241</vt:lpstr>
      <vt:lpstr>幻灯片 242</vt:lpstr>
      <vt:lpstr>幻灯片 243</vt:lpstr>
      <vt:lpstr>幻灯片 244</vt:lpstr>
      <vt:lpstr>幻灯片 245</vt:lpstr>
      <vt:lpstr>幻灯片 246</vt:lpstr>
      <vt:lpstr>幻灯片 247</vt:lpstr>
      <vt:lpstr>幻灯片 248</vt:lpstr>
      <vt:lpstr>1.  标识常量 </vt:lpstr>
      <vt:lpstr>1.  标识常量 </vt:lpstr>
      <vt:lpstr>幻灯片 251</vt:lpstr>
      <vt:lpstr>幻灯片 252</vt:lpstr>
      <vt:lpstr>幻灯片 253</vt:lpstr>
      <vt:lpstr>幻灯片 254</vt:lpstr>
      <vt:lpstr>幻灯片 255</vt:lpstr>
      <vt:lpstr>幻灯片 256</vt:lpstr>
      <vt:lpstr>幻灯片 257</vt:lpstr>
      <vt:lpstr>幻灯片 258</vt:lpstr>
      <vt:lpstr>幻灯片 259</vt:lpstr>
      <vt:lpstr>幻灯片 260</vt:lpstr>
      <vt:lpstr>幻灯片 261</vt:lpstr>
      <vt:lpstr>幻灯片 262</vt:lpstr>
      <vt:lpstr>幻灯片 263</vt:lpstr>
      <vt:lpstr>幻灯片 264</vt:lpstr>
      <vt:lpstr>幻灯片 265</vt:lpstr>
      <vt:lpstr>幻灯片 266</vt:lpstr>
      <vt:lpstr>幻灯片 267</vt:lpstr>
      <vt:lpstr>幻灯片 268</vt:lpstr>
      <vt:lpstr>幻灯片 269</vt:lpstr>
      <vt:lpstr>1.5  表达式 </vt:lpstr>
      <vt:lpstr>1.5.1  运算符 </vt:lpstr>
      <vt:lpstr>1.5.1  运算符 </vt:lpstr>
      <vt:lpstr>幻灯片 273</vt:lpstr>
      <vt:lpstr>1.5.1  运算符 </vt:lpstr>
      <vt:lpstr>1.5.2  算术表达式 </vt:lpstr>
      <vt:lpstr>幻灯片 276</vt:lpstr>
      <vt:lpstr>幻灯片 277</vt:lpstr>
      <vt:lpstr>幻灯片 278</vt:lpstr>
      <vt:lpstr>幻灯片 279</vt:lpstr>
      <vt:lpstr>幻灯片 280</vt:lpstr>
      <vt:lpstr>幻灯片 281</vt:lpstr>
      <vt:lpstr>幻灯片 282</vt:lpstr>
      <vt:lpstr>幻灯片 283</vt:lpstr>
      <vt:lpstr>幻灯片 284</vt:lpstr>
      <vt:lpstr>幻灯片 285</vt:lpstr>
      <vt:lpstr>幻灯片 286</vt:lpstr>
      <vt:lpstr>幻灯片 287</vt:lpstr>
      <vt:lpstr>幻灯片 288</vt:lpstr>
      <vt:lpstr>幻灯片 289</vt:lpstr>
      <vt:lpstr>幻灯片 290</vt:lpstr>
      <vt:lpstr>幻灯片 291</vt:lpstr>
      <vt:lpstr>幻灯片 292</vt:lpstr>
      <vt:lpstr>幻灯片 293</vt:lpstr>
      <vt:lpstr>幻灯片 294</vt:lpstr>
      <vt:lpstr>幻灯片 295</vt:lpstr>
      <vt:lpstr>幻灯片 296</vt:lpstr>
      <vt:lpstr>幻灯片 297</vt:lpstr>
      <vt:lpstr>幻灯片 298</vt:lpstr>
      <vt:lpstr>幻灯片 299</vt:lpstr>
      <vt:lpstr>幻灯片 300</vt:lpstr>
      <vt:lpstr>幻灯片 301</vt:lpstr>
      <vt:lpstr>幻灯片 302</vt:lpstr>
      <vt:lpstr>幻灯片 303</vt:lpstr>
      <vt:lpstr>幻灯片 304</vt:lpstr>
      <vt:lpstr>幻灯片 305</vt:lpstr>
      <vt:lpstr>幻灯片 306</vt:lpstr>
      <vt:lpstr>幻灯片 307</vt:lpstr>
      <vt:lpstr>幻灯片 308</vt:lpstr>
      <vt:lpstr>幻灯片 309</vt:lpstr>
      <vt:lpstr>幻灯片 310</vt:lpstr>
      <vt:lpstr>幻灯片 311</vt:lpstr>
      <vt:lpstr>幻灯片 312</vt:lpstr>
      <vt:lpstr>幻灯片 313</vt:lpstr>
      <vt:lpstr>幻灯片 314</vt:lpstr>
      <vt:lpstr>幻灯片 315</vt:lpstr>
      <vt:lpstr>幻灯片 316</vt:lpstr>
      <vt:lpstr>幻灯片 317</vt:lpstr>
      <vt:lpstr>幻灯片 318</vt:lpstr>
      <vt:lpstr>幻灯片 319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1.5.3  逻辑表达式 </vt:lpstr>
      <vt:lpstr>1.  关系运算 </vt:lpstr>
      <vt:lpstr>1.  关系运算 </vt:lpstr>
      <vt:lpstr>1.  关系运算 </vt:lpstr>
      <vt:lpstr>1.  关系运算 </vt:lpstr>
      <vt:lpstr>1.  关系运算</vt:lpstr>
      <vt:lpstr>1.  关系运算</vt:lpstr>
      <vt:lpstr>1.  关系运算</vt:lpstr>
      <vt:lpstr>1.  关系运算</vt:lpstr>
      <vt:lpstr>1.  关系运算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1.5.3  逻辑表达式</vt:lpstr>
      <vt:lpstr>1.5.4  赋值表达式</vt:lpstr>
      <vt:lpstr>1.5.4  赋值表达式</vt:lpstr>
      <vt:lpstr>1.5.4  赋值表达式 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1.5.4  赋值表达式</vt:lpstr>
      <vt:lpstr>1.5.5  条件表达式 </vt:lpstr>
      <vt:lpstr>1.5.5  条件表达式 </vt:lpstr>
      <vt:lpstr>1.5.5  条件表达式 </vt:lpstr>
      <vt:lpstr>1.5.6  逗号表达式 </vt:lpstr>
      <vt:lpstr>1.5.6  逗号表达式 </vt:lpstr>
      <vt:lpstr>再论运算符的优先关系</vt:lpstr>
      <vt:lpstr>幻灯片 397</vt:lpstr>
      <vt:lpstr>1.6  数据输入和输出  </vt:lpstr>
      <vt:lpstr> 1.6.1  键盘输入 </vt:lpstr>
      <vt:lpstr> 1.6.1  键盘输入 </vt:lpstr>
      <vt:lpstr> 1.6.1  键盘输入 </vt:lpstr>
      <vt:lpstr> 1.6.1  键盘输入 </vt:lpstr>
      <vt:lpstr> 1.6.1  键盘输入 </vt:lpstr>
      <vt:lpstr> 1.6.1  键盘输入 </vt:lpstr>
      <vt:lpstr> 1.6.1  键盘输入 </vt:lpstr>
      <vt:lpstr> 1.6.1  键盘输入 </vt:lpstr>
      <vt:lpstr> 1.6.1  键盘输入 </vt:lpstr>
      <vt:lpstr> 1.6.1  键盘输入 </vt:lpstr>
      <vt:lpstr> 1.6.2  屏幕输出 </vt:lpstr>
      <vt:lpstr> 1.6.2  屏幕输出 </vt:lpstr>
      <vt:lpstr> 1.6.2  屏幕输出 </vt:lpstr>
      <vt:lpstr> 1.6.2  屏幕输出 </vt:lpstr>
      <vt:lpstr> 1.6.2  屏幕输出 </vt:lpstr>
      <vt:lpstr> 1.6.2  屏幕输出 </vt:lpstr>
      <vt:lpstr> 1.6.2  屏幕输出 </vt:lpstr>
      <vt:lpstr> 1.6.2  屏幕输出 </vt:lpstr>
      <vt:lpstr> 1.6.2  屏幕输出 </vt:lpstr>
      <vt:lpstr> 1.6.2  屏幕输出 </vt:lpstr>
      <vt:lpstr> 1.6.2  屏幕输出 </vt:lpstr>
      <vt:lpstr> 1.6.2  屏幕输出 </vt:lpstr>
      <vt:lpstr> 1.6.2  屏幕输出 </vt:lpstr>
      <vt:lpstr> 1.6.2  屏幕输出 </vt:lpstr>
      <vt:lpstr> 1.6.2  屏幕输出 </vt:lpstr>
      <vt:lpstr>  1.6.2  屏幕输出</vt:lpstr>
      <vt:lpstr> 1.6.2  屏幕输出 </vt:lpstr>
      <vt:lpstr>幻灯片 426</vt:lpstr>
      <vt:lpstr>幻灯片 427</vt:lpstr>
      <vt:lpstr>幻灯片 428</vt:lpstr>
      <vt:lpstr>幻灯片 429</vt:lpstr>
      <vt:lpstr>幻灯片 430</vt:lpstr>
      <vt:lpstr>幻灯片 431</vt:lpstr>
      <vt:lpstr>幻灯片 432</vt:lpstr>
      <vt:lpstr>幻灯片 433</vt:lpstr>
      <vt:lpstr> 1.6.3  表达式语句 </vt:lpstr>
      <vt:lpstr> 1.6.3  表达式语句 </vt:lpstr>
      <vt:lpstr> 1.6.3  表达式语句 </vt:lpstr>
      <vt:lpstr> 1.6.3  表达式语句 </vt:lpstr>
      <vt:lpstr> 1.6.3  表达式语句 </vt:lpstr>
      <vt:lpstr>1.6.3  表达式语句 </vt:lpstr>
      <vt:lpstr> 1.6.3  表达式语句 </vt:lpstr>
      <vt:lpstr> 1.6.3  表达式语句 </vt:lpstr>
      <vt:lpstr>幻灯片 442</vt:lpstr>
      <vt:lpstr>小结</vt:lpstr>
      <vt:lpstr>幻灯片 444</vt:lpstr>
    </vt:vector>
  </TitlesOfParts>
  <Company>zhou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zhouairu</dc:creator>
  <cp:lastModifiedBy>wwuhnwu01</cp:lastModifiedBy>
  <cp:revision>350</cp:revision>
  <dcterms:created xsi:type="dcterms:W3CDTF">2002-08-30T17:00:15Z</dcterms:created>
  <dcterms:modified xsi:type="dcterms:W3CDTF">2020-10-31T07:19:48Z</dcterms:modified>
</cp:coreProperties>
</file>